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3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64" d="100"/>
          <a:sy n="64" d="100"/>
        </p:scale>
        <p:origin x="-108" y="-58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88825" cy="6872226"/>
            <a:chOff x="0" y="0"/>
            <a:chExt cx="12188825" cy="6872226"/>
          </a:xfrm>
        </p:grpSpPr>
        <p:pic>
          <p:nvPicPr>
            <p:cNvPr id="9" name="Picture 8" descr="HD-PanelTitle-V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l="2" r="47673"/>
            <a:stretch/>
          </p:blipFill>
          <p:spPr>
            <a:xfrm rot="5400000">
              <a:off x="5245268" y="530352"/>
              <a:ext cx="1673352" cy="612648"/>
            </a:xfrm>
            <a:prstGeom prst="rect">
              <a:avLst/>
            </a:prstGeom>
          </p:spPr>
        </p:pic>
        <p:pic>
          <p:nvPicPr>
            <p:cNvPr id="18" name="Picture 17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48819"/>
            <a:stretch/>
          </p:blipFill>
          <p:spPr>
            <a:xfrm rot="5400000">
              <a:off x="5263556" y="5747514"/>
              <a:ext cx="1636776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E97FB609-1AD8-4AD7-87F2-002F64BB86EC}" type="datetimeFigureOut">
              <a:rPr lang="uk-UA" smtClean="0"/>
              <a:pPr/>
              <a:t>18.08.2015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3D0C564E-420D-4F65-B25C-0CE1B49143A0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25008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609-1AD8-4AD7-87F2-002F64BB86EC}" type="datetimeFigureOut">
              <a:rPr lang="uk-UA" smtClean="0"/>
              <a:pPr/>
              <a:t>18.08.2015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564E-420D-4F65-B25C-0CE1B49143A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1878936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609-1AD8-4AD7-87F2-002F64BB86EC}" type="datetimeFigureOut">
              <a:rPr lang="uk-UA" smtClean="0"/>
              <a:pPr/>
              <a:t>18.08.2015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564E-420D-4F65-B25C-0CE1B49143A0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8582567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609-1AD8-4AD7-87F2-002F64BB86EC}" type="datetimeFigureOut">
              <a:rPr lang="uk-UA" smtClean="0"/>
              <a:pPr/>
              <a:t>18.08.2015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564E-420D-4F65-B25C-0CE1B49143A0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05889649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609-1AD8-4AD7-87F2-002F64BB86EC}" type="datetimeFigureOut">
              <a:rPr lang="uk-UA" smtClean="0"/>
              <a:pPr/>
              <a:t>18.08.2015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564E-420D-4F65-B25C-0CE1B49143A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40476227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6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609-1AD8-4AD7-87F2-002F64BB86EC}" type="datetimeFigureOut">
              <a:rPr lang="uk-UA" smtClean="0"/>
              <a:pPr/>
              <a:t>18.08.2015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564E-420D-4F65-B25C-0CE1B49143A0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0655319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609-1AD8-4AD7-87F2-002F64BB86EC}" type="datetimeFigureOut">
              <a:rPr lang="uk-UA" smtClean="0"/>
              <a:pPr/>
              <a:t>18.08.2015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564E-420D-4F65-B25C-0CE1B49143A0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6433863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609-1AD8-4AD7-87F2-002F64BB86EC}" type="datetimeFigureOut">
              <a:rPr lang="uk-UA" smtClean="0"/>
              <a:pPr/>
              <a:t>18.08.2015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564E-420D-4F65-B25C-0CE1B49143A0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0864738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609-1AD8-4AD7-87F2-002F64BB86EC}" type="datetimeFigureOut">
              <a:rPr lang="uk-UA" smtClean="0"/>
              <a:pPr/>
              <a:t>18.08.2015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564E-420D-4F65-B25C-0CE1B49143A0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0250976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609-1AD8-4AD7-87F2-002F64BB86EC}" type="datetimeFigureOut">
              <a:rPr lang="uk-UA" smtClean="0"/>
              <a:pPr/>
              <a:t>18.08.2015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564E-420D-4F65-B25C-0CE1B49143A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3471913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609-1AD8-4AD7-87F2-002F64BB86EC}" type="datetimeFigureOut">
              <a:rPr lang="uk-UA" smtClean="0"/>
              <a:pPr/>
              <a:t>18.08.2015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564E-420D-4F65-B25C-0CE1B49143A0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960079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609-1AD8-4AD7-87F2-002F64BB86EC}" type="datetimeFigureOut">
              <a:rPr lang="uk-UA" smtClean="0"/>
              <a:pPr/>
              <a:t>18.08.2015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564E-420D-4F65-B25C-0CE1B49143A0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1720066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609-1AD8-4AD7-87F2-002F64BB86EC}" type="datetimeFigureOut">
              <a:rPr lang="uk-UA" smtClean="0"/>
              <a:pPr/>
              <a:t>18.08.2015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564E-420D-4F65-B25C-0CE1B49143A0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41426853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609-1AD8-4AD7-87F2-002F64BB86EC}" type="datetimeFigureOut">
              <a:rPr lang="uk-UA" smtClean="0"/>
              <a:pPr/>
              <a:t>18.08.2015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564E-420D-4F65-B25C-0CE1B49143A0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843291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609-1AD8-4AD7-87F2-002F64BB86EC}" type="datetimeFigureOut">
              <a:rPr lang="uk-UA" smtClean="0"/>
              <a:pPr/>
              <a:t>18.08.2015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564E-420D-4F65-B25C-0CE1B49143A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8147829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609-1AD8-4AD7-87F2-002F64BB86EC}" type="datetimeFigureOut">
              <a:rPr lang="uk-UA" smtClean="0"/>
              <a:pPr/>
              <a:t>18.08.2015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564E-420D-4F65-B25C-0CE1B49143A0}" type="slidenum">
              <a:rPr lang="uk-UA" smtClean="0"/>
              <a:pPr/>
              <a:t>‹#›</a:t>
            </a:fld>
            <a:endParaRPr lang="uk-UA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695259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7FB609-1AD8-4AD7-87F2-002F64BB86EC}" type="datetimeFigureOut">
              <a:rPr lang="uk-UA" smtClean="0"/>
              <a:pPr/>
              <a:t>18.08.2015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0C564E-420D-4F65-B25C-0CE1B49143A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5766658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88825" cy="6856215"/>
            <a:chOff x="0" y="0"/>
            <a:chExt cx="12188825" cy="6856215"/>
          </a:xfrm>
        </p:grpSpPr>
        <p:pic>
          <p:nvPicPr>
            <p:cNvPr id="8" name="Picture 7" descr="HD-PanelContent-V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1" y="76265"/>
              <a:ext cx="758952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 r="5093"/>
            <a:stretch/>
          </p:blipFill>
          <p:spPr>
            <a:xfrm rot="5400000">
              <a:off x="5706470" y="6173526"/>
              <a:ext cx="758952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97FB609-1AD8-4AD7-87F2-002F64BB86EC}" type="datetimeFigureOut">
              <a:rPr lang="uk-UA" smtClean="0"/>
              <a:pPr/>
              <a:t>18.08.2015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3D0C564E-420D-4F65-B25C-0CE1B49143A0}" type="slidenum">
              <a:rPr lang="uk-UA" smtClean="0"/>
              <a:pPr/>
              <a:t>‹#›</a:t>
            </a:fld>
            <a:endParaRPr lang="uk-UA"/>
          </a:p>
        </p:txBody>
      </p:sp>
    </p:spTree>
    <p:extLst>
      <p:ext uri="{BB962C8B-B14F-4D97-AF65-F5344CB8AC3E}">
        <p14:creationId xmlns="" xmlns:p14="http://schemas.microsoft.com/office/powerpoint/2010/main" val="826264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  <p:sldLayoutId id="2147483785" r:id="rId12"/>
    <p:sldLayoutId id="2147483786" r:id="rId13"/>
    <p:sldLayoutId id="2147483787" r:id="rId14"/>
    <p:sldLayoutId id="2147483788" r:id="rId15"/>
    <p:sldLayoutId id="2147483789" r:id="rId16"/>
    <p:sldLayoutId id="214748379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0658" y="1571223"/>
            <a:ext cx="7834863" cy="1967892"/>
          </a:xfrm>
        </p:spPr>
        <p:txBody>
          <a:bodyPr/>
          <a:lstStyle/>
          <a:p>
            <a:pPr algn="ctr"/>
            <a:r>
              <a:rPr lang="uk-UA" sz="5400" dirty="0" err="1"/>
              <a:t>Постфикс</a:t>
            </a:r>
            <a:r>
              <a:rPr lang="uk-UA" sz="5400" dirty="0"/>
              <a:t> в составе слова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29512" y="3747541"/>
            <a:ext cx="7891272" cy="1531122"/>
          </a:xfrm>
        </p:spPr>
        <p:txBody>
          <a:bodyPr>
            <a:normAutofit fontScale="92500" lnSpcReduction="20000"/>
          </a:bodyPr>
          <a:lstStyle/>
          <a:p>
            <a:pPr algn="r"/>
            <a:r>
              <a:rPr lang="uk-UA" dirty="0" err="1" smtClean="0"/>
              <a:t>Подготовил</a:t>
            </a:r>
            <a:endParaRPr lang="uk-UA" dirty="0" smtClean="0"/>
          </a:p>
          <a:p>
            <a:pPr algn="r"/>
            <a:r>
              <a:rPr lang="uk-UA" dirty="0" smtClean="0"/>
              <a:t>Студент 25 </a:t>
            </a:r>
            <a:r>
              <a:rPr lang="uk-UA" dirty="0" err="1" smtClean="0"/>
              <a:t>групп</a:t>
            </a:r>
            <a:r>
              <a:rPr lang="ru-RU" dirty="0" smtClean="0"/>
              <a:t>ы</a:t>
            </a:r>
          </a:p>
          <a:p>
            <a:pPr algn="r"/>
            <a:r>
              <a:rPr lang="ru-RU" dirty="0" smtClean="0"/>
              <a:t>Андрей </a:t>
            </a:r>
            <a:r>
              <a:rPr lang="ru-RU" dirty="0" err="1" smtClean="0"/>
              <a:t>Гуцало</a:t>
            </a:r>
            <a:endParaRPr lang="ru-RU" dirty="0" smtClean="0"/>
          </a:p>
          <a:p>
            <a:pPr algn="r"/>
            <a:r>
              <a:rPr lang="uk-UA" dirty="0" err="1" smtClean="0"/>
              <a:t>Преподаватель</a:t>
            </a:r>
            <a:r>
              <a:rPr lang="uk-UA" dirty="0" smtClean="0"/>
              <a:t> доц. Т.Е.Недашковская</a:t>
            </a:r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3189174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5069" y="2717442"/>
            <a:ext cx="8158688" cy="857678"/>
          </a:xfrm>
        </p:spPr>
        <p:txBody>
          <a:bodyPr/>
          <a:lstStyle/>
          <a:p>
            <a:r>
              <a:rPr lang="ru-RU" dirty="0" smtClean="0"/>
              <a:t>Постфикс</a:t>
            </a:r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r>
              <a:rPr lang="ru-RU" dirty="0"/>
              <a:t>Постфикс (от лат. </a:t>
            </a:r>
            <a:r>
              <a:rPr lang="ru-RU" i="1" dirty="0" err="1"/>
              <a:t>post</a:t>
            </a:r>
            <a:r>
              <a:rPr lang="ru-RU" dirty="0"/>
              <a:t> ‘после’ и </a:t>
            </a:r>
            <a:r>
              <a:rPr lang="ru-RU" i="1" dirty="0" err="1"/>
              <a:t>fixus</a:t>
            </a:r>
            <a:r>
              <a:rPr lang="ru-RU" dirty="0"/>
              <a:t> ‘укрепленный’) — аффикс, который находится в слове после окончания и обычно служит для образования новых слов.</a:t>
            </a:r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166385438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6000">
        <p15:prstTrans prst="curtains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5067" y="965914"/>
            <a:ext cx="8158688" cy="1282681"/>
          </a:xfrm>
        </p:spPr>
        <p:txBody>
          <a:bodyPr>
            <a:normAutofit fontScale="90000"/>
          </a:bodyPr>
          <a:lstStyle/>
          <a:p>
            <a:r>
              <a:rPr lang="ru-RU" dirty="0"/>
              <a:t> В русском языке обычно выделяют пять постфиксов:</a:t>
            </a:r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876580" y="2467537"/>
            <a:ext cx="8435662" cy="3289320"/>
          </a:xfrm>
        </p:spPr>
        <p:txBody>
          <a:bodyPr>
            <a:normAutofit/>
          </a:bodyPr>
          <a:lstStyle/>
          <a:p>
            <a:pPr algn="l"/>
            <a:r>
              <a:rPr lang="ru-RU" dirty="0"/>
              <a:t> 1) </a:t>
            </a:r>
            <a:r>
              <a:rPr lang="ru-RU" b="1" dirty="0"/>
              <a:t>-</a:t>
            </a:r>
            <a:r>
              <a:rPr lang="ru-RU" b="1" dirty="0" err="1"/>
              <a:t>ся</a:t>
            </a:r>
            <a:r>
              <a:rPr lang="ru-RU" b="1" dirty="0"/>
              <a:t>/-</a:t>
            </a:r>
            <a:r>
              <a:rPr lang="ru-RU" b="1" dirty="0" err="1"/>
              <a:t>сь</a:t>
            </a:r>
            <a:r>
              <a:rPr lang="ru-RU" dirty="0"/>
              <a:t>, который может быть </a:t>
            </a:r>
            <a:r>
              <a:rPr lang="ru-RU" b="1" i="1" dirty="0"/>
              <a:t>словообразующим</a:t>
            </a:r>
            <a:r>
              <a:rPr lang="ru-RU" dirty="0"/>
              <a:t> </a:t>
            </a:r>
            <a:r>
              <a:rPr lang="ru-RU" dirty="0" smtClean="0"/>
              <a:t>и </a:t>
            </a:r>
            <a:r>
              <a:rPr lang="ru-RU" b="1" i="1" dirty="0" smtClean="0"/>
              <a:t>формообразующим</a:t>
            </a:r>
            <a:r>
              <a:rPr lang="ru-RU" dirty="0"/>
              <a:t>: </a:t>
            </a:r>
            <a:r>
              <a:rPr lang="ru-RU" i="1" dirty="0"/>
              <a:t>переписывать</a:t>
            </a:r>
            <a:r>
              <a:rPr lang="ru-RU" b="1" i="1" dirty="0"/>
              <a:t>ся</a:t>
            </a:r>
            <a:r>
              <a:rPr lang="ru-RU" dirty="0"/>
              <a:t> (</a:t>
            </a:r>
            <a:r>
              <a:rPr lang="ru-RU" dirty="0" err="1"/>
              <a:t>словообр</a:t>
            </a:r>
            <a:r>
              <a:rPr lang="ru-RU" dirty="0"/>
              <a:t>. значение взаимности) – Дом </a:t>
            </a:r>
            <a:r>
              <a:rPr lang="ru-RU" i="1" dirty="0"/>
              <a:t>строит</a:t>
            </a:r>
            <a:r>
              <a:rPr lang="ru-RU" b="1" i="1" dirty="0"/>
              <a:t>ся</a:t>
            </a:r>
            <a:r>
              <a:rPr lang="ru-RU" dirty="0"/>
              <a:t> рабочими (</a:t>
            </a:r>
            <a:r>
              <a:rPr lang="ru-RU" dirty="0" err="1"/>
              <a:t>словоизм</a:t>
            </a:r>
            <a:r>
              <a:rPr lang="ru-RU" dirty="0"/>
              <a:t>. постфикс</a:t>
            </a:r>
            <a:r>
              <a:rPr lang="ru-RU" dirty="0" smtClean="0"/>
              <a:t>);</a:t>
            </a:r>
          </a:p>
          <a:p>
            <a:pPr algn="l"/>
            <a:r>
              <a:rPr lang="ru-RU" dirty="0"/>
              <a:t>2) </a:t>
            </a:r>
            <a:r>
              <a:rPr lang="ru-RU" b="1" dirty="0"/>
              <a:t>-те</a:t>
            </a:r>
            <a:r>
              <a:rPr lang="ru-RU" dirty="0"/>
              <a:t>: </a:t>
            </a:r>
            <a:r>
              <a:rPr lang="ru-RU" i="1" dirty="0" smtClean="0"/>
              <a:t>пиши</a:t>
            </a:r>
            <a:r>
              <a:rPr lang="ru-RU" b="1" i="1" dirty="0" smtClean="0"/>
              <a:t>те</a:t>
            </a:r>
            <a:r>
              <a:rPr lang="ru-RU" b="1" dirty="0" smtClean="0"/>
              <a:t> </a:t>
            </a:r>
            <a:r>
              <a:rPr lang="ru-RU" dirty="0"/>
              <a:t>– </a:t>
            </a:r>
            <a:r>
              <a:rPr lang="ru-RU" dirty="0" err="1"/>
              <a:t>словоизм</a:t>
            </a:r>
            <a:r>
              <a:rPr lang="ru-RU" dirty="0"/>
              <a:t>. постфикс</a:t>
            </a:r>
            <a:r>
              <a:rPr lang="ru-RU" dirty="0" smtClean="0"/>
              <a:t>;</a:t>
            </a:r>
          </a:p>
          <a:p>
            <a:pPr algn="l"/>
            <a:r>
              <a:rPr lang="ru-RU" dirty="0" smtClean="0"/>
              <a:t>3</a:t>
            </a:r>
            <a:r>
              <a:rPr lang="ru-RU" dirty="0"/>
              <a:t>) </a:t>
            </a:r>
            <a:r>
              <a:rPr lang="ru-RU" b="1" dirty="0"/>
              <a:t>-то, -либо, -нибудь </a:t>
            </a:r>
            <a:r>
              <a:rPr lang="ru-RU" dirty="0"/>
              <a:t>– </a:t>
            </a:r>
            <a:r>
              <a:rPr lang="ru-RU" dirty="0" err="1"/>
              <a:t>словообр</a:t>
            </a:r>
            <a:r>
              <a:rPr lang="ru-RU" dirty="0"/>
              <a:t>. постфиксы, придающие значение </a:t>
            </a:r>
            <a:r>
              <a:rPr lang="ru-RU" dirty="0" smtClean="0"/>
              <a:t>неопределенности.</a:t>
            </a:r>
          </a:p>
          <a:p>
            <a:pPr algn="l"/>
            <a:r>
              <a:rPr lang="ru-RU" sz="2000" dirty="0" smtClean="0"/>
              <a:t>В </a:t>
            </a:r>
            <a:r>
              <a:rPr lang="ru-RU" sz="2000" dirty="0"/>
              <a:t>глаголах повелит. накл. может быть два постфикса: </a:t>
            </a:r>
            <a:r>
              <a:rPr lang="ru-RU" sz="2000" i="1" dirty="0"/>
              <a:t>задумай</a:t>
            </a:r>
            <a:r>
              <a:rPr lang="ru-RU" sz="2000" b="1" i="1" dirty="0"/>
              <a:t>-те-</a:t>
            </a:r>
            <a:r>
              <a:rPr lang="ru-RU" sz="2000" b="1" i="1" dirty="0" err="1"/>
              <a:t>сь</a:t>
            </a:r>
            <a:r>
              <a:rPr lang="ru-RU" sz="2000" dirty="0"/>
              <a:t>.</a:t>
            </a:r>
            <a:endParaRPr lang="uk-UA" sz="2000" dirty="0"/>
          </a:p>
        </p:txBody>
      </p:sp>
    </p:spTree>
    <p:extLst>
      <p:ext uri="{BB962C8B-B14F-4D97-AF65-F5344CB8AC3E}">
        <p14:creationId xmlns="" xmlns:p14="http://schemas.microsoft.com/office/powerpoint/2010/main" val="49033218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2000">
        <p15:prstTrans prst="crush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15067" y="1442433"/>
            <a:ext cx="8158688" cy="1635617"/>
          </a:xfrm>
        </p:spPr>
        <p:txBody>
          <a:bodyPr/>
          <a:lstStyle/>
          <a:p>
            <a:r>
              <a:rPr lang="ru-RU" dirty="0"/>
              <a:t>Постфиксы могут совмещать функции приставок и суффиксов:</a:t>
            </a:r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2116867"/>
          </a:xfrm>
        </p:spPr>
        <p:txBody>
          <a:bodyPr>
            <a:normAutofit fontScale="85000" lnSpcReduction="20000"/>
          </a:bodyPr>
          <a:lstStyle/>
          <a:p>
            <a:pPr marL="457200" indent="-457200" algn="l">
              <a:buAutoNum type="arabicParenR"/>
            </a:pPr>
            <a:r>
              <a:rPr lang="ru-RU" dirty="0" smtClean="0"/>
              <a:t>могут </a:t>
            </a:r>
            <a:r>
              <a:rPr lang="ru-RU" dirty="0"/>
              <a:t>присоединяться к слову: </a:t>
            </a:r>
            <a:r>
              <a:rPr lang="ru-RU" i="1" dirty="0"/>
              <a:t>мыть - мыться</a:t>
            </a:r>
            <a:r>
              <a:rPr lang="ru-RU" dirty="0"/>
              <a:t>; в этом случае может возникать прерывистая основа: </a:t>
            </a:r>
            <a:r>
              <a:rPr lang="ru-RU" i="1" dirty="0"/>
              <a:t>какой-то</a:t>
            </a:r>
            <a:r>
              <a:rPr lang="ru-RU" dirty="0"/>
              <a:t> – после окончания </a:t>
            </a:r>
            <a:r>
              <a:rPr lang="ru-RU" i="1" dirty="0"/>
              <a:t>-ой </a:t>
            </a:r>
            <a:r>
              <a:rPr lang="ru-RU" dirty="0"/>
              <a:t>идет постфикс </a:t>
            </a:r>
            <a:r>
              <a:rPr lang="ru-RU" i="1" dirty="0"/>
              <a:t>-то</a:t>
            </a:r>
            <a:r>
              <a:rPr lang="ru-RU" dirty="0" smtClean="0"/>
              <a:t>;</a:t>
            </a:r>
          </a:p>
          <a:p>
            <a:pPr marL="457200" indent="-457200" algn="l">
              <a:buAutoNum type="arabicParenR"/>
            </a:pPr>
            <a:r>
              <a:rPr lang="ru-RU" dirty="0"/>
              <a:t>выполняя функцию суффикса, постфикс стоит после корня; может совместно с суффиксом и окончанием в составе форманта менять </a:t>
            </a:r>
            <a:r>
              <a:rPr lang="ru-RU" smtClean="0"/>
              <a:t>частиречную</a:t>
            </a:r>
            <a:r>
              <a:rPr lang="ru-RU" dirty="0" smtClean="0"/>
              <a:t> </a:t>
            </a:r>
            <a:r>
              <a:rPr lang="ru-RU" dirty="0"/>
              <a:t>принадлежность </a:t>
            </a:r>
            <a:r>
              <a:rPr lang="ru-RU" dirty="0" smtClean="0"/>
              <a:t>слов:</a:t>
            </a:r>
          </a:p>
          <a:p>
            <a:pPr algn="l"/>
            <a:r>
              <a:rPr lang="ru-RU" i="1" dirty="0"/>
              <a:t> </a:t>
            </a:r>
            <a:r>
              <a:rPr lang="ru-RU" i="1" dirty="0" smtClean="0"/>
              <a:t>      колос </a:t>
            </a:r>
            <a:r>
              <a:rPr lang="ru-RU" i="1" dirty="0"/>
              <a:t>-</a:t>
            </a:r>
            <a:r>
              <a:rPr lang="ru-RU" dirty="0"/>
              <a:t> </a:t>
            </a:r>
            <a:r>
              <a:rPr lang="ru-RU" i="1" dirty="0"/>
              <a:t>колос-и(</a:t>
            </a:r>
            <a:r>
              <a:rPr lang="ru-RU" i="1" dirty="0" err="1"/>
              <a:t>ть</a:t>
            </a:r>
            <a:r>
              <a:rPr lang="ru-RU" i="1" dirty="0"/>
              <a:t>)-</a:t>
            </a:r>
            <a:r>
              <a:rPr lang="ru-RU" i="1" dirty="0" err="1"/>
              <a:t>ся</a:t>
            </a:r>
            <a:r>
              <a:rPr lang="ru-RU" dirty="0"/>
              <a:t>.</a:t>
            </a:r>
            <a:endParaRPr lang="uk-UA" dirty="0"/>
          </a:p>
        </p:txBody>
      </p:sp>
    </p:spTree>
    <p:extLst>
      <p:ext uri="{BB962C8B-B14F-4D97-AF65-F5344CB8AC3E}">
        <p14:creationId xmlns="" xmlns:p14="http://schemas.microsoft.com/office/powerpoint/2010/main" val="58219463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065" y="605307"/>
            <a:ext cx="10947041" cy="565382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246628785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атуральные материалы">
  <a:themeElements>
    <a:clrScheme name="Натуральные материалы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B15E28"/>
      </a:accent1>
      <a:accent2>
        <a:srgbClr val="B13228"/>
      </a:accent2>
      <a:accent3>
        <a:srgbClr val="8B7B56"/>
      </a:accent3>
      <a:accent4>
        <a:srgbClr val="E09C41"/>
      </a:accent4>
      <a:accent5>
        <a:srgbClr val="9EAE51"/>
      </a:accent5>
      <a:accent6>
        <a:srgbClr val="6E7355"/>
      </a:accent6>
      <a:hlink>
        <a:srgbClr val="D37A21"/>
      </a:hlink>
      <a:folHlink>
        <a:srgbClr val="CA8F55"/>
      </a:folHlink>
    </a:clrScheme>
    <a:fontScheme name="Натуральные материалы">
      <a:majorFont>
        <a:latin typeface="Garamond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Натуральные материалы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rganic" id="{28CDC826-8792-45C0-861B-85EB3ADEDA33}" vid="{7039A4B3-0617-4CFC-B614-27363ECC28A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61</TotalTime>
  <Words>196</Words>
  <Application>Microsoft Office PowerPoint</Application>
  <PresentationFormat>Произвольный</PresentationFormat>
  <Paragraphs>16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Натуральные материалы</vt:lpstr>
      <vt:lpstr>Постфикс в составе слова</vt:lpstr>
      <vt:lpstr>Постфикс</vt:lpstr>
      <vt:lpstr> В русском языке обычно выделяют пять постфиксов:</vt:lpstr>
      <vt:lpstr>Постфиксы могут совмещать функции приставок и суффиксов:</vt:lpstr>
      <vt:lpstr>Слайд 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 Гуцало</dc:creator>
  <cp:lastModifiedBy>Admin</cp:lastModifiedBy>
  <cp:revision>9</cp:revision>
  <dcterms:created xsi:type="dcterms:W3CDTF">2015-04-07T15:04:29Z</dcterms:created>
  <dcterms:modified xsi:type="dcterms:W3CDTF">2015-08-18T13:40:16Z</dcterms:modified>
</cp:coreProperties>
</file>