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ACC8-C106-428C-9E9C-01BB0B12E7EF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D21AE-F276-4B81-894F-60BE91EAF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ACC8-C106-428C-9E9C-01BB0B12E7EF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D21AE-F276-4B81-894F-60BE91EAF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ACC8-C106-428C-9E9C-01BB0B12E7EF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D21AE-F276-4B81-894F-60BE91EAF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ACC8-C106-428C-9E9C-01BB0B12E7EF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D21AE-F276-4B81-894F-60BE91EAF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ACC8-C106-428C-9E9C-01BB0B12E7EF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D21AE-F276-4B81-894F-60BE91EAF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ACC8-C106-428C-9E9C-01BB0B12E7EF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D21AE-F276-4B81-894F-60BE91EAF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ACC8-C106-428C-9E9C-01BB0B12E7EF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D21AE-F276-4B81-894F-60BE91EAF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ACC8-C106-428C-9E9C-01BB0B12E7EF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D21AE-F276-4B81-894F-60BE91EAF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ACC8-C106-428C-9E9C-01BB0B12E7EF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D21AE-F276-4B81-894F-60BE91EAF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ACC8-C106-428C-9E9C-01BB0B12E7EF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D21AE-F276-4B81-894F-60BE91EAF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ACC8-C106-428C-9E9C-01BB0B12E7EF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D21AE-F276-4B81-894F-60BE91EAF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6ACC8-C106-428C-9E9C-01BB0B12E7EF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D21AE-F276-4B81-894F-60BE91EAF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ІСТОРІЯ РЕДУКОВАНИХ ЗВУКІВ.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b="1" dirty="0" smtClean="0"/>
              <a:t>ПРОЦЕС ВТРАТИ РЕДУКОВАНИХ ГОЛОСНИХ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Історія сполучень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uk-UA" b="1" dirty="0" smtClean="0"/>
              <a:t>«редукований + сонорний»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4400" dirty="0" err="1" smtClean="0"/>
              <a:t>t</a:t>
            </a:r>
            <a:r>
              <a:rPr lang="uk-UA" sz="4400" b="1" dirty="0" smtClean="0"/>
              <a:t>ъ</a:t>
            </a:r>
            <a:r>
              <a:rPr lang="ru-RU" sz="4400" dirty="0" err="1" smtClean="0"/>
              <a:t>rt</a:t>
            </a:r>
            <a:r>
              <a:rPr lang="uk-UA" sz="4400" dirty="0" smtClean="0"/>
              <a:t>, </a:t>
            </a:r>
            <a:r>
              <a:rPr lang="ru-RU" sz="4400" dirty="0" err="1" smtClean="0"/>
              <a:t>t</a:t>
            </a:r>
            <a:r>
              <a:rPr lang="uk-UA" sz="4400" b="1" dirty="0" smtClean="0"/>
              <a:t>ъ</a:t>
            </a:r>
            <a:r>
              <a:rPr lang="ru-RU" sz="4400" dirty="0" err="1" smtClean="0"/>
              <a:t>lt</a:t>
            </a:r>
            <a:r>
              <a:rPr lang="uk-UA" sz="4400" dirty="0" smtClean="0"/>
              <a:t>, </a:t>
            </a:r>
            <a:r>
              <a:rPr lang="ru-RU" sz="4400" dirty="0" err="1" smtClean="0"/>
              <a:t>t</a:t>
            </a:r>
            <a:r>
              <a:rPr lang="uk-UA" sz="4400" b="1" dirty="0" smtClean="0"/>
              <a:t>ь</a:t>
            </a:r>
            <a:r>
              <a:rPr lang="ru-RU" sz="4400" dirty="0" err="1" smtClean="0"/>
              <a:t>rt</a:t>
            </a:r>
            <a:endParaRPr lang="en-US" sz="4400" dirty="0" smtClean="0"/>
          </a:p>
          <a:p>
            <a:r>
              <a:rPr lang="uk-UA" sz="4000" dirty="0" smtClean="0"/>
              <a:t>в </a:t>
            </a:r>
            <a:r>
              <a:rPr lang="en-US" sz="4000" b="1" dirty="0" smtClean="0"/>
              <a:t>t</a:t>
            </a:r>
            <a:r>
              <a:rPr lang="ru-RU" sz="4000" b="1" dirty="0" err="1" smtClean="0"/>
              <a:t>ь</a:t>
            </a:r>
            <a:r>
              <a:rPr lang="en-US" sz="4000" b="1" dirty="0" err="1" smtClean="0"/>
              <a:t>lt</a:t>
            </a:r>
            <a:r>
              <a:rPr lang="en-US" sz="4000" b="1" dirty="0" smtClean="0"/>
              <a:t> </a:t>
            </a:r>
            <a:r>
              <a:rPr lang="uk-UA" sz="4000" dirty="0" smtClean="0"/>
              <a:t>під дією твердого [</a:t>
            </a:r>
            <a:r>
              <a:rPr lang="ru-RU" sz="4000" b="1" dirty="0" err="1" smtClean="0"/>
              <a:t>l</a:t>
            </a:r>
            <a:r>
              <a:rPr lang="uk-UA" sz="4000" dirty="0" smtClean="0"/>
              <a:t>] редукований переднього </a:t>
            </a:r>
            <a:r>
              <a:rPr lang="en-US" sz="4000" dirty="0" smtClean="0"/>
              <a:t>[</a:t>
            </a:r>
            <a:r>
              <a:rPr lang="uk-UA" sz="4000" b="1" dirty="0" smtClean="0"/>
              <a:t>ь</a:t>
            </a:r>
            <a:r>
              <a:rPr lang="en-US" sz="4000" dirty="0" smtClean="0"/>
              <a:t>]</a:t>
            </a:r>
            <a:r>
              <a:rPr lang="uk-UA" sz="4000" dirty="0" smtClean="0"/>
              <a:t> ряду посунувся до заднього ряду </a:t>
            </a:r>
            <a:r>
              <a:rPr lang="en-US" sz="4000" dirty="0" smtClean="0"/>
              <a:t>&gt;</a:t>
            </a:r>
            <a:r>
              <a:rPr lang="uk-UA" sz="4000" dirty="0" smtClean="0"/>
              <a:t> </a:t>
            </a:r>
            <a:r>
              <a:rPr lang="en-US" sz="4000" dirty="0" smtClean="0"/>
              <a:t>[</a:t>
            </a:r>
            <a:r>
              <a:rPr lang="ru-RU" sz="4000" b="1" dirty="0" err="1" smtClean="0"/>
              <a:t>ъ</a:t>
            </a:r>
            <a:r>
              <a:rPr lang="en-US" sz="4000" dirty="0" smtClean="0"/>
              <a:t>]</a:t>
            </a:r>
          </a:p>
          <a:p>
            <a:r>
              <a:rPr lang="uk-UA" sz="4000" dirty="0" smtClean="0"/>
              <a:t>ЗСС: </a:t>
            </a:r>
            <a:r>
              <a:rPr lang="uk-UA" sz="4000" dirty="0" err="1" smtClean="0"/>
              <a:t>“шиплячий</a:t>
            </a:r>
            <a:r>
              <a:rPr lang="uk-UA" sz="4000" dirty="0" smtClean="0"/>
              <a:t> приголосний + ь” </a:t>
            </a:r>
            <a:r>
              <a:rPr lang="uk-UA" sz="4000" b="1" i="1" dirty="0" err="1" smtClean="0"/>
              <a:t>ж</a:t>
            </a:r>
            <a:r>
              <a:rPr lang="uk-UA" sz="4000" i="1" dirty="0" err="1" smtClean="0"/>
              <a:t>елток</a:t>
            </a:r>
            <a:endParaRPr lang="uk-UA" sz="4000" i="1" dirty="0" smtClean="0"/>
          </a:p>
          <a:p>
            <a:r>
              <a:rPr lang="uk-UA" sz="4000" dirty="0" smtClean="0"/>
              <a:t>др. *</a:t>
            </a:r>
            <a:r>
              <a:rPr lang="ru-RU" sz="4000" dirty="0" err="1" smtClean="0"/>
              <a:t>t</a:t>
            </a:r>
            <a:r>
              <a:rPr lang="uk-UA" sz="4000" dirty="0" smtClean="0"/>
              <a:t>ъ</a:t>
            </a:r>
            <a:r>
              <a:rPr lang="ru-RU" sz="4000" dirty="0" err="1" smtClean="0"/>
              <a:t>rt</a:t>
            </a:r>
            <a:r>
              <a:rPr lang="uk-UA" sz="4000" dirty="0" smtClean="0"/>
              <a:t> = </a:t>
            </a:r>
            <a:r>
              <a:rPr lang="uk-UA" sz="4000" dirty="0" err="1" smtClean="0"/>
              <a:t>стсл</a:t>
            </a:r>
            <a:r>
              <a:rPr lang="uk-UA" sz="4000" dirty="0" smtClean="0"/>
              <a:t>. *</a:t>
            </a:r>
            <a:r>
              <a:rPr lang="ru-RU" sz="4000" dirty="0" err="1" smtClean="0"/>
              <a:t>tr</a:t>
            </a:r>
            <a:r>
              <a:rPr lang="uk-UA" sz="4000" dirty="0" smtClean="0"/>
              <a:t>ъ</a:t>
            </a:r>
            <a:r>
              <a:rPr lang="ru-RU" sz="4000" dirty="0" err="1" smtClean="0"/>
              <a:t>t</a:t>
            </a:r>
            <a:endParaRPr lang="ru-RU" sz="4000" dirty="0" smtClean="0"/>
          </a:p>
          <a:p>
            <a:r>
              <a:rPr lang="uk-UA" sz="4000" dirty="0" smtClean="0"/>
              <a:t>[ъ] </a:t>
            </a:r>
            <a:r>
              <a:rPr lang="en-US" sz="4000" dirty="0" smtClean="0"/>
              <a:t>&gt;</a:t>
            </a:r>
            <a:r>
              <a:rPr lang="uk-UA" sz="4000" dirty="0" smtClean="0"/>
              <a:t> [о], [ь] </a:t>
            </a:r>
            <a:r>
              <a:rPr lang="en-US" sz="4000" dirty="0" smtClean="0"/>
              <a:t>&gt;</a:t>
            </a:r>
            <a:r>
              <a:rPr lang="uk-UA" sz="4000" dirty="0" smtClean="0"/>
              <a:t> [е]</a:t>
            </a:r>
            <a:endParaRPr lang="en-US" sz="4000" dirty="0" smtClean="0"/>
          </a:p>
          <a:p>
            <a:r>
              <a:rPr lang="uk-UA" sz="4000" dirty="0" smtClean="0">
                <a:solidFill>
                  <a:srgbClr val="FF0000"/>
                </a:solidFill>
              </a:rPr>
              <a:t>Друге повноголосся</a:t>
            </a:r>
            <a:r>
              <a:rPr lang="uk-UA" sz="4000" dirty="0" smtClean="0"/>
              <a:t>:</a:t>
            </a:r>
          </a:p>
          <a:p>
            <a:pPr>
              <a:buNone/>
            </a:pPr>
            <a:r>
              <a:rPr lang="uk-UA" sz="4000" dirty="0" smtClean="0"/>
              <a:t>поява на місці сполук типу </a:t>
            </a:r>
            <a:r>
              <a:rPr lang="uk-UA" sz="4000" dirty="0" smtClean="0">
                <a:solidFill>
                  <a:srgbClr val="FF0000"/>
                </a:solidFill>
              </a:rPr>
              <a:t>*</a:t>
            </a:r>
            <a:r>
              <a:rPr lang="ru-RU" sz="4000" dirty="0" err="1" smtClean="0">
                <a:solidFill>
                  <a:srgbClr val="FF0000"/>
                </a:solidFill>
              </a:rPr>
              <a:t>t</a:t>
            </a:r>
            <a:r>
              <a:rPr lang="uk-UA" sz="4000" dirty="0" smtClean="0">
                <a:solidFill>
                  <a:srgbClr val="FF0000"/>
                </a:solidFill>
              </a:rPr>
              <a:t>ъ</a:t>
            </a:r>
            <a:r>
              <a:rPr lang="ru-RU" sz="4000" dirty="0" err="1" smtClean="0">
                <a:solidFill>
                  <a:srgbClr val="FF0000"/>
                </a:solidFill>
              </a:rPr>
              <a:t>rt</a:t>
            </a:r>
            <a:r>
              <a:rPr lang="uk-UA" sz="4000" dirty="0" smtClean="0">
                <a:solidFill>
                  <a:srgbClr val="FF0000"/>
                </a:solidFill>
              </a:rPr>
              <a:t> </a:t>
            </a:r>
            <a:r>
              <a:rPr lang="uk-UA" sz="4000" dirty="0" smtClean="0"/>
              <a:t>повноголосних формувань </a:t>
            </a:r>
          </a:p>
          <a:p>
            <a:pPr algn="ctr">
              <a:buNone/>
            </a:pPr>
            <a:r>
              <a:rPr lang="uk-UA" sz="4000" dirty="0" err="1" smtClean="0">
                <a:solidFill>
                  <a:srgbClr val="FF0000"/>
                </a:solidFill>
              </a:rPr>
              <a:t>-оро-</a:t>
            </a:r>
            <a:r>
              <a:rPr lang="uk-UA" sz="4000" dirty="0" smtClean="0">
                <a:solidFill>
                  <a:srgbClr val="FF0000"/>
                </a:solidFill>
              </a:rPr>
              <a:t>, </a:t>
            </a:r>
            <a:r>
              <a:rPr lang="uk-UA" sz="4000" dirty="0" err="1" smtClean="0">
                <a:solidFill>
                  <a:srgbClr val="FF0000"/>
                </a:solidFill>
              </a:rPr>
              <a:t>-оло-</a:t>
            </a:r>
            <a:r>
              <a:rPr lang="uk-UA" sz="4000" dirty="0" smtClean="0">
                <a:solidFill>
                  <a:srgbClr val="FF0000"/>
                </a:solidFill>
              </a:rPr>
              <a:t> </a:t>
            </a:r>
            <a:r>
              <a:rPr lang="uk-UA" sz="4000" dirty="0" err="1" smtClean="0">
                <a:solidFill>
                  <a:srgbClr val="FF0000"/>
                </a:solidFill>
              </a:rPr>
              <a:t>‑ере-</a:t>
            </a:r>
            <a:endParaRPr lang="ru-RU" sz="4000" dirty="0" smtClean="0">
              <a:solidFill>
                <a:srgbClr val="FF0000"/>
              </a:solidFill>
            </a:endParaRPr>
          </a:p>
          <a:p>
            <a:endParaRPr lang="en-US" sz="4000" dirty="0" smtClean="0"/>
          </a:p>
          <a:p>
            <a:endParaRPr lang="en-US" sz="4000" dirty="0" smtClean="0"/>
          </a:p>
          <a:p>
            <a:endParaRPr lang="ru-RU" sz="4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642918"/>
            <a:ext cx="778674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Складоподіл</a:t>
            </a:r>
            <a:r>
              <a:rPr lang="uk-UA" sz="2400" dirty="0" smtClean="0"/>
              <a:t>:</a:t>
            </a:r>
          </a:p>
          <a:p>
            <a:pPr>
              <a:buFontTx/>
              <a:buChar char="-"/>
            </a:pPr>
            <a:r>
              <a:rPr lang="uk-UA" sz="2400" dirty="0" smtClean="0"/>
              <a:t>перед сонорним: </a:t>
            </a:r>
            <a:r>
              <a:rPr lang="ru-RU" sz="2400" dirty="0" smtClean="0"/>
              <a:t>[</a:t>
            </a:r>
            <a:r>
              <a:rPr lang="ru-RU" sz="2400" dirty="0" err="1" smtClean="0"/>
              <a:t>r</a:t>
            </a:r>
            <a:r>
              <a:rPr lang="ru-RU" sz="2400" dirty="0" smtClean="0"/>
              <a:t>] </a:t>
            </a:r>
            <a:r>
              <a:rPr lang="uk-UA" sz="2400" dirty="0" smtClean="0"/>
              <a:t>і</a:t>
            </a:r>
            <a:r>
              <a:rPr lang="ru-RU" sz="2400" dirty="0" smtClean="0"/>
              <a:t> [</a:t>
            </a:r>
            <a:r>
              <a:rPr lang="ru-RU" sz="2400" dirty="0" err="1" smtClean="0"/>
              <a:t>l</a:t>
            </a:r>
            <a:r>
              <a:rPr lang="ru-RU" sz="2400" dirty="0" smtClean="0"/>
              <a:t>] + </a:t>
            </a:r>
            <a:r>
              <a:rPr lang="uk-UA" sz="2400" dirty="0" smtClean="0"/>
              <a:t>приголосний </a:t>
            </a:r>
            <a:r>
              <a:rPr lang="en-US" sz="2400" dirty="0" smtClean="0"/>
              <a:t>&gt;</a:t>
            </a:r>
            <a:r>
              <a:rPr lang="uk-UA" sz="2400" dirty="0" smtClean="0"/>
              <a:t> </a:t>
            </a:r>
            <a:r>
              <a:rPr lang="uk-UA" sz="2400" dirty="0" err="1" smtClean="0"/>
              <a:t>складотворчість</a:t>
            </a:r>
            <a:r>
              <a:rPr lang="en-US" sz="2400" dirty="0" smtClean="0"/>
              <a:t> &gt;</a:t>
            </a:r>
            <a:r>
              <a:rPr lang="uk-UA" sz="2400" dirty="0" smtClean="0"/>
              <a:t> три склади (одночасно з занепадом редукованих) </a:t>
            </a:r>
            <a:endParaRPr lang="en-US" sz="2400" dirty="0" smtClean="0"/>
          </a:p>
          <a:p>
            <a:pPr algn="ctr"/>
            <a:r>
              <a:rPr lang="ru-RU" sz="2400" i="1" dirty="0" err="1" smtClean="0"/>
              <a:t>тър</a:t>
            </a:r>
            <a:r>
              <a:rPr lang="ru-RU" sz="2400" i="1" dirty="0" smtClean="0"/>
              <a:t>/</a:t>
            </a:r>
            <a:r>
              <a:rPr lang="ru-RU" sz="2400" i="1" dirty="0" err="1" smtClean="0"/>
              <a:t>гъ</a:t>
            </a:r>
            <a:r>
              <a:rPr lang="ru-RU" sz="2400" i="1" dirty="0" smtClean="0"/>
              <a:t> &gt; </a:t>
            </a:r>
            <a:r>
              <a:rPr lang="ru-RU" sz="2400" i="1" dirty="0" err="1" smtClean="0"/>
              <a:t>тъ</a:t>
            </a:r>
            <a:r>
              <a:rPr lang="ru-RU" sz="2400" i="1" dirty="0" smtClean="0"/>
              <a:t>/</a:t>
            </a:r>
            <a:r>
              <a:rPr lang="ru-RU" sz="2400" i="1" dirty="0" err="1" smtClean="0"/>
              <a:t>р</a:t>
            </a:r>
            <a:r>
              <a:rPr lang="ru-RU" sz="2400" i="1" dirty="0" smtClean="0"/>
              <a:t>/</a:t>
            </a:r>
            <a:r>
              <a:rPr lang="ru-RU" sz="2400" i="1" dirty="0" err="1" smtClean="0"/>
              <a:t>гъ</a:t>
            </a:r>
            <a:endParaRPr lang="en-US" sz="2400" i="1" dirty="0" smtClean="0"/>
          </a:p>
          <a:p>
            <a:r>
              <a:rPr lang="en-US" sz="2400" dirty="0" smtClean="0"/>
              <a:t>- </a:t>
            </a:r>
            <a:r>
              <a:rPr lang="uk-UA" sz="2400" dirty="0" err="1" smtClean="0"/>
              <a:t>редукован</a:t>
            </a:r>
            <a:r>
              <a:rPr lang="ru-RU" sz="2400" dirty="0" err="1" smtClean="0"/>
              <a:t>ий</a:t>
            </a:r>
            <a:r>
              <a:rPr lang="ru-RU" sz="2400" dirty="0" smtClean="0"/>
              <a:t> + </a:t>
            </a:r>
            <a:r>
              <a:rPr lang="uk-UA" sz="2400" dirty="0" smtClean="0"/>
              <a:t>сонорний перед складом зі слабким редукованим </a:t>
            </a:r>
            <a:r>
              <a:rPr lang="en-US" sz="2400" dirty="0" smtClean="0"/>
              <a:t>&gt; </a:t>
            </a:r>
            <a:r>
              <a:rPr lang="uk-UA" sz="2400" dirty="0" smtClean="0"/>
              <a:t>друге повноголосся</a:t>
            </a:r>
            <a:r>
              <a:rPr lang="en-US" sz="2400" dirty="0" smtClean="0"/>
              <a:t>:</a:t>
            </a:r>
          </a:p>
          <a:p>
            <a:pPr algn="ctr"/>
            <a:r>
              <a:rPr lang="ru-RU" sz="2400" i="1" dirty="0" err="1" smtClean="0"/>
              <a:t>тъ</a:t>
            </a:r>
            <a:r>
              <a:rPr lang="ru-RU" sz="2400" b="1" i="1" dirty="0" err="1" smtClean="0"/>
              <a:t>р</a:t>
            </a:r>
            <a:r>
              <a:rPr lang="ru-RU" sz="2400" i="1" dirty="0" err="1" smtClean="0"/>
              <a:t>г</a:t>
            </a:r>
            <a:r>
              <a:rPr lang="ru-RU" sz="2400" b="1" i="1" dirty="0" err="1" smtClean="0"/>
              <a:t>ъ</a:t>
            </a:r>
            <a:r>
              <a:rPr lang="ru-RU" sz="2400" i="1" dirty="0" smtClean="0"/>
              <a:t> </a:t>
            </a:r>
            <a:r>
              <a:rPr lang="ru-RU" sz="2400" dirty="0" smtClean="0"/>
              <a:t>&gt; </a:t>
            </a:r>
            <a:r>
              <a:rPr lang="ru-RU" sz="2400" i="1" dirty="0" err="1" smtClean="0"/>
              <a:t>т</a:t>
            </a:r>
            <a:r>
              <a:rPr lang="ru-RU" sz="2400" b="1" i="1" dirty="0" err="1" smtClean="0"/>
              <a:t>о</a:t>
            </a:r>
            <a:r>
              <a:rPr lang="ru-RU" sz="2400" i="1" dirty="0" err="1" smtClean="0"/>
              <a:t>р</a:t>
            </a:r>
            <a:r>
              <a:rPr lang="ru-RU" sz="2400" b="1" i="1" dirty="0" err="1" smtClean="0"/>
              <a:t>о</a:t>
            </a:r>
            <a:r>
              <a:rPr lang="ru-RU" sz="2400" i="1" dirty="0" err="1" smtClean="0"/>
              <a:t>гъ</a:t>
            </a:r>
            <a:endParaRPr lang="uk-UA" sz="2400" i="1" dirty="0" smtClean="0"/>
          </a:p>
          <a:p>
            <a:r>
              <a:rPr lang="uk-UA" sz="2400" i="1" dirty="0" smtClean="0"/>
              <a:t>                                              </a:t>
            </a:r>
          </a:p>
          <a:p>
            <a:r>
              <a:rPr lang="uk-UA" sz="2400" i="1" dirty="0" smtClean="0"/>
              <a:t>                                 </a:t>
            </a:r>
            <a:r>
              <a:rPr lang="uk-UA" sz="2400" dirty="0" smtClean="0"/>
              <a:t>довгий   короткий</a:t>
            </a:r>
          </a:p>
          <a:p>
            <a:r>
              <a:rPr lang="uk-UA" sz="2400" dirty="0" smtClean="0"/>
              <a:t>1. складотворний сонорний, у зв’язку з короткістю наступного складу з редукованим, отримує довготу</a:t>
            </a:r>
          </a:p>
          <a:p>
            <a:r>
              <a:rPr lang="uk-UA" sz="2400" dirty="0" smtClean="0"/>
              <a:t>2. Занепад редукованих </a:t>
            </a:r>
            <a:r>
              <a:rPr lang="en-US" sz="2400" dirty="0" smtClean="0"/>
              <a:t>&gt; </a:t>
            </a:r>
            <a:r>
              <a:rPr lang="uk-UA" sz="2400" dirty="0" smtClean="0"/>
              <a:t>втрата </a:t>
            </a:r>
            <a:r>
              <a:rPr lang="uk-UA" sz="2400" dirty="0" err="1" smtClean="0"/>
              <a:t>складотворчості</a:t>
            </a:r>
            <a:r>
              <a:rPr lang="uk-UA" sz="2400" dirty="0" smtClean="0"/>
              <a:t> </a:t>
            </a:r>
            <a:r>
              <a:rPr lang="en-US" sz="2400" b="1" dirty="0" smtClean="0"/>
              <a:t>r</a:t>
            </a:r>
            <a:r>
              <a:rPr lang="en-US" sz="2400" dirty="0" smtClean="0"/>
              <a:t> &gt; </a:t>
            </a:r>
            <a:r>
              <a:rPr lang="uk-UA" sz="2400" dirty="0" smtClean="0"/>
              <a:t>перехід </a:t>
            </a:r>
            <a:r>
              <a:rPr lang="ru-RU" sz="2400" dirty="0" smtClean="0"/>
              <a:t>[</a:t>
            </a:r>
            <a:r>
              <a:rPr lang="ru-RU" sz="2400" dirty="0" err="1" smtClean="0"/>
              <a:t>ъ</a:t>
            </a:r>
            <a:r>
              <a:rPr lang="ru-RU" sz="2400" dirty="0" smtClean="0"/>
              <a:t>] в [о]</a:t>
            </a:r>
          </a:p>
          <a:p>
            <a:r>
              <a:rPr lang="uk-UA" sz="2400" dirty="0" smtClean="0"/>
              <a:t>3. Втрата довготи сонорного приголосного </a:t>
            </a:r>
            <a:r>
              <a:rPr lang="en-US" sz="2400" b="1" dirty="0" smtClean="0"/>
              <a:t>r</a:t>
            </a:r>
            <a:r>
              <a:rPr lang="uk-UA" sz="2400" dirty="0" smtClean="0"/>
              <a:t> </a:t>
            </a:r>
            <a:r>
              <a:rPr lang="en-US" sz="2400" dirty="0" smtClean="0"/>
              <a:t>&gt; </a:t>
            </a:r>
            <a:r>
              <a:rPr lang="uk-UA" sz="2400" dirty="0" smtClean="0"/>
              <a:t>розвиток другого голосного цієї ж артикуляції</a:t>
            </a:r>
            <a:r>
              <a:rPr lang="en-US" sz="2400" dirty="0" smtClean="0"/>
              <a:t> </a:t>
            </a:r>
            <a:r>
              <a:rPr lang="en-US" sz="2400" b="1" dirty="0" smtClean="0"/>
              <a:t>o</a:t>
            </a:r>
            <a:r>
              <a:rPr lang="uk-UA" sz="2400" dirty="0" smtClean="0"/>
              <a:t> після сонорного приголосного</a:t>
            </a:r>
            <a:r>
              <a:rPr lang="en-US" sz="2400" b="1" dirty="0" smtClean="0"/>
              <a:t> r</a:t>
            </a:r>
            <a:endParaRPr lang="ru-RU" sz="24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 flipH="1" flipV="1">
            <a:off x="3321835" y="3250405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V="1">
            <a:off x="4107653" y="3250405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42844" y="142852"/>
            <a:ext cx="2847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Друге </a:t>
            </a:r>
            <a:r>
              <a:rPr lang="ru-RU" sz="2400" b="1" dirty="0" err="1" smtClean="0">
                <a:solidFill>
                  <a:srgbClr val="FF0000"/>
                </a:solidFill>
              </a:rPr>
              <a:t>повноголосся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6143668"/>
          </a:xfrm>
        </p:spPr>
        <p:txBody>
          <a:bodyPr>
            <a:normAutofit lnSpcReduction="10000"/>
          </a:bodyPr>
          <a:lstStyle/>
          <a:p>
            <a:r>
              <a:rPr lang="uk-UA" b="1" dirty="0" err="1" smtClean="0"/>
              <a:t>редукован</a:t>
            </a:r>
            <a:r>
              <a:rPr lang="ru-RU" b="1" dirty="0" err="1" smtClean="0"/>
              <a:t>ий</a:t>
            </a:r>
            <a:r>
              <a:rPr lang="ru-RU" dirty="0" smtClean="0"/>
              <a:t> + </a:t>
            </a:r>
            <a:r>
              <a:rPr lang="uk-UA" b="1" dirty="0" smtClean="0"/>
              <a:t>сонорний </a:t>
            </a:r>
            <a:r>
              <a:rPr lang="uk-UA" dirty="0" smtClean="0"/>
              <a:t>перед складом з </a:t>
            </a:r>
            <a:r>
              <a:rPr lang="uk-UA" b="1" dirty="0" smtClean="0"/>
              <a:t>голосним</a:t>
            </a:r>
            <a:r>
              <a:rPr lang="uk-UA" dirty="0" smtClean="0"/>
              <a:t> </a:t>
            </a:r>
            <a:r>
              <a:rPr lang="uk-UA" b="1" dirty="0" smtClean="0"/>
              <a:t>повного</a:t>
            </a:r>
            <a:r>
              <a:rPr lang="uk-UA" dirty="0" smtClean="0"/>
              <a:t> </a:t>
            </a:r>
            <a:r>
              <a:rPr lang="uk-UA" b="1" dirty="0" smtClean="0"/>
              <a:t>творення</a:t>
            </a:r>
            <a:r>
              <a:rPr lang="uk-UA" dirty="0" smtClean="0"/>
              <a:t> </a:t>
            </a:r>
            <a:r>
              <a:rPr lang="en-US" dirty="0" smtClean="0"/>
              <a:t>&gt; </a:t>
            </a:r>
            <a:r>
              <a:rPr lang="uk-UA" dirty="0" smtClean="0"/>
              <a:t>прояснення </a:t>
            </a:r>
            <a:r>
              <a:rPr lang="uk-UA" b="1" dirty="0" smtClean="0"/>
              <a:t>редукованого</a:t>
            </a:r>
            <a:r>
              <a:rPr lang="uk-UA" dirty="0" smtClean="0"/>
              <a:t> в </a:t>
            </a:r>
            <a:r>
              <a:rPr lang="uk-UA" b="1" dirty="0" smtClean="0"/>
              <a:t>голосний</a:t>
            </a:r>
            <a:r>
              <a:rPr lang="uk-UA" dirty="0" smtClean="0"/>
              <a:t> </a:t>
            </a:r>
            <a:r>
              <a:rPr lang="uk-UA" b="1" dirty="0" smtClean="0"/>
              <a:t>повного</a:t>
            </a:r>
            <a:r>
              <a:rPr lang="uk-UA" dirty="0" smtClean="0"/>
              <a:t> </a:t>
            </a:r>
            <a:r>
              <a:rPr lang="uk-UA" b="1" dirty="0" smtClean="0"/>
              <a:t>творення</a:t>
            </a:r>
            <a:r>
              <a:rPr lang="uk-UA" dirty="0" smtClean="0"/>
              <a:t> за рахунок </a:t>
            </a:r>
            <a:r>
              <a:rPr lang="uk-UA" u="sng" dirty="0" smtClean="0"/>
              <a:t>втрати </a:t>
            </a:r>
            <a:r>
              <a:rPr lang="uk-UA" u="sng" dirty="0" err="1" smtClean="0"/>
              <a:t>складотворчості</a:t>
            </a:r>
            <a:r>
              <a:rPr lang="uk-UA" dirty="0" smtClean="0"/>
              <a:t> сонорного звука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uk-UA" dirty="0" err="1" smtClean="0"/>
              <a:t>Р.в</a:t>
            </a:r>
            <a:r>
              <a:rPr lang="uk-UA" dirty="0" smtClean="0"/>
              <a:t>. </a:t>
            </a:r>
            <a:r>
              <a:rPr lang="ru-RU" i="1" dirty="0" err="1" smtClean="0"/>
              <a:t>тър</a:t>
            </a:r>
            <a:r>
              <a:rPr lang="ru-RU" i="1" dirty="0" smtClean="0"/>
              <a:t>/га &gt; </a:t>
            </a:r>
            <a:r>
              <a:rPr lang="ru-RU" i="1" dirty="0" err="1" smtClean="0"/>
              <a:t>тъ</a:t>
            </a:r>
            <a:r>
              <a:rPr lang="ru-RU" i="1" dirty="0" smtClean="0"/>
              <a:t>/</a:t>
            </a:r>
            <a:r>
              <a:rPr lang="ru-RU" i="1" dirty="0" err="1" smtClean="0"/>
              <a:t>р</a:t>
            </a:r>
            <a:r>
              <a:rPr lang="ru-RU" i="1" dirty="0" smtClean="0"/>
              <a:t> </a:t>
            </a:r>
            <a:r>
              <a:rPr lang="ru-RU" dirty="0" smtClean="0"/>
              <a:t>/</a:t>
            </a:r>
            <a:r>
              <a:rPr lang="ru-RU" i="1" dirty="0" err="1" smtClean="0"/>
              <a:t>га</a:t>
            </a:r>
            <a:r>
              <a:rPr lang="ru-RU" i="1" dirty="0" smtClean="0"/>
              <a:t> &gt; тор / га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</a:t>
            </a:r>
          </a:p>
          <a:p>
            <a:pPr>
              <a:buNone/>
            </a:pPr>
            <a:r>
              <a:rPr lang="en-US" dirty="0" smtClean="0"/>
              <a:t>                    </a:t>
            </a:r>
            <a:r>
              <a:rPr lang="uk-UA" dirty="0" err="1" smtClean="0"/>
              <a:t>складотворчий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Результат</a:t>
            </a:r>
            <a:r>
              <a:rPr lang="en-US" dirty="0" smtClean="0"/>
              <a:t>:</a:t>
            </a:r>
            <a:r>
              <a:rPr lang="uk-UA" dirty="0" smtClean="0"/>
              <a:t> поява різних основ одного і того ж слова</a:t>
            </a:r>
            <a:endParaRPr lang="en-US" dirty="0" smtClean="0"/>
          </a:p>
          <a:p>
            <a:pPr>
              <a:buNone/>
            </a:pPr>
            <a:r>
              <a:rPr lang="ru-RU" i="1" dirty="0" err="1" smtClean="0"/>
              <a:t>стълбъ</a:t>
            </a:r>
            <a:r>
              <a:rPr lang="ru-RU" i="1" dirty="0" smtClean="0"/>
              <a:t> &gt; </a:t>
            </a:r>
            <a:r>
              <a:rPr lang="ru-RU" i="1" dirty="0" err="1" smtClean="0"/>
              <a:t>столобъ</a:t>
            </a:r>
            <a:r>
              <a:rPr lang="uk-UA" dirty="0" smtClean="0"/>
              <a:t>, але </a:t>
            </a:r>
            <a:r>
              <a:rPr lang="ru-RU" i="1" dirty="0" err="1" smtClean="0"/>
              <a:t>стълба</a:t>
            </a:r>
            <a:r>
              <a:rPr lang="ru-RU" i="1" dirty="0" smtClean="0"/>
              <a:t> &gt; столба</a:t>
            </a:r>
            <a:r>
              <a:rPr lang="uk-UA" dirty="0" smtClean="0"/>
              <a:t>  </a:t>
            </a:r>
          </a:p>
          <a:p>
            <a:pPr>
              <a:buNone/>
            </a:pPr>
            <a:r>
              <a:rPr lang="uk-UA" dirty="0" smtClean="0"/>
              <a:t>потім відбувається вирівнювання основ:</a:t>
            </a:r>
            <a:r>
              <a:rPr lang="en-US" dirty="0" smtClean="0"/>
              <a:t> </a:t>
            </a:r>
            <a:r>
              <a:rPr lang="uk-UA" dirty="0" err="1" smtClean="0"/>
              <a:t>столб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 flipH="1" flipV="1">
            <a:off x="3214678" y="3357562"/>
            <a:ext cx="57150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34004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Слова з другим повноголоссям:</a:t>
            </a:r>
          </a:p>
          <a:p>
            <a:pPr>
              <a:buNone/>
            </a:pPr>
            <a:r>
              <a:rPr lang="uk-UA" dirty="0" smtClean="0"/>
              <a:t>Літературна мова: </a:t>
            </a:r>
            <a:r>
              <a:rPr lang="ru-RU" i="1" dirty="0" err="1" smtClean="0"/>
              <a:t>остолоп</a:t>
            </a:r>
            <a:r>
              <a:rPr lang="ru-RU" i="1" dirty="0" smtClean="0"/>
              <a:t>, бестолочь, полон </a:t>
            </a:r>
            <a:r>
              <a:rPr lang="ru-RU" dirty="0" smtClean="0"/>
              <a:t>(</a:t>
            </a:r>
            <a:r>
              <a:rPr lang="uk-UA" dirty="0" smtClean="0"/>
              <a:t>короткий прикметник</a:t>
            </a:r>
            <a:r>
              <a:rPr lang="ru-RU" dirty="0" smtClean="0"/>
              <a:t>), </a:t>
            </a:r>
            <a:r>
              <a:rPr lang="ru-RU" i="1" dirty="0" smtClean="0"/>
              <a:t>веревка</a:t>
            </a:r>
          </a:p>
          <a:p>
            <a:pPr>
              <a:buNone/>
            </a:pPr>
            <a:r>
              <a:rPr lang="uk-UA" dirty="0" smtClean="0"/>
              <a:t>Діалекти:</a:t>
            </a:r>
            <a:r>
              <a:rPr lang="uk-UA" i="1" dirty="0" smtClean="0"/>
              <a:t> </a:t>
            </a:r>
            <a:r>
              <a:rPr lang="uk-UA" dirty="0" smtClean="0"/>
              <a:t>в псковських говірках </a:t>
            </a:r>
            <a:r>
              <a:rPr lang="ru-RU" i="1" dirty="0" err="1" smtClean="0"/>
              <a:t>сереп</a:t>
            </a:r>
            <a:r>
              <a:rPr lang="ru-RU" i="1" dirty="0" smtClean="0"/>
              <a:t> </a:t>
            </a:r>
            <a:r>
              <a:rPr lang="ru-RU" dirty="0" smtClean="0"/>
              <a:t>‘серп’, </a:t>
            </a:r>
            <a:r>
              <a:rPr lang="ru-RU" i="1" dirty="0" err="1" smtClean="0"/>
              <a:t>верех</a:t>
            </a:r>
            <a:r>
              <a:rPr lang="ru-RU" i="1" dirty="0" smtClean="0"/>
              <a:t> </a:t>
            </a:r>
            <a:r>
              <a:rPr lang="ru-RU" dirty="0" smtClean="0"/>
              <a:t>‘верх’, </a:t>
            </a:r>
            <a:r>
              <a:rPr lang="ru-RU" i="1" dirty="0" err="1" smtClean="0"/>
              <a:t>молонья</a:t>
            </a:r>
            <a:r>
              <a:rPr lang="ru-RU" i="1" dirty="0" smtClean="0"/>
              <a:t> </a:t>
            </a:r>
            <a:r>
              <a:rPr lang="ru-RU" dirty="0" smtClean="0"/>
              <a:t>‘молния’, </a:t>
            </a:r>
            <a:r>
              <a:rPr lang="ru-RU" i="1" dirty="0" err="1" smtClean="0"/>
              <a:t>скатеретка</a:t>
            </a:r>
            <a:r>
              <a:rPr lang="ru-RU" i="1" dirty="0" smtClean="0"/>
              <a:t> </a:t>
            </a:r>
            <a:r>
              <a:rPr lang="ru-RU" dirty="0" smtClean="0"/>
              <a:t>‘скатерть’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4000504"/>
            <a:ext cx="8286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Час появи другого повноголосся</a:t>
            </a:r>
          </a:p>
          <a:p>
            <a:r>
              <a:rPr lang="uk-UA" sz="2400" dirty="0" smtClean="0"/>
              <a:t>«</a:t>
            </a:r>
            <a:r>
              <a:rPr lang="uk-UA" sz="2400" dirty="0" err="1" smtClean="0"/>
              <a:t>Остромирове</a:t>
            </a:r>
            <a:r>
              <a:rPr lang="uk-UA" sz="2400" dirty="0" smtClean="0"/>
              <a:t> </a:t>
            </a:r>
            <a:r>
              <a:rPr lang="uk-UA" sz="2400" dirty="0" err="1" smtClean="0"/>
              <a:t>євангеліє</a:t>
            </a:r>
            <a:r>
              <a:rPr lang="uk-UA" sz="2400" dirty="0" smtClean="0"/>
              <a:t>»:</a:t>
            </a:r>
          </a:p>
          <a:p>
            <a:r>
              <a:rPr lang="ru-RU" sz="2400" b="1" i="1" dirty="0" err="1" smtClean="0"/>
              <a:t>t</a:t>
            </a:r>
            <a:r>
              <a:rPr lang="uk-UA" sz="2400" b="1" i="1" dirty="0" smtClean="0"/>
              <a:t>ъ</a:t>
            </a:r>
            <a:r>
              <a:rPr lang="ru-RU" sz="2400" b="1" i="1" dirty="0" err="1" smtClean="0"/>
              <a:t>rt</a:t>
            </a:r>
            <a:r>
              <a:rPr lang="ru-RU" sz="2400" b="1" i="1" dirty="0" smtClean="0"/>
              <a:t> </a:t>
            </a:r>
            <a:r>
              <a:rPr lang="uk-UA" sz="2400" dirty="0" smtClean="0"/>
              <a:t>(давньоруське написання), </a:t>
            </a:r>
            <a:r>
              <a:rPr lang="ru-RU" sz="2400" b="1" i="1" dirty="0" err="1" smtClean="0"/>
              <a:t>tr</a:t>
            </a:r>
            <a:r>
              <a:rPr lang="uk-UA" sz="2400" b="1" i="1" dirty="0" smtClean="0"/>
              <a:t>ъ</a:t>
            </a:r>
            <a:r>
              <a:rPr lang="ru-RU" sz="2400" b="1" i="1" dirty="0" err="1" smtClean="0"/>
              <a:t>t</a:t>
            </a:r>
            <a:r>
              <a:rPr lang="uk-UA" sz="2400" dirty="0" smtClean="0"/>
              <a:t> (старослов’янське написання), </a:t>
            </a:r>
            <a:r>
              <a:rPr lang="ru-RU" sz="2400" b="1" i="1" dirty="0" err="1" smtClean="0"/>
              <a:t>t</a:t>
            </a:r>
            <a:r>
              <a:rPr lang="uk-UA" sz="2400" b="1" i="1" dirty="0" smtClean="0"/>
              <a:t>ъ</a:t>
            </a:r>
            <a:r>
              <a:rPr lang="ru-RU" sz="2400" b="1" i="1" dirty="0" err="1" smtClean="0"/>
              <a:t>r</a:t>
            </a:r>
            <a:r>
              <a:rPr lang="uk-UA" sz="2400" b="1" i="1" dirty="0" smtClean="0"/>
              <a:t>ъ</a:t>
            </a:r>
            <a:r>
              <a:rPr lang="ru-RU" sz="2400" b="1" i="1" dirty="0" err="1" smtClean="0"/>
              <a:t>t</a:t>
            </a:r>
            <a:r>
              <a:rPr lang="uk-UA" sz="2400" dirty="0" smtClean="0"/>
              <a:t> (</a:t>
            </a:r>
            <a:r>
              <a:rPr lang="uk-UA" sz="2400" dirty="0" err="1" smtClean="0"/>
              <a:t>двоєрове</a:t>
            </a:r>
            <a:r>
              <a:rPr lang="uk-UA" sz="2400" dirty="0" smtClean="0"/>
              <a:t> написання)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smtClean="0"/>
              <a:t>друге повноголосся починає з’являтись до занепаду редукованих, а закінчується одночасно з їх занепадом</a:t>
            </a: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/>
          <a:lstStyle/>
          <a:p>
            <a:r>
              <a:rPr lang="uk-UA" dirty="0" smtClean="0"/>
              <a:t>Перше повноголосся: якщо є паралель з не повноголоссям </a:t>
            </a:r>
          </a:p>
          <a:p>
            <a:pPr algn="ctr">
              <a:buNone/>
            </a:pPr>
            <a:r>
              <a:rPr lang="uk-UA" i="1" dirty="0" smtClean="0"/>
              <a:t>золото</a:t>
            </a:r>
            <a:r>
              <a:rPr lang="uk-UA" dirty="0" smtClean="0"/>
              <a:t> – </a:t>
            </a:r>
            <a:r>
              <a:rPr lang="uk-UA" i="1" dirty="0" smtClean="0"/>
              <a:t>злато</a:t>
            </a:r>
            <a:r>
              <a:rPr lang="uk-UA" dirty="0" smtClean="0"/>
              <a:t>, </a:t>
            </a:r>
            <a:r>
              <a:rPr lang="uk-UA" i="1" dirty="0" smtClean="0"/>
              <a:t>борода</a:t>
            </a:r>
            <a:r>
              <a:rPr lang="uk-UA" dirty="0" smtClean="0"/>
              <a:t> – </a:t>
            </a:r>
            <a:r>
              <a:rPr lang="uk-UA" i="1" dirty="0" err="1" smtClean="0"/>
              <a:t>брадобрей</a:t>
            </a:r>
            <a:endParaRPr lang="uk-UA" dirty="0" smtClean="0"/>
          </a:p>
          <a:p>
            <a:r>
              <a:rPr lang="uk-UA" dirty="0" smtClean="0"/>
              <a:t>Друге повноголосся: якщо повноголосне сполучення чергується з </a:t>
            </a:r>
            <a:r>
              <a:rPr lang="uk-UA" dirty="0" err="1" smtClean="0"/>
              <a:t>-ол-</a:t>
            </a:r>
            <a:r>
              <a:rPr lang="uk-UA" dirty="0" smtClean="0"/>
              <a:t>, </a:t>
            </a:r>
            <a:r>
              <a:rPr lang="uk-UA" dirty="0" err="1" smtClean="0"/>
              <a:t>-ор-</a:t>
            </a:r>
            <a:r>
              <a:rPr lang="uk-UA" dirty="0" smtClean="0"/>
              <a:t>, </a:t>
            </a:r>
            <a:r>
              <a:rPr lang="uk-UA" dirty="0" err="1" smtClean="0"/>
              <a:t>-ер-</a:t>
            </a:r>
            <a:r>
              <a:rPr lang="uk-UA" dirty="0" smtClean="0"/>
              <a:t> </a:t>
            </a:r>
          </a:p>
          <a:p>
            <a:pPr algn="ctr">
              <a:buNone/>
            </a:pPr>
            <a:r>
              <a:rPr lang="uk-UA" i="1" dirty="0" smtClean="0"/>
              <a:t>полон</a:t>
            </a:r>
            <a:r>
              <a:rPr lang="uk-UA" dirty="0" smtClean="0"/>
              <a:t> – </a:t>
            </a:r>
            <a:r>
              <a:rPr lang="uk-UA" i="1" dirty="0" err="1" smtClean="0"/>
              <a:t>полный</a:t>
            </a:r>
            <a:endParaRPr lang="uk-UA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Історія сполучень сонорного з редукованим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давньоруська мова – </a:t>
            </a:r>
            <a:r>
              <a:rPr lang="ru-RU" dirty="0" err="1" smtClean="0"/>
              <a:t>tr</a:t>
            </a:r>
            <a:r>
              <a:rPr lang="uk-UA" dirty="0" smtClean="0"/>
              <a:t>ъ</a:t>
            </a:r>
            <a:r>
              <a:rPr lang="ru-RU" dirty="0" err="1" smtClean="0"/>
              <a:t>t</a:t>
            </a:r>
            <a:r>
              <a:rPr lang="uk-UA" dirty="0" smtClean="0"/>
              <a:t>, </a:t>
            </a:r>
            <a:r>
              <a:rPr lang="ru-RU" dirty="0" err="1" smtClean="0"/>
              <a:t>tr</a:t>
            </a:r>
            <a:r>
              <a:rPr lang="uk-UA" dirty="0" smtClean="0"/>
              <a:t>ь</a:t>
            </a:r>
            <a:r>
              <a:rPr lang="ru-RU" dirty="0" err="1" smtClean="0"/>
              <a:t>t</a:t>
            </a:r>
            <a:r>
              <a:rPr lang="uk-UA" dirty="0" smtClean="0"/>
              <a:t>, </a:t>
            </a:r>
            <a:r>
              <a:rPr lang="ru-RU" dirty="0" err="1" smtClean="0"/>
              <a:t>tl</a:t>
            </a:r>
            <a:r>
              <a:rPr lang="uk-UA" dirty="0" smtClean="0"/>
              <a:t>ъ</a:t>
            </a:r>
            <a:r>
              <a:rPr lang="ru-RU" dirty="0" err="1" smtClean="0"/>
              <a:t>t</a:t>
            </a:r>
            <a:r>
              <a:rPr lang="uk-UA" dirty="0" smtClean="0"/>
              <a:t>, </a:t>
            </a:r>
            <a:r>
              <a:rPr lang="ru-RU" dirty="0" err="1" smtClean="0"/>
              <a:t>tl</a:t>
            </a:r>
            <a:r>
              <a:rPr lang="uk-UA" dirty="0" smtClean="0"/>
              <a:t>ь</a:t>
            </a:r>
            <a:r>
              <a:rPr lang="ru-RU" dirty="0" err="1" smtClean="0"/>
              <a:t>t</a:t>
            </a:r>
            <a:endParaRPr lang="ru-RU" dirty="0" smtClean="0"/>
          </a:p>
          <a:p>
            <a:r>
              <a:rPr lang="uk-UA" dirty="0" smtClean="0"/>
              <a:t>сильна позиція: </a:t>
            </a:r>
            <a:r>
              <a:rPr lang="ru-RU" dirty="0" smtClean="0"/>
              <a:t>[</a:t>
            </a:r>
            <a:r>
              <a:rPr lang="ru-RU" dirty="0" err="1" smtClean="0"/>
              <a:t>ъ</a:t>
            </a:r>
            <a:r>
              <a:rPr lang="ru-RU" dirty="0" smtClean="0"/>
              <a:t>] </a:t>
            </a:r>
            <a:r>
              <a:rPr lang="en-US" dirty="0" smtClean="0"/>
              <a:t>&gt;</a:t>
            </a:r>
            <a:r>
              <a:rPr lang="ru-RU" dirty="0" smtClean="0"/>
              <a:t> [о] </a:t>
            </a:r>
            <a:r>
              <a:rPr lang="uk-UA" dirty="0" smtClean="0"/>
              <a:t>і</a:t>
            </a:r>
            <a:r>
              <a:rPr lang="ru-RU" dirty="0" smtClean="0"/>
              <a:t> [</a:t>
            </a:r>
            <a:r>
              <a:rPr lang="ru-RU" dirty="0" err="1" smtClean="0"/>
              <a:t>ь</a:t>
            </a:r>
            <a:r>
              <a:rPr lang="ru-RU" dirty="0" smtClean="0"/>
              <a:t>] </a:t>
            </a:r>
            <a:r>
              <a:rPr lang="en-US" dirty="0" smtClean="0"/>
              <a:t>&gt;</a:t>
            </a:r>
            <a:r>
              <a:rPr lang="ru-RU" dirty="0" smtClean="0"/>
              <a:t> [е]</a:t>
            </a:r>
          </a:p>
          <a:p>
            <a:r>
              <a:rPr lang="uk-UA" dirty="0" smtClean="0"/>
              <a:t>слабка позиція: </a:t>
            </a:r>
          </a:p>
          <a:p>
            <a:pPr>
              <a:buNone/>
            </a:pPr>
            <a:r>
              <a:rPr lang="uk-UA" dirty="0" smtClean="0"/>
              <a:t>1. втрата редукованого </a:t>
            </a:r>
          </a:p>
          <a:p>
            <a:pPr>
              <a:buNone/>
            </a:pPr>
            <a:r>
              <a:rPr lang="ru-RU" i="1" dirty="0" err="1" smtClean="0"/>
              <a:t>кръвь</a:t>
            </a:r>
            <a:r>
              <a:rPr lang="ru-RU" i="1" dirty="0" smtClean="0"/>
              <a:t> &gt; кров’</a:t>
            </a:r>
            <a:r>
              <a:rPr lang="uk-UA" dirty="0" smtClean="0"/>
              <a:t> в </a:t>
            </a:r>
            <a:r>
              <a:rPr lang="uk-UA" dirty="0" err="1" smtClean="0"/>
              <a:t>Н.в</a:t>
            </a:r>
            <a:r>
              <a:rPr lang="uk-UA" dirty="0" smtClean="0"/>
              <a:t>. і </a:t>
            </a:r>
            <a:r>
              <a:rPr lang="ru-RU" i="1" dirty="0" err="1" smtClean="0"/>
              <a:t>въ</a:t>
            </a:r>
            <a:r>
              <a:rPr lang="ru-RU" i="1" dirty="0" smtClean="0"/>
              <a:t> </a:t>
            </a:r>
            <a:r>
              <a:rPr lang="ru-RU" i="1" dirty="0" err="1" smtClean="0"/>
              <a:t>кръви</a:t>
            </a:r>
            <a:r>
              <a:rPr lang="ru-RU" i="1" dirty="0" smtClean="0"/>
              <a:t> &gt; во </a:t>
            </a:r>
            <a:r>
              <a:rPr lang="ru-RU" i="1" dirty="0" err="1" smtClean="0"/>
              <a:t>крви</a:t>
            </a:r>
            <a:r>
              <a:rPr lang="uk-UA" dirty="0" smtClean="0"/>
              <a:t> в </a:t>
            </a:r>
            <a:r>
              <a:rPr lang="uk-UA" dirty="0" err="1" smtClean="0"/>
              <a:t>М.в</a:t>
            </a:r>
            <a:r>
              <a:rPr lang="uk-UA" dirty="0" smtClean="0"/>
              <a:t>.</a:t>
            </a:r>
          </a:p>
          <a:p>
            <a:pPr>
              <a:buNone/>
            </a:pPr>
            <a:r>
              <a:rPr lang="uk-UA" dirty="0" smtClean="0"/>
              <a:t>2. вирівнювання основ за граматичною аналогією: </a:t>
            </a:r>
            <a:r>
              <a:rPr lang="ru-RU" i="1" dirty="0" smtClean="0"/>
              <a:t>в крови</a:t>
            </a:r>
          </a:p>
          <a:p>
            <a:r>
              <a:rPr lang="uk-UA" dirty="0" smtClean="0"/>
              <a:t>пор. </a:t>
            </a:r>
            <a:r>
              <a:rPr lang="uk-UA" dirty="0" err="1" smtClean="0"/>
              <a:t>білор</a:t>
            </a:r>
            <a:r>
              <a:rPr lang="uk-UA" dirty="0" smtClean="0"/>
              <a:t>. та укр. мови: </a:t>
            </a:r>
          </a:p>
          <a:p>
            <a:pPr marL="514350" indent="-514350">
              <a:buAutoNum type="arabicPeriod"/>
            </a:pPr>
            <a:r>
              <a:rPr lang="uk-UA" dirty="0" smtClean="0"/>
              <a:t>Сонорний ставав </a:t>
            </a:r>
            <a:r>
              <a:rPr lang="uk-UA" dirty="0" err="1" smtClean="0"/>
              <a:t>складотворчим</a:t>
            </a:r>
            <a:endParaRPr lang="uk-UA" dirty="0" smtClean="0"/>
          </a:p>
          <a:p>
            <a:pPr marL="514350" indent="-514350">
              <a:buAutoNum type="arabicPeriod"/>
            </a:pPr>
            <a:r>
              <a:rPr lang="uk-UA" dirty="0" smtClean="0"/>
              <a:t>Щоб </a:t>
            </a:r>
            <a:r>
              <a:rPr lang="uk-UA" dirty="0" smtClean="0"/>
              <a:t>усунути </a:t>
            </a:r>
            <a:r>
              <a:rPr lang="uk-UA" dirty="0" err="1" smtClean="0"/>
              <a:t>складотворчість</a:t>
            </a:r>
            <a:r>
              <a:rPr lang="uk-UA" dirty="0" smtClean="0"/>
              <a:t>, вставлявся голосний </a:t>
            </a:r>
            <a:r>
              <a:rPr lang="ru-RU" dirty="0" smtClean="0"/>
              <a:t>[</a:t>
            </a:r>
            <a:r>
              <a:rPr lang="ru-RU" dirty="0" err="1" smtClean="0"/>
              <a:t>ы</a:t>
            </a:r>
            <a:r>
              <a:rPr lang="ru-RU" dirty="0" smtClean="0"/>
              <a:t>] </a:t>
            </a:r>
            <a:r>
              <a:rPr lang="uk-UA" dirty="0" smtClean="0"/>
              <a:t>або</a:t>
            </a:r>
            <a:r>
              <a:rPr lang="ru-RU" dirty="0" smtClean="0"/>
              <a:t> [и]</a:t>
            </a:r>
            <a:r>
              <a:rPr lang="uk-UA" dirty="0" smtClean="0"/>
              <a:t> перед сонорним або після сонорного</a:t>
            </a:r>
          </a:p>
          <a:p>
            <a:pPr algn="ctr">
              <a:buNone/>
            </a:pPr>
            <a:r>
              <a:rPr lang="uk-UA" dirty="0" smtClean="0"/>
              <a:t>укр. діал. </a:t>
            </a:r>
            <a:r>
              <a:rPr lang="uk-UA" i="1" dirty="0" err="1" smtClean="0"/>
              <a:t>кирвавий</a:t>
            </a:r>
            <a:r>
              <a:rPr lang="uk-UA" dirty="0" smtClean="0"/>
              <a:t>, </a:t>
            </a:r>
            <a:r>
              <a:rPr lang="uk-UA" dirty="0" err="1" smtClean="0"/>
              <a:t>білор</a:t>
            </a:r>
            <a:r>
              <a:rPr lang="uk-UA" dirty="0" smtClean="0"/>
              <a:t>. </a:t>
            </a:r>
            <a:r>
              <a:rPr lang="uk-UA" i="1" dirty="0" err="1" smtClean="0"/>
              <a:t>крывавый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Наслідок втрати редукованих в системі голосних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5"/>
            <a:ext cx="8229600" cy="107157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uk-UA" sz="2000" b="1" dirty="0" smtClean="0"/>
              <a:t>занепад редукованих</a:t>
            </a:r>
            <a:r>
              <a:rPr lang="uk-UA" sz="2000" dirty="0" smtClean="0"/>
              <a:t>: </a:t>
            </a:r>
          </a:p>
          <a:p>
            <a:pPr>
              <a:buNone/>
            </a:pPr>
            <a:r>
              <a:rPr lang="uk-UA" sz="2000" dirty="0" smtClean="0"/>
              <a:t>Вокалізація в сильній позиції у голосні повного творення: [ъ] &gt; [о], [ь] &gt; [е] </a:t>
            </a:r>
          </a:p>
          <a:p>
            <a:pPr>
              <a:buNone/>
            </a:pPr>
            <a:r>
              <a:rPr lang="uk-UA" sz="2000" dirty="0" smtClean="0"/>
              <a:t>зникнення в слабкій позиції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333685"/>
            <a:ext cx="82153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І. </a:t>
            </a:r>
            <a:r>
              <a:rPr lang="uk-UA" sz="2400" b="1" dirty="0" smtClean="0"/>
              <a:t>Зміна складової структури давньоруської мови і пов’язані з цим явища</a:t>
            </a:r>
          </a:p>
          <a:p>
            <a:pPr marL="342900" indent="-342900">
              <a:buAutoNum type="arabicPeriod"/>
            </a:pPr>
            <a:r>
              <a:rPr lang="uk-UA" sz="2000" dirty="0" smtClean="0"/>
              <a:t>Втратив свою актуальність ЗВС: </a:t>
            </a:r>
            <a:r>
              <a:rPr lang="ru-RU" sz="2000" i="1" dirty="0" err="1" smtClean="0"/>
              <a:t>домъ</a:t>
            </a:r>
            <a:r>
              <a:rPr lang="ru-RU" sz="2000" i="1" dirty="0" smtClean="0"/>
              <a:t> </a:t>
            </a:r>
            <a:r>
              <a:rPr lang="en-US" sz="2000" i="1" dirty="0" smtClean="0"/>
              <a:t>&gt; </a:t>
            </a:r>
            <a:r>
              <a:rPr lang="ru-RU" sz="2000" i="1" dirty="0" smtClean="0"/>
              <a:t>дом</a:t>
            </a:r>
            <a:endParaRPr lang="en-US" sz="2000" i="1" dirty="0" smtClean="0"/>
          </a:p>
          <a:p>
            <a:pPr marL="342900" indent="-342900">
              <a:buAutoNum type="arabicPeriod"/>
            </a:pPr>
            <a:r>
              <a:rPr lang="uk-UA" sz="2000" dirty="0" smtClean="0"/>
              <a:t>Поява односкладових слів: </a:t>
            </a:r>
            <a:r>
              <a:rPr lang="ru-RU" sz="2000" i="1" dirty="0" smtClean="0"/>
              <a:t>сон &lt; </a:t>
            </a:r>
            <a:r>
              <a:rPr lang="ru-RU" sz="2000" i="1" dirty="0" err="1" smtClean="0"/>
              <a:t>сънъ</a:t>
            </a:r>
            <a:r>
              <a:rPr lang="ru-RU" sz="2000" i="1" dirty="0" smtClean="0"/>
              <a:t>, мир &lt; </a:t>
            </a:r>
            <a:r>
              <a:rPr lang="ru-RU" sz="2000" i="1" dirty="0" err="1" smtClean="0"/>
              <a:t>миръ</a:t>
            </a:r>
            <a:endParaRPr lang="ru-RU" sz="2000" i="1" dirty="0" smtClean="0"/>
          </a:p>
          <a:p>
            <a:pPr marL="342900" indent="-342900">
              <a:buAutoNum type="arabicPeriod"/>
            </a:pPr>
            <a:r>
              <a:rPr lang="uk-UA" sz="2000" dirty="0" smtClean="0"/>
              <a:t>Втратив актуальність ЗСС:                    </a:t>
            </a:r>
            <a:r>
              <a:rPr lang="uk-UA" sz="2000" i="1" dirty="0" smtClean="0"/>
              <a:t>лес</a:t>
            </a:r>
            <a:r>
              <a:rPr lang="uk-UA" sz="2000" dirty="0" smtClean="0"/>
              <a:t> </a:t>
            </a:r>
          </a:p>
          <a:p>
            <a:pPr marL="342900" indent="-342900"/>
            <a:r>
              <a:rPr lang="uk-UA" sz="2000" dirty="0" smtClean="0"/>
              <a:t>                                                                Л</a:t>
            </a:r>
            <a:r>
              <a:rPr lang="en-US" sz="2000" dirty="0" smtClean="0"/>
              <a:t>’</a:t>
            </a:r>
            <a:r>
              <a:rPr lang="uk-UA" sz="2000" dirty="0" smtClean="0"/>
              <a:t>  </a:t>
            </a:r>
            <a:r>
              <a:rPr lang="uk-UA" sz="2000" dirty="0" err="1" smtClean="0"/>
              <a:t>вторинно</a:t>
            </a:r>
            <a:r>
              <a:rPr lang="uk-UA" sz="2000" dirty="0" smtClean="0"/>
              <a:t> пом’якшений приголосний, </a:t>
            </a:r>
          </a:p>
          <a:p>
            <a:pPr marL="342900" indent="-342900"/>
            <a:r>
              <a:rPr lang="uk-UA" sz="2000" dirty="0" smtClean="0"/>
              <a:t>                                                                </a:t>
            </a:r>
            <a:r>
              <a:rPr lang="ru-RU" sz="2000" dirty="0" smtClean="0"/>
              <a:t>Е</a:t>
            </a:r>
            <a:r>
              <a:rPr lang="uk-UA" sz="2000" dirty="0" smtClean="0"/>
              <a:t>  голосний переднього ряду </a:t>
            </a:r>
          </a:p>
          <a:p>
            <a:pPr marL="342900" indent="-342900"/>
            <a:r>
              <a:rPr lang="uk-UA" sz="2000" dirty="0" smtClean="0"/>
              <a:t>                                                                С  твердий приголосний </a:t>
            </a:r>
          </a:p>
          <a:p>
            <a:pPr marL="342900" indent="-342900"/>
            <a:r>
              <a:rPr lang="uk-UA" sz="2000" dirty="0" smtClean="0"/>
              <a:t>(не властиво давньоруській мові)</a:t>
            </a:r>
          </a:p>
          <a:p>
            <a:pPr marL="342900" indent="-342900"/>
            <a:r>
              <a:rPr lang="uk-UA" sz="2000" dirty="0" smtClean="0"/>
              <a:t>4. виникнення морфем без голосних звуків (кореневі морфеми, префікси і суфікси, нульові закінчення)</a:t>
            </a:r>
          </a:p>
          <a:p>
            <a:pPr marL="342900" indent="-342900"/>
            <a:r>
              <a:rPr lang="uk-UA" sz="2000" dirty="0" smtClean="0"/>
              <a:t>Нульове закінчення – ознака граматичних форм жін. </a:t>
            </a:r>
            <a:r>
              <a:rPr lang="uk-UA" sz="2000" dirty="0"/>
              <a:t>і</a:t>
            </a:r>
            <a:r>
              <a:rPr lang="uk-UA" sz="2000" dirty="0" smtClean="0"/>
              <a:t> чол. роду 2-го і 3-го типів відмінювання (</a:t>
            </a:r>
            <a:r>
              <a:rPr lang="uk-UA" sz="2000" i="1" dirty="0" smtClean="0"/>
              <a:t>день, мотор</a:t>
            </a:r>
            <a:r>
              <a:rPr lang="uk-UA" sz="2000" dirty="0" smtClean="0"/>
              <a:t>)</a:t>
            </a:r>
            <a:endParaRPr lang="ru-RU" sz="2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ІІ. </a:t>
            </a:r>
            <a:r>
              <a:rPr lang="uk-UA" b="1" dirty="0" smtClean="0"/>
              <a:t>Утворення рухомих </a:t>
            </a:r>
            <a:r>
              <a:rPr lang="ru-RU" b="1" dirty="0" smtClean="0"/>
              <a:t>[о] и [е]</a:t>
            </a:r>
            <a:r>
              <a:rPr lang="ru-RU" dirty="0" smtClean="0"/>
              <a:t>.</a:t>
            </a:r>
          </a:p>
          <a:p>
            <a:r>
              <a:rPr lang="uk-UA" dirty="0" smtClean="0"/>
              <a:t>У залежності від фонетичного положення редукованих виникло чергування </a:t>
            </a:r>
            <a:r>
              <a:rPr lang="ru-RU" dirty="0" smtClean="0"/>
              <a:t>[о] </a:t>
            </a:r>
            <a:r>
              <a:rPr lang="uk-UA" dirty="0" smtClean="0"/>
              <a:t>і</a:t>
            </a:r>
            <a:r>
              <a:rPr lang="ru-RU" dirty="0" smtClean="0"/>
              <a:t> [е] </a:t>
            </a:r>
            <a:r>
              <a:rPr lang="uk-UA" dirty="0" smtClean="0"/>
              <a:t>з</a:t>
            </a:r>
            <a:r>
              <a:rPr lang="ru-RU" dirty="0" smtClean="0"/>
              <a:t> [</a:t>
            </a:r>
            <a:r>
              <a:rPr lang="ru-RU" dirty="0" err="1" smtClean="0"/>
              <a:t>o</a:t>
            </a:r>
            <a:r>
              <a:rPr lang="ru-RU" dirty="0" smtClean="0"/>
              <a:t>]</a:t>
            </a:r>
          </a:p>
          <a:p>
            <a:r>
              <a:rPr lang="uk-UA" dirty="0" smtClean="0"/>
              <a:t>також в словах, де редукованих не було:</a:t>
            </a:r>
          </a:p>
          <a:p>
            <a:pPr>
              <a:buNone/>
            </a:pPr>
            <a:r>
              <a:rPr lang="uk-UA" i="1" dirty="0" err="1" smtClean="0"/>
              <a:t>ров</a:t>
            </a:r>
            <a:r>
              <a:rPr lang="uk-UA" i="1" dirty="0" smtClean="0"/>
              <a:t> – </a:t>
            </a:r>
            <a:r>
              <a:rPr lang="uk-UA" i="1" dirty="0" err="1" smtClean="0"/>
              <a:t>рва</a:t>
            </a:r>
            <a:r>
              <a:rPr lang="uk-UA" i="1" dirty="0" smtClean="0"/>
              <a:t>, </a:t>
            </a:r>
            <a:r>
              <a:rPr lang="uk-UA" i="1" dirty="0" err="1" smtClean="0"/>
              <a:t>лед</a:t>
            </a:r>
            <a:r>
              <a:rPr lang="uk-UA" i="1" dirty="0" smtClean="0"/>
              <a:t> – </a:t>
            </a:r>
            <a:r>
              <a:rPr lang="uk-UA" i="1" dirty="0" err="1" smtClean="0"/>
              <a:t>льда</a:t>
            </a:r>
            <a:r>
              <a:rPr lang="uk-UA" dirty="0" smtClean="0"/>
              <a:t> </a:t>
            </a:r>
          </a:p>
          <a:p>
            <a:pPr>
              <a:buNone/>
            </a:pPr>
            <a:r>
              <a:rPr lang="uk-UA" dirty="0" smtClean="0"/>
              <a:t>дія аналогії: рухомі звуки з’явились на місці [о] і [е]</a:t>
            </a:r>
          </a:p>
          <a:p>
            <a:pPr>
              <a:buNone/>
            </a:pPr>
            <a:r>
              <a:rPr lang="uk-UA" dirty="0" smtClean="0"/>
              <a:t>за аналогією до слів типу </a:t>
            </a:r>
            <a:r>
              <a:rPr lang="uk-UA" i="1" dirty="0" err="1" smtClean="0"/>
              <a:t>сънъ</a:t>
            </a:r>
            <a:r>
              <a:rPr lang="uk-UA" i="1" dirty="0" smtClean="0"/>
              <a:t> - </a:t>
            </a:r>
            <a:r>
              <a:rPr lang="uk-UA" i="1" dirty="0" err="1" smtClean="0"/>
              <a:t>съна</a:t>
            </a:r>
            <a:r>
              <a:rPr lang="uk-UA" i="1" dirty="0" smtClean="0"/>
              <a:t>, </a:t>
            </a:r>
            <a:r>
              <a:rPr lang="uk-UA" i="1" dirty="0" err="1" smtClean="0"/>
              <a:t>дьнь</a:t>
            </a:r>
            <a:r>
              <a:rPr lang="uk-UA" i="1" dirty="0" smtClean="0"/>
              <a:t> – </a:t>
            </a:r>
            <a:r>
              <a:rPr lang="uk-UA" i="1" dirty="0" err="1" smtClean="0"/>
              <a:t>дьня</a:t>
            </a:r>
            <a:endParaRPr lang="uk-UA" i="1" dirty="0" smtClean="0"/>
          </a:p>
          <a:p>
            <a:pPr>
              <a:buNone/>
            </a:pPr>
            <a:r>
              <a:rPr lang="uk-UA" i="1" dirty="0" smtClean="0"/>
              <a:t>- </a:t>
            </a:r>
            <a:r>
              <a:rPr lang="uk-UA" dirty="0" smtClean="0"/>
              <a:t>засіб творення форм слів </a:t>
            </a:r>
            <a:r>
              <a:rPr lang="ru-RU" i="1" dirty="0" smtClean="0"/>
              <a:t>флажок – флажка</a:t>
            </a:r>
            <a:endParaRPr lang="uk-UA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285720" y="0"/>
            <a:ext cx="8643998" cy="614364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000" dirty="0" smtClean="0"/>
              <a:t>ІІІ. </a:t>
            </a:r>
            <a:r>
              <a:rPr lang="uk-UA" sz="2000" b="1" dirty="0" smtClean="0"/>
              <a:t>Виникнення нових груп приголосних і їх зміни.</a:t>
            </a:r>
          </a:p>
          <a:p>
            <a:pPr marL="514350" lvl="0" indent="-514350">
              <a:buNone/>
            </a:pPr>
            <a:r>
              <a:rPr lang="uk-UA" sz="2000" dirty="0" smtClean="0"/>
              <a:t>1. Утворення нових груп приголосних, раніше відокремлених одна від одної редукованим у слабкій позиції </a:t>
            </a:r>
          </a:p>
          <a:p>
            <a:pPr marL="514350" lvl="0" indent="-514350">
              <a:buNone/>
            </a:pPr>
            <a:r>
              <a:rPr lang="uk-UA" sz="2000" dirty="0" smtClean="0"/>
              <a:t>пор. </a:t>
            </a:r>
            <a:r>
              <a:rPr lang="uk-UA" sz="2000" i="1" dirty="0" err="1" smtClean="0"/>
              <a:t>палъка</a:t>
            </a:r>
            <a:r>
              <a:rPr lang="uk-UA" sz="2000" i="1" dirty="0" smtClean="0"/>
              <a:t> &gt; палка</a:t>
            </a:r>
            <a:endParaRPr lang="ru-RU" sz="2000" dirty="0" smtClean="0"/>
          </a:p>
          <a:p>
            <a:pPr marL="514350" lvl="0" indent="-514350">
              <a:buNone/>
            </a:pPr>
            <a:r>
              <a:rPr lang="uk-UA" sz="2000" dirty="0" smtClean="0"/>
              <a:t>2. Асиміляція звуків </a:t>
            </a:r>
          </a:p>
          <a:p>
            <a:pPr marL="514350" indent="-514350"/>
            <a:r>
              <a:rPr lang="uk-UA" sz="2000" dirty="0" smtClean="0"/>
              <a:t>за глухістю </a:t>
            </a:r>
            <a:r>
              <a:rPr lang="en-US" sz="2000" dirty="0" smtClean="0"/>
              <a:t>/ </a:t>
            </a:r>
            <a:r>
              <a:rPr lang="uk-UA" sz="2000" dirty="0" smtClean="0"/>
              <a:t>дзвінкістю</a:t>
            </a:r>
          </a:p>
          <a:p>
            <a:pPr marL="514350" lvl="0" indent="-514350">
              <a:buNone/>
            </a:pPr>
            <a:r>
              <a:rPr lang="uk-UA" sz="2000" i="1" dirty="0" err="1" smtClean="0"/>
              <a:t>ло</a:t>
            </a:r>
            <a:r>
              <a:rPr lang="uk-UA" sz="2000" i="1" dirty="0" smtClean="0"/>
              <a:t>[</a:t>
            </a:r>
            <a:r>
              <a:rPr lang="uk-UA" sz="2000" i="1" dirty="0" err="1" smtClean="0"/>
              <a:t>шк</a:t>
            </a:r>
            <a:r>
              <a:rPr lang="uk-UA" sz="2000" i="1" dirty="0" smtClean="0"/>
              <a:t>]а &lt; </a:t>
            </a:r>
            <a:r>
              <a:rPr lang="uk-UA" sz="2000" i="1" dirty="0" err="1" smtClean="0"/>
              <a:t>ложька</a:t>
            </a:r>
            <a:r>
              <a:rPr lang="uk-UA" sz="2000" i="1" dirty="0" smtClean="0"/>
              <a:t>, </a:t>
            </a:r>
            <a:r>
              <a:rPr lang="uk-UA" sz="2000" i="1" dirty="0" err="1" smtClean="0"/>
              <a:t>пчела</a:t>
            </a:r>
            <a:r>
              <a:rPr lang="uk-UA" sz="2000" i="1" dirty="0" smtClean="0"/>
              <a:t> &lt; </a:t>
            </a:r>
            <a:r>
              <a:rPr lang="uk-UA" sz="2000" i="1" dirty="0" err="1" smtClean="0"/>
              <a:t>бчела</a:t>
            </a:r>
            <a:r>
              <a:rPr lang="uk-UA" sz="2000" i="1" dirty="0" smtClean="0"/>
              <a:t> &lt; </a:t>
            </a:r>
            <a:r>
              <a:rPr lang="uk-UA" sz="2000" i="1" dirty="0" err="1" smtClean="0"/>
              <a:t>бъчела</a:t>
            </a:r>
            <a:r>
              <a:rPr lang="en-US" sz="2000" i="1" dirty="0" smtClean="0"/>
              <a:t>,</a:t>
            </a:r>
            <a:r>
              <a:rPr lang="uk-UA" sz="2000" i="1" dirty="0" smtClean="0"/>
              <a:t> </a:t>
            </a:r>
            <a:r>
              <a:rPr lang="uk-UA" sz="2000" i="1" dirty="0" err="1" smtClean="0"/>
              <a:t>изба</a:t>
            </a:r>
            <a:r>
              <a:rPr lang="uk-UA" sz="2000" i="1" dirty="0" smtClean="0"/>
              <a:t> &lt; </a:t>
            </a:r>
            <a:r>
              <a:rPr lang="uk-UA" sz="2000" i="1" dirty="0" err="1" smtClean="0"/>
              <a:t>истба</a:t>
            </a:r>
            <a:r>
              <a:rPr lang="uk-UA" sz="2000" i="1" dirty="0" smtClean="0"/>
              <a:t> &lt; </a:t>
            </a:r>
            <a:r>
              <a:rPr lang="uk-UA" sz="2000" i="1" dirty="0" err="1" smtClean="0"/>
              <a:t>истъба</a:t>
            </a:r>
            <a:r>
              <a:rPr lang="uk-UA" sz="2000" dirty="0" smtClean="0"/>
              <a:t>;</a:t>
            </a:r>
            <a:endParaRPr lang="en-US" sz="2000" dirty="0" smtClean="0"/>
          </a:p>
          <a:p>
            <a:pPr marL="514350" lvl="0" indent="-514350">
              <a:buNone/>
            </a:pPr>
            <a:r>
              <a:rPr lang="uk-UA" sz="2000" dirty="0" smtClean="0"/>
              <a:t>відображення у сучасній орфографії: </a:t>
            </a:r>
            <a:r>
              <a:rPr lang="uk-UA" sz="2000" i="1" dirty="0" err="1" smtClean="0"/>
              <a:t>трижды</a:t>
            </a:r>
            <a:r>
              <a:rPr lang="uk-UA" sz="2000" i="1" dirty="0" smtClean="0"/>
              <a:t> &lt; </a:t>
            </a:r>
            <a:r>
              <a:rPr lang="uk-UA" sz="2000" i="1" dirty="0" err="1" smtClean="0"/>
              <a:t>тришды</a:t>
            </a:r>
            <a:r>
              <a:rPr lang="uk-UA" sz="2000" i="1" dirty="0" smtClean="0"/>
              <a:t> &lt; </a:t>
            </a:r>
            <a:r>
              <a:rPr lang="uk-UA" sz="2000" i="1" dirty="0" err="1" smtClean="0"/>
              <a:t>тришьды</a:t>
            </a:r>
            <a:r>
              <a:rPr lang="uk-UA" sz="2000" dirty="0" smtClean="0"/>
              <a:t> </a:t>
            </a:r>
          </a:p>
          <a:p>
            <a:pPr marL="514350" indent="-514350"/>
            <a:r>
              <a:rPr lang="uk-UA" sz="2000" dirty="0" smtClean="0"/>
              <a:t>за твердістю / м’якістю </a:t>
            </a:r>
          </a:p>
          <a:p>
            <a:pPr marL="514350" indent="-514350">
              <a:buNone/>
            </a:pPr>
            <a:r>
              <a:rPr lang="ru-RU" sz="2000" i="1" dirty="0" smtClean="0"/>
              <a:t>красный &lt; </a:t>
            </a:r>
            <a:r>
              <a:rPr lang="ru-RU" sz="2000" i="1" dirty="0" err="1" smtClean="0"/>
              <a:t>крас’ный</a:t>
            </a:r>
            <a:r>
              <a:rPr lang="ru-RU" sz="2000" i="1" dirty="0" smtClean="0"/>
              <a:t> &lt; </a:t>
            </a:r>
            <a:r>
              <a:rPr lang="ru-RU" sz="2000" i="1" dirty="0" err="1" smtClean="0"/>
              <a:t>красьныи</a:t>
            </a:r>
            <a:endParaRPr lang="ru-RU" sz="2000" i="1" dirty="0" smtClean="0"/>
          </a:p>
          <a:p>
            <a:pPr marL="514350" indent="-514350"/>
            <a:r>
              <a:rPr lang="uk-UA" sz="2000" dirty="0" smtClean="0"/>
              <a:t>за місцем і способом творення</a:t>
            </a:r>
          </a:p>
          <a:p>
            <a:pPr marL="514350" indent="-514350">
              <a:buNone/>
            </a:pPr>
            <a:r>
              <a:rPr lang="ru-RU" sz="2000" dirty="0" smtClean="0"/>
              <a:t>[</a:t>
            </a:r>
            <a:r>
              <a:rPr lang="ru-RU" sz="2000" i="1" dirty="0" smtClean="0"/>
              <a:t>ж]</a:t>
            </a:r>
            <a:r>
              <a:rPr lang="ru-RU" sz="2000" i="1" dirty="0" err="1" smtClean="0"/>
              <a:t>еною</a:t>
            </a:r>
            <a:r>
              <a:rPr lang="ru-RU" sz="2000" i="1" dirty="0" smtClean="0"/>
              <a:t> &lt; [</a:t>
            </a:r>
            <a:r>
              <a:rPr lang="ru-RU" sz="2000" i="1" dirty="0" err="1" smtClean="0"/>
              <a:t>жж</a:t>
            </a:r>
            <a:r>
              <a:rPr lang="ru-RU" sz="2000" i="1" dirty="0" smtClean="0"/>
              <a:t>]</a:t>
            </a:r>
            <a:r>
              <a:rPr lang="ru-RU" sz="2000" i="1" dirty="0" err="1" smtClean="0"/>
              <a:t>еною</a:t>
            </a:r>
            <a:r>
              <a:rPr lang="ru-RU" sz="2000" i="1" dirty="0" smtClean="0"/>
              <a:t> &lt;[</a:t>
            </a:r>
            <a:r>
              <a:rPr lang="ru-RU" sz="2000" i="1" dirty="0" err="1" smtClean="0"/>
              <a:t>зж</a:t>
            </a:r>
            <a:r>
              <a:rPr lang="ru-RU" sz="2000" i="1" dirty="0" smtClean="0"/>
              <a:t>]</a:t>
            </a:r>
            <a:r>
              <a:rPr lang="ru-RU" sz="2000" i="1" dirty="0" err="1" smtClean="0"/>
              <a:t>еною</a:t>
            </a:r>
            <a:r>
              <a:rPr lang="ru-RU" sz="2000" i="1" dirty="0" smtClean="0"/>
              <a:t> &lt; [</a:t>
            </a:r>
            <a:r>
              <a:rPr lang="ru-RU" sz="2000" i="1" dirty="0" err="1" smtClean="0"/>
              <a:t>сж</a:t>
            </a:r>
            <a:r>
              <a:rPr lang="ru-RU" sz="2000" i="1" dirty="0" smtClean="0"/>
              <a:t>]</a:t>
            </a:r>
            <a:r>
              <a:rPr lang="ru-RU" sz="2000" i="1" dirty="0" err="1" smtClean="0"/>
              <a:t>еною</a:t>
            </a:r>
            <a:r>
              <a:rPr lang="ru-RU" sz="2000" i="1" dirty="0" smtClean="0"/>
              <a:t> &lt; [</a:t>
            </a:r>
            <a:r>
              <a:rPr lang="ru-RU" sz="2000" i="1" dirty="0" err="1" smtClean="0"/>
              <a:t>съ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ж</a:t>
            </a:r>
            <a:r>
              <a:rPr lang="ru-RU" sz="2000" i="1" dirty="0" smtClean="0"/>
              <a:t>]</a:t>
            </a:r>
            <a:r>
              <a:rPr lang="ru-RU" sz="2000" i="1" dirty="0" err="1" smtClean="0"/>
              <a:t>еною</a:t>
            </a:r>
            <a:endParaRPr lang="ru-RU" sz="2000" dirty="0" smtClean="0"/>
          </a:p>
          <a:p>
            <a:pPr marL="514350" lvl="0" indent="-514350">
              <a:buNone/>
            </a:pPr>
            <a:r>
              <a:rPr lang="uk-UA" sz="2000" dirty="0" smtClean="0"/>
              <a:t>3. Дисиміляція </a:t>
            </a:r>
          </a:p>
          <a:p>
            <a:pPr marL="514350" lvl="0" indent="-514350">
              <a:buNone/>
            </a:pPr>
            <a:r>
              <a:rPr lang="uk-UA" sz="2000" dirty="0" smtClean="0"/>
              <a:t>- в групах приголосних «вибуховий + </a:t>
            </a:r>
            <a:r>
              <a:rPr lang="uk-UA" sz="2000" dirty="0" err="1" smtClean="0"/>
              <a:t>вибуховий</a:t>
            </a:r>
            <a:r>
              <a:rPr lang="uk-UA" sz="2000" dirty="0" smtClean="0"/>
              <a:t>» і «африката + носовий» </a:t>
            </a:r>
          </a:p>
          <a:p>
            <a:pPr marL="514350" lvl="0" indent="-514350" algn="ctr">
              <a:buNone/>
            </a:pPr>
            <a:r>
              <a:rPr lang="uk-UA" sz="2000" i="1" dirty="0" err="1" smtClean="0"/>
              <a:t>къто</a:t>
            </a:r>
            <a:r>
              <a:rPr lang="uk-UA" sz="2000" i="1" dirty="0" smtClean="0"/>
              <a:t> &gt; </a:t>
            </a:r>
            <a:r>
              <a:rPr lang="uk-UA" sz="2000" i="1" dirty="0" err="1" smtClean="0"/>
              <a:t>кто</a:t>
            </a:r>
            <a:r>
              <a:rPr lang="uk-UA" sz="2000" i="1" dirty="0" smtClean="0"/>
              <a:t> &gt;[хто] </a:t>
            </a:r>
            <a:r>
              <a:rPr lang="uk-UA" sz="2000" dirty="0" smtClean="0"/>
              <a:t> </a:t>
            </a:r>
          </a:p>
          <a:p>
            <a:pPr marL="514350" lvl="0" indent="-514350">
              <a:buNone/>
            </a:pPr>
            <a:r>
              <a:rPr lang="uk-UA" sz="2000" dirty="0" smtClean="0"/>
              <a:t>Результати дисиміляції збережено лише у вимові прикметників </a:t>
            </a:r>
            <a:r>
              <a:rPr lang="uk-UA" sz="2000" i="1" dirty="0" err="1" smtClean="0"/>
              <a:t>мягкий</a:t>
            </a:r>
            <a:r>
              <a:rPr lang="uk-UA" sz="2000" i="1" dirty="0" smtClean="0"/>
              <a:t> [</a:t>
            </a:r>
            <a:r>
              <a:rPr lang="uk-UA" sz="2000" i="1" dirty="0" err="1" smtClean="0"/>
              <a:t>м’ахк’ий</a:t>
            </a:r>
            <a:r>
              <a:rPr lang="uk-UA" sz="2000" i="1" dirty="0" smtClean="0"/>
              <a:t>], лёгкий [</a:t>
            </a:r>
            <a:r>
              <a:rPr lang="uk-UA" sz="2000" i="1" dirty="0" err="1" smtClean="0"/>
              <a:t>л’охк’ий</a:t>
            </a:r>
            <a:r>
              <a:rPr lang="uk-UA" sz="2000" i="1" dirty="0" smtClean="0"/>
              <a:t>]</a:t>
            </a:r>
            <a:r>
              <a:rPr lang="uk-UA" sz="2000" dirty="0" smtClean="0"/>
              <a:t>).</a:t>
            </a:r>
            <a:endParaRPr lang="ru-RU" sz="2000" dirty="0" smtClean="0"/>
          </a:p>
          <a:p>
            <a:pPr marL="514350" lvl="0" indent="-514350">
              <a:buNone/>
            </a:pPr>
            <a:r>
              <a:rPr lang="uk-UA" sz="2000" dirty="0" smtClean="0"/>
              <a:t>4. Оглушення дзвінких приголосних в абсолютному кінці слова </a:t>
            </a:r>
          </a:p>
          <a:p>
            <a:pPr marL="514350" lvl="0" indent="-514350" algn="ctr">
              <a:buNone/>
            </a:pPr>
            <a:r>
              <a:rPr lang="ru-RU" sz="2000" i="1" dirty="0" err="1" smtClean="0"/>
              <a:t>кръвь</a:t>
            </a:r>
            <a:r>
              <a:rPr lang="ru-RU" sz="2000" i="1" dirty="0" smtClean="0"/>
              <a:t> &gt; [</a:t>
            </a:r>
            <a:r>
              <a:rPr lang="ru-RU" sz="2000" i="1" dirty="0" err="1" smtClean="0"/>
              <a:t>кроф</a:t>
            </a:r>
            <a:r>
              <a:rPr lang="ru-RU" sz="2000" i="1" dirty="0" smtClean="0"/>
              <a:t>’]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643998" cy="6429420"/>
          </a:xfrm>
        </p:spPr>
        <p:txBody>
          <a:bodyPr>
            <a:normAutofit fontScale="62500" lnSpcReduction="20000"/>
          </a:bodyPr>
          <a:lstStyle/>
          <a:p>
            <a:pPr marL="514350" lvl="0" indent="-514350">
              <a:buNone/>
            </a:pPr>
            <a:r>
              <a:rPr lang="uk-UA" dirty="0" smtClean="0"/>
              <a:t>5. </a:t>
            </a:r>
            <a:r>
              <a:rPr lang="uk-UA" b="1" dirty="0" smtClean="0"/>
              <a:t>Виникнення у результаті падіння напружених редукованих нових сполучень з </a:t>
            </a:r>
            <a:r>
              <a:rPr lang="ru-RU" b="1" dirty="0" smtClean="0"/>
              <a:t>[</a:t>
            </a:r>
            <a:r>
              <a:rPr lang="ru-RU" b="1" dirty="0" err="1" smtClean="0"/>
              <a:t>j</a:t>
            </a:r>
            <a:r>
              <a:rPr lang="ru-RU" b="1" dirty="0" smtClean="0"/>
              <a:t>]</a:t>
            </a:r>
            <a:r>
              <a:rPr lang="ru-RU" dirty="0" smtClean="0"/>
              <a:t> </a:t>
            </a:r>
          </a:p>
          <a:p>
            <a:pPr marL="514350" lvl="0" indent="-514350" algn="ctr">
              <a:buNone/>
            </a:pPr>
            <a:r>
              <a:rPr lang="ru-RU" i="1" dirty="0" smtClean="0"/>
              <a:t>[</a:t>
            </a:r>
            <a:r>
              <a:rPr lang="ru-RU" i="1" dirty="0" err="1" smtClean="0"/>
              <a:t>друз’jа</a:t>
            </a:r>
            <a:r>
              <a:rPr lang="ru-RU" i="1" dirty="0" smtClean="0"/>
              <a:t>], [</a:t>
            </a:r>
            <a:r>
              <a:rPr lang="ru-RU" i="1" dirty="0" err="1" smtClean="0"/>
              <a:t>колос’jа</a:t>
            </a:r>
            <a:r>
              <a:rPr lang="ru-RU" i="1" dirty="0" smtClean="0"/>
              <a:t>]</a:t>
            </a:r>
            <a:endParaRPr lang="ru-RU" dirty="0" smtClean="0"/>
          </a:p>
          <a:p>
            <a:pPr marL="514350" lvl="0" indent="-514350">
              <a:buNone/>
            </a:pPr>
            <a:r>
              <a:rPr lang="uk-UA" dirty="0" smtClean="0"/>
              <a:t>6. Поява нових сполучень </a:t>
            </a:r>
            <a:r>
              <a:rPr lang="ru-RU" dirty="0" smtClean="0"/>
              <a:t>[</a:t>
            </a:r>
            <a:r>
              <a:rPr lang="ru-RU" dirty="0" err="1" smtClean="0"/>
              <a:t>тл</a:t>
            </a:r>
            <a:r>
              <a:rPr lang="ru-RU" dirty="0" smtClean="0"/>
              <a:t>] </a:t>
            </a:r>
            <a:r>
              <a:rPr lang="uk-UA" dirty="0" smtClean="0"/>
              <a:t>і</a:t>
            </a:r>
            <a:r>
              <a:rPr lang="ru-RU" dirty="0" smtClean="0"/>
              <a:t> [дл]</a:t>
            </a:r>
            <a:r>
              <a:rPr lang="uk-UA" dirty="0" smtClean="0"/>
              <a:t> </a:t>
            </a:r>
            <a:endParaRPr lang="ru-RU" dirty="0" smtClean="0"/>
          </a:p>
          <a:p>
            <a:pPr marL="514350" lvl="0" indent="-514350" algn="ctr">
              <a:buNone/>
            </a:pPr>
            <a:r>
              <a:rPr lang="ru-RU" i="1" dirty="0" err="1" smtClean="0"/>
              <a:t>ме</a:t>
            </a:r>
            <a:r>
              <a:rPr lang="ru-RU" i="1" dirty="0" smtClean="0"/>
              <a:t>[</a:t>
            </a:r>
            <a:r>
              <a:rPr lang="ru-RU" i="1" dirty="0" err="1" smtClean="0"/>
              <a:t>тл</a:t>
            </a:r>
            <a:r>
              <a:rPr lang="ru-RU" i="1" dirty="0" smtClean="0"/>
              <a:t>]а </a:t>
            </a:r>
            <a:r>
              <a:rPr lang="en-US" dirty="0" smtClean="0"/>
              <a:t>&lt; </a:t>
            </a:r>
            <a:r>
              <a:rPr lang="ru-RU" i="1" dirty="0" err="1" smtClean="0"/>
              <a:t>ме</a:t>
            </a:r>
            <a:r>
              <a:rPr lang="ru-RU" i="1" dirty="0" smtClean="0"/>
              <a:t>[</a:t>
            </a:r>
            <a:r>
              <a:rPr lang="ru-RU" i="1" dirty="0" err="1" smtClean="0"/>
              <a:t>тьл</a:t>
            </a:r>
            <a:r>
              <a:rPr lang="ru-RU" i="1" dirty="0" smtClean="0"/>
              <a:t>]а</a:t>
            </a:r>
            <a:endParaRPr lang="ru-RU" dirty="0" smtClean="0"/>
          </a:p>
          <a:p>
            <a:pPr marL="514350" lvl="0" indent="-514350">
              <a:buNone/>
            </a:pPr>
            <a:r>
              <a:rPr lang="uk-UA" dirty="0" smtClean="0"/>
              <a:t>7. Спрощення груп приголосних </a:t>
            </a:r>
            <a:endParaRPr lang="en-US" dirty="0" smtClean="0"/>
          </a:p>
          <a:p>
            <a:pPr marL="514350" lvl="0" indent="-514350" algn="ctr">
              <a:buNone/>
            </a:pPr>
            <a:r>
              <a:rPr lang="ru-RU" i="1" dirty="0" smtClean="0"/>
              <a:t>се[</a:t>
            </a:r>
            <a:r>
              <a:rPr lang="ru-RU" i="1" dirty="0" err="1" smtClean="0"/>
              <a:t>рц</a:t>
            </a:r>
            <a:r>
              <a:rPr lang="ru-RU" i="1" dirty="0" smtClean="0"/>
              <a:t>]е &lt; се[</a:t>
            </a:r>
            <a:r>
              <a:rPr lang="ru-RU" i="1" dirty="0" err="1" smtClean="0"/>
              <a:t>рдц</a:t>
            </a:r>
            <a:r>
              <a:rPr lang="ru-RU" i="1" dirty="0" smtClean="0"/>
              <a:t>]е &lt; </a:t>
            </a:r>
            <a:r>
              <a:rPr lang="ru-RU" i="1" dirty="0" err="1" smtClean="0"/>
              <a:t>сь</a:t>
            </a:r>
            <a:r>
              <a:rPr lang="ru-RU" i="1" dirty="0" smtClean="0"/>
              <a:t>[</a:t>
            </a:r>
            <a:r>
              <a:rPr lang="ru-RU" i="1" dirty="0" err="1" smtClean="0"/>
              <a:t>рдьц</a:t>
            </a:r>
            <a:r>
              <a:rPr lang="ru-RU" i="1" dirty="0" smtClean="0"/>
              <a:t>]</a:t>
            </a:r>
            <a:r>
              <a:rPr lang="ru-RU" i="1" dirty="0" err="1" smtClean="0"/>
              <a:t>е</a:t>
            </a:r>
            <a:endParaRPr lang="ru-RU" dirty="0" smtClean="0"/>
          </a:p>
          <a:p>
            <a:pPr marL="514350" indent="-514350"/>
            <a:r>
              <a:rPr lang="uk-UA" dirty="0" smtClean="0"/>
              <a:t>розвиток </a:t>
            </a:r>
            <a:r>
              <a:rPr lang="uk-UA" dirty="0" err="1" smtClean="0"/>
              <a:t>складотворчості</a:t>
            </a:r>
            <a:r>
              <a:rPr lang="uk-UA" dirty="0" smtClean="0"/>
              <a:t> сонорних з наступним приголосним </a:t>
            </a:r>
            <a:r>
              <a:rPr lang="en-US" dirty="0" smtClean="0"/>
              <a:t>&gt; </a:t>
            </a:r>
            <a:r>
              <a:rPr lang="uk-UA" dirty="0" smtClean="0"/>
              <a:t>поява слів з рухомим голосним</a:t>
            </a:r>
            <a:r>
              <a:rPr lang="en-US" dirty="0" smtClean="0"/>
              <a:t>:</a:t>
            </a:r>
          </a:p>
          <a:p>
            <a:pPr marL="514350" indent="-514350">
              <a:buNone/>
            </a:pPr>
            <a:r>
              <a:rPr lang="uk-UA" i="1" dirty="0" err="1" smtClean="0"/>
              <a:t>огнь</a:t>
            </a:r>
            <a:r>
              <a:rPr lang="en-US" i="1" dirty="0" smtClean="0"/>
              <a:t>,</a:t>
            </a:r>
            <a:r>
              <a:rPr lang="uk-UA" dirty="0" smtClean="0"/>
              <a:t> </a:t>
            </a:r>
            <a:r>
              <a:rPr lang="uk-UA" i="1" dirty="0" err="1" smtClean="0"/>
              <a:t>угль</a:t>
            </a:r>
            <a:r>
              <a:rPr lang="en-US" i="1" dirty="0" smtClean="0"/>
              <a:t> –</a:t>
            </a:r>
            <a:r>
              <a:rPr lang="uk-UA" dirty="0" smtClean="0"/>
              <a:t> сонорні ставали складотворними</a:t>
            </a:r>
            <a:r>
              <a:rPr lang="en-US" dirty="0" smtClean="0"/>
              <a:t> – </a:t>
            </a:r>
            <a:r>
              <a:rPr lang="uk-UA" dirty="0" smtClean="0"/>
              <a:t>виникнення </a:t>
            </a:r>
            <a:r>
              <a:rPr lang="ru-RU" dirty="0" smtClean="0"/>
              <a:t>[о]: </a:t>
            </a:r>
            <a:r>
              <a:rPr lang="ru-RU" i="1" dirty="0" smtClean="0"/>
              <a:t>огонь, уголь</a:t>
            </a:r>
            <a:r>
              <a:rPr lang="ru-RU" dirty="0" smtClean="0"/>
              <a:t>.</a:t>
            </a:r>
            <a:r>
              <a:rPr lang="uk-UA" dirty="0" smtClean="0"/>
              <a:t> </a:t>
            </a:r>
            <a:endParaRPr lang="en-US" dirty="0" smtClean="0"/>
          </a:p>
          <a:p>
            <a:pPr marL="514350" indent="-514350">
              <a:buNone/>
            </a:pP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uk-UA" dirty="0" smtClean="0"/>
              <a:t>у формах </a:t>
            </a:r>
            <a:r>
              <a:rPr lang="uk-UA" dirty="0" err="1" smtClean="0"/>
              <a:t>Р.в</a:t>
            </a:r>
            <a:r>
              <a:rPr lang="uk-UA" dirty="0" smtClean="0"/>
              <a:t>. множ. іменників з історичними основами на </a:t>
            </a:r>
            <a:r>
              <a:rPr lang="ru-RU" dirty="0" smtClean="0"/>
              <a:t>*</a:t>
            </a:r>
            <a:r>
              <a:rPr lang="ru-RU" dirty="0" err="1" smtClean="0"/>
              <a:t>a</a:t>
            </a:r>
            <a:r>
              <a:rPr lang="ru-RU" dirty="0" smtClean="0"/>
              <a:t> </a:t>
            </a:r>
            <a:r>
              <a:rPr lang="uk-UA" dirty="0" smtClean="0"/>
              <a:t>і</a:t>
            </a:r>
            <a:r>
              <a:rPr lang="ru-RU" dirty="0" smtClean="0"/>
              <a:t> *</a:t>
            </a:r>
            <a:r>
              <a:rPr lang="ru-RU" dirty="0" err="1" smtClean="0"/>
              <a:t>o</a:t>
            </a:r>
            <a:r>
              <a:rPr lang="uk-UA" dirty="0" smtClean="0"/>
              <a:t> </a:t>
            </a:r>
          </a:p>
          <a:p>
            <a:pPr marL="514350" indent="-514350" algn="ctr">
              <a:buNone/>
            </a:pPr>
            <a:r>
              <a:rPr lang="ru-RU" i="1" dirty="0" smtClean="0"/>
              <a:t>земля – земель, стекло – стекол</a:t>
            </a:r>
            <a:endParaRPr lang="ru-RU" dirty="0" smtClean="0"/>
          </a:p>
          <a:p>
            <a:pPr marL="514350" lvl="0" indent="-514350">
              <a:buNone/>
            </a:pPr>
            <a:r>
              <a:rPr lang="uk-UA" dirty="0" smtClean="0"/>
              <a:t>8. [</a:t>
            </a:r>
            <a:r>
              <a:rPr lang="uk-UA" dirty="0" err="1" smtClean="0"/>
              <a:t>м’</a:t>
            </a:r>
            <a:r>
              <a:rPr lang="uk-UA" dirty="0" smtClean="0"/>
              <a:t>] &gt; [м] на кінці слова </a:t>
            </a:r>
          </a:p>
          <a:p>
            <a:pPr marL="514350" lvl="0" indent="-514350">
              <a:buNone/>
            </a:pPr>
            <a:r>
              <a:rPr lang="uk-UA" dirty="0" smtClean="0"/>
              <a:t>у формі 1 особи </a:t>
            </a:r>
            <a:r>
              <a:rPr lang="uk-UA" dirty="0" err="1" smtClean="0"/>
              <a:t>одн</a:t>
            </a:r>
            <a:r>
              <a:rPr lang="uk-UA" dirty="0" smtClean="0"/>
              <a:t>. сучасного або простого майбутнього часу дієслів </a:t>
            </a:r>
          </a:p>
          <a:p>
            <a:pPr marL="514350" lvl="0" indent="-514350" algn="ctr">
              <a:buNone/>
            </a:pPr>
            <a:r>
              <a:rPr lang="uk-UA" i="1" dirty="0" err="1" smtClean="0"/>
              <a:t>емь</a:t>
            </a:r>
            <a:r>
              <a:rPr lang="uk-UA" i="1" dirty="0" smtClean="0"/>
              <a:t> &gt; </a:t>
            </a:r>
            <a:r>
              <a:rPr lang="uk-UA" i="1" dirty="0" err="1" smtClean="0"/>
              <a:t>ем</a:t>
            </a:r>
            <a:r>
              <a:rPr lang="uk-UA" i="1" dirty="0" smtClean="0"/>
              <a:t>, </a:t>
            </a:r>
            <a:r>
              <a:rPr lang="uk-UA" i="1" dirty="0" err="1" smtClean="0"/>
              <a:t>дамь</a:t>
            </a:r>
            <a:r>
              <a:rPr lang="uk-UA" i="1" dirty="0" smtClean="0"/>
              <a:t> &gt; дам</a:t>
            </a:r>
            <a:endParaRPr lang="uk-UA" dirty="0" smtClean="0"/>
          </a:p>
          <a:p>
            <a:pPr marL="514350" lvl="0" indent="-514350">
              <a:buNone/>
            </a:pPr>
            <a:r>
              <a:rPr lang="uk-UA" dirty="0" smtClean="0"/>
              <a:t>в </a:t>
            </a:r>
            <a:r>
              <a:rPr lang="uk-UA" dirty="0" err="1" smtClean="0"/>
              <a:t>О.в</a:t>
            </a:r>
            <a:r>
              <a:rPr lang="uk-UA" dirty="0" smtClean="0"/>
              <a:t>. </a:t>
            </a:r>
            <a:r>
              <a:rPr lang="uk-UA" dirty="0" err="1" smtClean="0"/>
              <a:t>одн</a:t>
            </a:r>
            <a:r>
              <a:rPr lang="uk-UA" dirty="0" smtClean="0"/>
              <a:t>. іменників чол. і </a:t>
            </a:r>
            <a:r>
              <a:rPr lang="uk-UA" dirty="0" err="1" smtClean="0"/>
              <a:t>ср</a:t>
            </a:r>
            <a:r>
              <a:rPr lang="uk-UA" dirty="0" smtClean="0"/>
              <a:t>. роду, прикметників і деяких займенників </a:t>
            </a:r>
          </a:p>
          <a:p>
            <a:pPr marL="514350" lvl="0" indent="-514350" algn="ctr">
              <a:buNone/>
            </a:pPr>
            <a:r>
              <a:rPr lang="uk-UA" i="1" dirty="0" err="1" smtClean="0"/>
              <a:t>новымь</a:t>
            </a:r>
            <a:r>
              <a:rPr lang="uk-UA" i="1" dirty="0" smtClean="0"/>
              <a:t> &gt; </a:t>
            </a:r>
            <a:r>
              <a:rPr lang="uk-UA" i="1" dirty="0" err="1" smtClean="0"/>
              <a:t>новым</a:t>
            </a:r>
            <a:r>
              <a:rPr lang="uk-UA" i="1" dirty="0" smtClean="0"/>
              <a:t>, </a:t>
            </a:r>
            <a:r>
              <a:rPr lang="uk-UA" i="1" dirty="0" err="1" smtClean="0"/>
              <a:t>темь</a:t>
            </a:r>
            <a:r>
              <a:rPr lang="uk-UA" i="1" dirty="0" smtClean="0"/>
              <a:t> &gt; тем</a:t>
            </a:r>
            <a:r>
              <a:rPr lang="uk-UA" dirty="0" smtClean="0"/>
              <a:t> </a:t>
            </a:r>
          </a:p>
          <a:p>
            <a:pPr marL="514350" lvl="0" indent="-514350">
              <a:buNone/>
            </a:pPr>
            <a:r>
              <a:rPr lang="uk-UA" dirty="0" smtClean="0"/>
              <a:t>в М. в. </a:t>
            </a:r>
            <a:r>
              <a:rPr lang="uk-UA" dirty="0" err="1" smtClean="0"/>
              <a:t>одн</a:t>
            </a:r>
            <a:r>
              <a:rPr lang="uk-UA" dirty="0" smtClean="0"/>
              <a:t>. чол. і </a:t>
            </a:r>
            <a:r>
              <a:rPr lang="uk-UA" dirty="0" err="1" smtClean="0"/>
              <a:t>ср</a:t>
            </a:r>
            <a:r>
              <a:rPr lang="uk-UA" dirty="0" smtClean="0"/>
              <a:t>. роду прикметників і займенників </a:t>
            </a:r>
          </a:p>
          <a:p>
            <a:pPr marL="514350" lvl="0" indent="-514350" algn="ctr">
              <a:buNone/>
            </a:pPr>
            <a:r>
              <a:rPr lang="uk-UA" i="1" dirty="0" err="1" smtClean="0"/>
              <a:t>новомь</a:t>
            </a:r>
            <a:r>
              <a:rPr lang="uk-UA" i="1" dirty="0" smtClean="0"/>
              <a:t> </a:t>
            </a:r>
            <a:r>
              <a:rPr lang="uk-UA" dirty="0" smtClean="0"/>
              <a:t>&gt; </a:t>
            </a:r>
            <a:r>
              <a:rPr lang="uk-UA" i="1" dirty="0" err="1" smtClean="0"/>
              <a:t>новом</a:t>
            </a:r>
            <a:r>
              <a:rPr lang="uk-UA" i="1" dirty="0" smtClean="0"/>
              <a:t>, </a:t>
            </a:r>
            <a:r>
              <a:rPr lang="uk-UA" i="1" dirty="0" err="1" smtClean="0"/>
              <a:t>томь</a:t>
            </a:r>
            <a:r>
              <a:rPr lang="uk-UA" i="1" dirty="0" smtClean="0"/>
              <a:t> &gt; том</a:t>
            </a:r>
            <a:r>
              <a:rPr lang="uk-UA" dirty="0" smtClean="0"/>
              <a:t> </a:t>
            </a:r>
          </a:p>
          <a:p>
            <a:pPr marL="514350" lvl="0" indent="-514350">
              <a:buNone/>
            </a:pPr>
            <a:r>
              <a:rPr lang="uk-UA" dirty="0" smtClean="0"/>
              <a:t>АЛЕ: </a:t>
            </a:r>
            <a:r>
              <a:rPr lang="ru-RU" i="1" dirty="0" smtClean="0"/>
              <a:t>семь, </a:t>
            </a:r>
            <a:r>
              <a:rPr lang="uk-UA" i="1" dirty="0" smtClean="0"/>
              <a:t>в</a:t>
            </a:r>
            <a:r>
              <a:rPr lang="ru-RU" i="1" dirty="0" err="1" smtClean="0"/>
              <a:t>осем</a:t>
            </a:r>
            <a:r>
              <a:rPr lang="uk-UA" i="1" dirty="0" smtClean="0"/>
              <a:t>ь</a:t>
            </a:r>
            <a:r>
              <a:rPr lang="uk-UA" dirty="0" smtClean="0"/>
              <a:t> – м’якість кінцевого губного підтримується формами непрямих відмінків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uk-UA" dirty="0" smtClean="0"/>
              <a:t>Редуковані  голосні як самостійні фонеми, їх сильна та слабка позиція</a:t>
            </a:r>
            <a:endParaRPr lang="ru-RU" dirty="0" smtClean="0"/>
          </a:p>
          <a:p>
            <a:pPr lvl="0"/>
            <a:r>
              <a:rPr lang="uk-UA" dirty="0" smtClean="0"/>
              <a:t>Хронологія процесу занепаду редукованих, його причини, етапи</a:t>
            </a:r>
            <a:endParaRPr lang="ru-RU" dirty="0" smtClean="0"/>
          </a:p>
          <a:p>
            <a:pPr lvl="0"/>
            <a:r>
              <a:rPr lang="uk-UA" dirty="0" smtClean="0"/>
              <a:t>Історія напружених редукованих</a:t>
            </a:r>
            <a:endParaRPr lang="ru-RU" dirty="0" smtClean="0"/>
          </a:p>
          <a:p>
            <a:pPr lvl="0"/>
            <a:r>
              <a:rPr lang="uk-UA" dirty="0" smtClean="0"/>
              <a:t>Історія сполучень «сонорний + редукований»</a:t>
            </a:r>
            <a:endParaRPr lang="ru-RU" dirty="0" smtClean="0"/>
          </a:p>
          <a:p>
            <a:pPr lvl="0"/>
            <a:r>
              <a:rPr lang="uk-UA" dirty="0" smtClean="0"/>
              <a:t>Наслідки втрати редукованих в системі голосних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IV</a:t>
            </a:r>
            <a:r>
              <a:rPr lang="uk-UA" dirty="0" smtClean="0"/>
              <a:t>. </a:t>
            </a:r>
            <a:r>
              <a:rPr lang="uk-UA" b="1" dirty="0" smtClean="0"/>
              <a:t>Кількісні зміни звукової системи</a:t>
            </a:r>
            <a:r>
              <a:rPr lang="uk-UA" dirty="0" smtClean="0"/>
              <a:t>: </a:t>
            </a:r>
          </a:p>
          <a:p>
            <a:pPr>
              <a:buNone/>
            </a:pPr>
            <a:r>
              <a:rPr lang="uk-UA" dirty="0" smtClean="0"/>
              <a:t>кількість голосних звуків зменшилась</a:t>
            </a:r>
          </a:p>
          <a:p>
            <a:pPr>
              <a:buNone/>
            </a:pPr>
            <a:r>
              <a:rPr lang="uk-UA" dirty="0" smtClean="0"/>
              <a:t>кількість приголосних збільшилась – додались м’які </a:t>
            </a:r>
            <a:r>
              <a:rPr lang="uk-UA" dirty="0" err="1" smtClean="0"/>
              <a:t>прередньоязикові</a:t>
            </a:r>
            <a:r>
              <a:rPr lang="uk-UA" dirty="0" smtClean="0"/>
              <a:t> [</a:t>
            </a:r>
            <a:r>
              <a:rPr lang="uk-UA" dirty="0" err="1" smtClean="0"/>
              <a:t>т’</a:t>
            </a:r>
            <a:r>
              <a:rPr lang="uk-UA" dirty="0" smtClean="0"/>
              <a:t>], [</a:t>
            </a:r>
            <a:r>
              <a:rPr lang="uk-UA" dirty="0" err="1" smtClean="0"/>
              <a:t>д’</a:t>
            </a:r>
            <a:r>
              <a:rPr lang="uk-UA" dirty="0" smtClean="0"/>
              <a:t>] і 6 губних [</a:t>
            </a:r>
            <a:r>
              <a:rPr lang="uk-UA" dirty="0" err="1" smtClean="0"/>
              <a:t>п’</a:t>
            </a:r>
            <a:r>
              <a:rPr lang="uk-UA" dirty="0" smtClean="0"/>
              <a:t>], [</a:t>
            </a:r>
            <a:r>
              <a:rPr lang="uk-UA" dirty="0" err="1" smtClean="0"/>
              <a:t>б’</a:t>
            </a:r>
            <a:r>
              <a:rPr lang="uk-UA" dirty="0" smtClean="0"/>
              <a:t>], [</a:t>
            </a:r>
            <a:r>
              <a:rPr lang="uk-UA" dirty="0" err="1" smtClean="0"/>
              <a:t>м’</a:t>
            </a:r>
            <a:r>
              <a:rPr lang="uk-UA" dirty="0" smtClean="0"/>
              <a:t>], [</a:t>
            </a:r>
            <a:r>
              <a:rPr lang="uk-UA" dirty="0" err="1" smtClean="0"/>
              <a:t>в’</a:t>
            </a:r>
            <a:r>
              <a:rPr lang="uk-UA" dirty="0" smtClean="0"/>
              <a:t>], [</a:t>
            </a:r>
            <a:r>
              <a:rPr lang="uk-UA" dirty="0" err="1" smtClean="0"/>
              <a:t>ф’</a:t>
            </a:r>
            <a:r>
              <a:rPr lang="uk-UA" dirty="0" smtClean="0"/>
              <a:t>], [ф]</a:t>
            </a:r>
          </a:p>
          <a:p>
            <a:r>
              <a:rPr lang="uk-UA" dirty="0" smtClean="0"/>
              <a:t>розвинувся звук </a:t>
            </a:r>
            <a:r>
              <a:rPr lang="ru-RU" dirty="0" smtClean="0"/>
              <a:t>[</a:t>
            </a:r>
            <a:r>
              <a:rPr lang="ru-RU" dirty="0" err="1" smtClean="0"/>
              <a:t>ф</a:t>
            </a:r>
            <a:r>
              <a:rPr lang="ru-RU" dirty="0" smtClean="0"/>
              <a:t>]</a:t>
            </a:r>
          </a:p>
          <a:p>
            <a:r>
              <a:rPr lang="uk-UA" dirty="0" smtClean="0"/>
              <a:t>[в] губно-зубний у кінці слова, стає глухим: при утворенні цього звука втрачається голос і перевагу отримує шум, що змінює його в глухий [ф]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V.</a:t>
            </a:r>
            <a:r>
              <a:rPr lang="uk-UA" b="1" dirty="0" smtClean="0"/>
              <a:t> Оформлення категорії співвідносності приголосних за глухістю – дзвінкістю</a:t>
            </a:r>
          </a:p>
          <a:p>
            <a:r>
              <a:rPr lang="uk-UA" dirty="0" smtClean="0"/>
              <a:t>наявність шумного приголосного в абсолютному кінці слова</a:t>
            </a:r>
          </a:p>
          <a:p>
            <a:pPr>
              <a:buNone/>
            </a:pPr>
            <a:r>
              <a:rPr lang="uk-UA" dirty="0" smtClean="0"/>
              <a:t>давньоруські слова </a:t>
            </a:r>
            <a:r>
              <a:rPr lang="ru-RU" dirty="0" smtClean="0"/>
              <a:t>[</a:t>
            </a:r>
            <a:r>
              <a:rPr lang="ru-RU" i="1" dirty="0" err="1" smtClean="0"/>
              <a:t>прудъ</a:t>
            </a:r>
            <a:r>
              <a:rPr lang="ru-RU" dirty="0" smtClean="0"/>
              <a:t>] </a:t>
            </a:r>
            <a:r>
              <a:rPr lang="uk-UA" dirty="0" smtClean="0"/>
              <a:t>і</a:t>
            </a:r>
            <a:r>
              <a:rPr lang="ru-RU" dirty="0" smtClean="0"/>
              <a:t> [</a:t>
            </a:r>
            <a:r>
              <a:rPr lang="ru-RU" i="1" dirty="0" err="1" smtClean="0"/>
              <a:t>прутъ</a:t>
            </a:r>
            <a:r>
              <a:rPr lang="ru-RU" dirty="0" smtClean="0"/>
              <a:t>]</a:t>
            </a:r>
            <a:r>
              <a:rPr lang="uk-UA" dirty="0" smtClean="0"/>
              <a:t> в сучасній мові співпадають в одному звуковому комплексі </a:t>
            </a:r>
            <a:r>
              <a:rPr lang="ru-RU" dirty="0" smtClean="0"/>
              <a:t>[</a:t>
            </a:r>
            <a:r>
              <a:rPr lang="ru-RU" i="1" dirty="0" smtClean="0"/>
              <a:t>прут</a:t>
            </a:r>
            <a:r>
              <a:rPr lang="ru-RU" dirty="0" smtClean="0"/>
              <a:t>]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635795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VI</a:t>
            </a:r>
            <a:r>
              <a:rPr lang="uk-UA" b="1" dirty="0" smtClean="0"/>
              <a:t>. Повне звільнення твердості / м’якості приголосних від позиційних умов</a:t>
            </a:r>
          </a:p>
          <a:p>
            <a:r>
              <a:rPr lang="uk-UA" dirty="0" smtClean="0"/>
              <a:t>асиміляція приголосних за ознакою твердості / м’якості </a:t>
            </a:r>
            <a:endParaRPr lang="ru-RU" dirty="0" smtClean="0"/>
          </a:p>
          <a:p>
            <a:pPr>
              <a:buNone/>
            </a:pPr>
            <a:r>
              <a:rPr lang="ru-RU" i="1" dirty="0" err="1" smtClean="0"/>
              <a:t>ть</a:t>
            </a:r>
            <a:r>
              <a:rPr lang="ru-RU" i="1" dirty="0" smtClean="0"/>
              <a:t>[</a:t>
            </a:r>
            <a:r>
              <a:rPr lang="ru-RU" i="1" dirty="0" err="1" smtClean="0"/>
              <a:t>мьн</a:t>
            </a:r>
            <a:r>
              <a:rPr lang="ru-RU" i="1" dirty="0" smtClean="0"/>
              <a:t>]</a:t>
            </a:r>
            <a:r>
              <a:rPr lang="ru-RU" i="1" dirty="0" err="1" smtClean="0"/>
              <a:t>ыи</a:t>
            </a:r>
            <a:r>
              <a:rPr lang="ru-RU" i="1" dirty="0" smtClean="0"/>
              <a:t> &gt; те[</a:t>
            </a:r>
            <a:r>
              <a:rPr lang="ru-RU" i="1" dirty="0" err="1" smtClean="0"/>
              <a:t>м’н</a:t>
            </a:r>
            <a:r>
              <a:rPr lang="ru-RU" i="1" dirty="0" smtClean="0"/>
              <a:t>]</a:t>
            </a:r>
            <a:r>
              <a:rPr lang="ru-RU" i="1" dirty="0" err="1" smtClean="0"/>
              <a:t>ый</a:t>
            </a:r>
            <a:r>
              <a:rPr lang="ru-RU" i="1" dirty="0" smtClean="0"/>
              <a:t> &gt; [</a:t>
            </a:r>
            <a:r>
              <a:rPr lang="ru-RU" i="1" dirty="0" err="1" smtClean="0"/>
              <a:t>т’омный</a:t>
            </a:r>
            <a:r>
              <a:rPr lang="ru-RU" i="1" dirty="0" smtClean="0"/>
              <a:t>]</a:t>
            </a:r>
          </a:p>
          <a:p>
            <a:r>
              <a:rPr lang="uk-UA" dirty="0" smtClean="0"/>
              <a:t>на кінці слів опинились тверді та м'які приголосні</a:t>
            </a:r>
          </a:p>
          <a:p>
            <a:r>
              <a:rPr lang="uk-UA" dirty="0" smtClean="0"/>
              <a:t>процес ствердіння м’яких губних приголосних звуків</a:t>
            </a:r>
          </a:p>
          <a:p>
            <a:pPr>
              <a:buNone/>
            </a:pPr>
            <a:r>
              <a:rPr lang="uk-UA" dirty="0" smtClean="0"/>
              <a:t>[м]: пор. в формі 1 особи однини </a:t>
            </a:r>
            <a:r>
              <a:rPr lang="uk-UA" dirty="0" err="1" smtClean="0"/>
              <a:t>теп</a:t>
            </a:r>
            <a:r>
              <a:rPr lang="uk-UA" dirty="0" smtClean="0"/>
              <a:t>. часу від дієслова </a:t>
            </a:r>
            <a:r>
              <a:rPr lang="uk-UA" i="1" dirty="0" smtClean="0"/>
              <a:t>дати</a:t>
            </a:r>
            <a:r>
              <a:rPr lang="uk-UA" dirty="0" smtClean="0"/>
              <a:t> замість [</a:t>
            </a:r>
            <a:r>
              <a:rPr lang="uk-UA" i="1" dirty="0" err="1" smtClean="0"/>
              <a:t>дамь</a:t>
            </a:r>
            <a:r>
              <a:rPr lang="uk-UA" dirty="0" smtClean="0"/>
              <a:t>] виникло [</a:t>
            </a:r>
            <a:r>
              <a:rPr lang="uk-UA" i="1" dirty="0" err="1" smtClean="0"/>
              <a:t>дам</a:t>
            </a:r>
            <a:r>
              <a:rPr lang="uk-UA" dirty="0" err="1" smtClean="0"/>
              <a:t>‘</a:t>
            </a:r>
            <a:r>
              <a:rPr lang="uk-UA" dirty="0" smtClean="0"/>
              <a:t>], а потім </a:t>
            </a:r>
            <a:r>
              <a:rPr lang="ru-RU" dirty="0" smtClean="0"/>
              <a:t>[</a:t>
            </a:r>
            <a:r>
              <a:rPr lang="ru-RU" i="1" dirty="0" smtClean="0"/>
              <a:t>дам</a:t>
            </a:r>
            <a:r>
              <a:rPr lang="ru-RU" dirty="0" smtClean="0"/>
              <a:t>]</a:t>
            </a:r>
          </a:p>
          <a:p>
            <a:r>
              <a:rPr lang="uk-UA" smtClean="0"/>
              <a:t>виникло протиставлення </a:t>
            </a:r>
            <a:r>
              <a:rPr lang="uk-UA" dirty="0" smtClean="0"/>
              <a:t>твердих і м’яких приголосних</a:t>
            </a:r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uk-UA" b="1" dirty="0" smtClean="0"/>
              <a:t>Визначення позиції редукованих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214554"/>
            <a:ext cx="8643998" cy="384017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100" b="1" dirty="0" smtClean="0"/>
              <a:t>Слабкі позиції</a:t>
            </a:r>
            <a:r>
              <a:rPr lang="uk-UA" sz="2100" dirty="0" smtClean="0"/>
              <a:t>:</a:t>
            </a:r>
            <a:endParaRPr lang="ru-RU" sz="2100" dirty="0" smtClean="0"/>
          </a:p>
          <a:p>
            <a:r>
              <a:rPr lang="uk-UA" sz="2100" dirty="0" smtClean="0"/>
              <a:t>кінець багатоскладового слова </a:t>
            </a:r>
            <a:endParaRPr lang="ru-RU" sz="2100" dirty="0" smtClean="0"/>
          </a:p>
          <a:p>
            <a:pPr>
              <a:buNone/>
            </a:pPr>
            <a:r>
              <a:rPr lang="ru-RU" sz="2100" i="1" dirty="0" err="1" smtClean="0"/>
              <a:t>дом</a:t>
            </a:r>
            <a:r>
              <a:rPr lang="ru-RU" sz="2100" b="1" i="1" dirty="0" err="1" smtClean="0"/>
              <a:t>ъ</a:t>
            </a:r>
            <a:r>
              <a:rPr lang="ru-RU" sz="2100" i="1" dirty="0" smtClean="0"/>
              <a:t>, кон</a:t>
            </a:r>
            <a:r>
              <a:rPr lang="ru-RU" sz="2100" b="1" i="1" dirty="0" smtClean="0"/>
              <a:t>ь</a:t>
            </a:r>
            <a:endParaRPr lang="ru-RU" sz="2100" b="1" dirty="0" smtClean="0"/>
          </a:p>
          <a:p>
            <a:r>
              <a:rPr lang="uk-UA" sz="2100" dirty="0" smtClean="0"/>
              <a:t>перед складом з голосним повного творення</a:t>
            </a:r>
          </a:p>
          <a:p>
            <a:pPr>
              <a:buNone/>
            </a:pPr>
            <a:r>
              <a:rPr lang="ru-RU" sz="2100" i="1" dirty="0" err="1" smtClean="0"/>
              <a:t>п</a:t>
            </a:r>
            <a:r>
              <a:rPr lang="ru-RU" sz="2100" b="1" i="1" dirty="0" err="1" smtClean="0"/>
              <a:t>ь</a:t>
            </a:r>
            <a:r>
              <a:rPr lang="ru-RU" sz="2100" i="1" dirty="0" err="1" smtClean="0"/>
              <a:t>ня</a:t>
            </a:r>
            <a:r>
              <a:rPr lang="ru-RU" sz="2100" i="1" dirty="0" smtClean="0"/>
              <a:t>, </a:t>
            </a:r>
            <a:r>
              <a:rPr lang="ru-RU" sz="2100" i="1" dirty="0" err="1" smtClean="0"/>
              <a:t>с</a:t>
            </a:r>
            <a:r>
              <a:rPr lang="ru-RU" sz="2100" b="1" i="1" dirty="0" err="1" smtClean="0"/>
              <a:t>ъ</a:t>
            </a:r>
            <a:r>
              <a:rPr lang="ru-RU" sz="2100" i="1" dirty="0" err="1" smtClean="0"/>
              <a:t>на</a:t>
            </a:r>
            <a:endParaRPr lang="ru-RU" sz="2100" dirty="0" smtClean="0"/>
          </a:p>
          <a:p>
            <a:r>
              <a:rPr lang="uk-UA" sz="2100" dirty="0" smtClean="0"/>
              <a:t>перед складом з редукованим у сильній позиції </a:t>
            </a:r>
            <a:endParaRPr lang="ru-RU" sz="2100" dirty="0" smtClean="0"/>
          </a:p>
          <a:p>
            <a:pPr>
              <a:buNone/>
            </a:pPr>
            <a:r>
              <a:rPr lang="ru-RU" sz="2100" i="1" dirty="0" err="1" smtClean="0"/>
              <a:t>ж</a:t>
            </a:r>
            <a:r>
              <a:rPr lang="ru-RU" sz="2100" b="1" i="1" dirty="0" err="1" smtClean="0"/>
              <a:t>ь</a:t>
            </a:r>
            <a:r>
              <a:rPr lang="ru-RU" sz="2100" i="1" dirty="0" err="1" smtClean="0"/>
              <a:t>ньць</a:t>
            </a:r>
            <a:r>
              <a:rPr lang="ru-RU" sz="2100" i="1" dirty="0" smtClean="0"/>
              <a:t>, </a:t>
            </a:r>
            <a:r>
              <a:rPr lang="ru-RU" sz="2100" i="1" dirty="0" err="1" smtClean="0"/>
              <a:t>с</a:t>
            </a:r>
            <a:r>
              <a:rPr lang="ru-RU" sz="2100" b="1" i="1" dirty="0" err="1" smtClean="0"/>
              <a:t>ъ</a:t>
            </a:r>
            <a:r>
              <a:rPr lang="ru-RU" sz="2100" i="1" dirty="0" err="1" smtClean="0"/>
              <a:t>мьрть</a:t>
            </a:r>
            <a:endParaRPr lang="ru-RU" sz="2100" i="1" dirty="0" smtClean="0"/>
          </a:p>
          <a:p>
            <a:pPr>
              <a:buNone/>
            </a:pPr>
            <a:endParaRPr lang="uk-UA" sz="2100" dirty="0" smtClean="0"/>
          </a:p>
          <a:p>
            <a:pPr>
              <a:buNone/>
            </a:pPr>
            <a:r>
              <a:rPr lang="uk-UA" sz="2100" b="1" dirty="0" smtClean="0"/>
              <a:t>Абсолютно слабка позиція:</a:t>
            </a:r>
            <a:endParaRPr lang="uk-UA" sz="2100" dirty="0" smtClean="0"/>
          </a:p>
          <a:p>
            <a:pPr>
              <a:buNone/>
            </a:pPr>
            <a:r>
              <a:rPr lang="uk-UA" sz="2100" dirty="0" smtClean="0"/>
              <a:t>відсутність однокореневих слів, у яких редукований стояв би у сильній позиції</a:t>
            </a:r>
          </a:p>
          <a:p>
            <a:pPr>
              <a:buNone/>
            </a:pPr>
            <a:r>
              <a:rPr lang="uk-UA" sz="2100" dirty="0" err="1" smtClean="0"/>
              <a:t>Тьмутараканівський</a:t>
            </a:r>
            <a:r>
              <a:rPr lang="uk-UA" sz="2100" dirty="0" smtClean="0"/>
              <a:t> камінь (1068 р.): </a:t>
            </a:r>
            <a:r>
              <a:rPr lang="ru-RU" sz="2100" i="1" u="sng" dirty="0" smtClean="0"/>
              <a:t>кн</a:t>
            </a:r>
            <a:r>
              <a:rPr lang="ru-RU" sz="2100" i="1" dirty="0" smtClean="0"/>
              <a:t>язь</a:t>
            </a:r>
            <a:endParaRPr lang="ru-RU" sz="2100" dirty="0"/>
          </a:p>
        </p:txBody>
      </p:sp>
      <p:sp>
        <p:nvSpPr>
          <p:cNvPr id="4" name="TextBox 3"/>
          <p:cNvSpPr txBox="1"/>
          <p:nvPr/>
        </p:nvSpPr>
        <p:spPr>
          <a:xfrm rot="10800000" flipV="1">
            <a:off x="428596" y="917658"/>
            <a:ext cx="5500726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000" dirty="0" smtClean="0"/>
              <a:t>ХІІ ст. процес занепаду редукованих:</a:t>
            </a:r>
          </a:p>
          <a:p>
            <a:pPr>
              <a:buNone/>
            </a:pPr>
            <a:r>
              <a:rPr lang="uk-UA" sz="2000" dirty="0" smtClean="0"/>
              <a:t>Слабка позиція – втрата редукованих</a:t>
            </a:r>
          </a:p>
          <a:p>
            <a:pPr>
              <a:buNone/>
            </a:pPr>
            <a:r>
              <a:rPr lang="uk-UA" sz="2000" dirty="0" smtClean="0"/>
              <a:t>Сильна позиція – зміна редукованих на </a:t>
            </a:r>
            <a:r>
              <a:rPr lang="en-US" sz="2000" dirty="0" smtClean="0"/>
              <a:t>[</a:t>
            </a:r>
            <a:r>
              <a:rPr lang="ru-RU" sz="2000" dirty="0" err="1" smtClean="0"/>
              <a:t>ъ</a:t>
            </a:r>
            <a:r>
              <a:rPr lang="en-US" sz="2000" dirty="0" smtClean="0"/>
              <a:t>]</a:t>
            </a:r>
            <a:r>
              <a:rPr lang="ru-RU" sz="2000" dirty="0" smtClean="0"/>
              <a:t> </a:t>
            </a:r>
            <a:r>
              <a:rPr lang="en-US" sz="2000" dirty="0" smtClean="0"/>
              <a:t>[</a:t>
            </a:r>
            <a:r>
              <a:rPr lang="ru-RU" sz="2000" dirty="0" err="1" smtClean="0"/>
              <a:t>ь</a:t>
            </a:r>
            <a:r>
              <a:rPr lang="en-US" sz="2000" dirty="0" smtClean="0"/>
              <a:t>]</a:t>
            </a:r>
            <a:r>
              <a:rPr lang="ru-RU" sz="2000" dirty="0" smtClean="0"/>
              <a:t> </a:t>
            </a:r>
            <a:r>
              <a:rPr lang="uk-UA" sz="2000" dirty="0" smtClean="0"/>
              <a:t>відповідно на </a:t>
            </a:r>
            <a:r>
              <a:rPr lang="ru-RU" sz="2000" dirty="0" smtClean="0"/>
              <a:t>[о] </a:t>
            </a:r>
            <a:r>
              <a:rPr lang="uk-UA" sz="2000" dirty="0" smtClean="0"/>
              <a:t>та</a:t>
            </a:r>
            <a:r>
              <a:rPr lang="ru-RU" sz="2000" dirty="0" smtClean="0"/>
              <a:t> [е]</a:t>
            </a:r>
            <a:endParaRPr lang="ru-RU" sz="2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b="1" dirty="0" smtClean="0"/>
              <a:t>Сильні позиції</a:t>
            </a:r>
            <a:r>
              <a:rPr lang="uk-UA" dirty="0" smtClean="0"/>
              <a:t>:</a:t>
            </a:r>
          </a:p>
          <a:p>
            <a:pPr lvl="0"/>
            <a:r>
              <a:rPr lang="uk-UA" dirty="0" smtClean="0"/>
              <a:t>перед складом, у якому редукований знаходиться у слабкій позиції </a:t>
            </a:r>
          </a:p>
          <a:p>
            <a:pPr lvl="0">
              <a:buNone/>
            </a:pPr>
            <a:r>
              <a:rPr lang="ru-RU" i="1" dirty="0" err="1" smtClean="0"/>
              <a:t>жьн</a:t>
            </a:r>
            <a:r>
              <a:rPr lang="ru-RU" b="1" i="1" dirty="0" err="1" smtClean="0"/>
              <a:t>ь</a:t>
            </a:r>
            <a:r>
              <a:rPr lang="ru-RU" i="1" dirty="0" err="1" smtClean="0"/>
              <a:t>ць</a:t>
            </a:r>
            <a:r>
              <a:rPr lang="ru-RU" i="1" dirty="0" smtClean="0"/>
              <a:t>, </a:t>
            </a:r>
            <a:r>
              <a:rPr lang="ru-RU" i="1" dirty="0" err="1" smtClean="0"/>
              <a:t>в</a:t>
            </a:r>
            <a:r>
              <a:rPr lang="ru-RU" b="1" i="1" dirty="0" err="1" smtClean="0"/>
              <a:t>ь</a:t>
            </a:r>
            <a:r>
              <a:rPr lang="ru-RU" i="1" dirty="0" err="1" smtClean="0"/>
              <a:t>сь</a:t>
            </a:r>
            <a:endParaRPr lang="ru-RU" dirty="0" smtClean="0"/>
          </a:p>
          <a:p>
            <a:pPr lvl="0"/>
            <a:r>
              <a:rPr lang="uk-UA" dirty="0" smtClean="0"/>
              <a:t>на початку першого складу під наголосом, при чому префікс часто не впливає, оскільки важливим є кореневий склад </a:t>
            </a:r>
          </a:p>
          <a:p>
            <a:pPr lvl="0">
              <a:buNone/>
            </a:pPr>
            <a:r>
              <a:rPr lang="ru-RU" i="1" dirty="0" err="1" smtClean="0"/>
              <a:t>м</a:t>
            </a:r>
            <a:r>
              <a:rPr lang="ru-RU" b="1" i="1" dirty="0" err="1" smtClean="0"/>
              <a:t>ь</a:t>
            </a:r>
            <a:r>
              <a:rPr lang="ru-RU" i="1" dirty="0" err="1" smtClean="0"/>
              <a:t>сти</a:t>
            </a:r>
            <a:r>
              <a:rPr lang="uk-UA" i="1" dirty="0" smtClean="0"/>
              <a:t> – </a:t>
            </a:r>
            <a:r>
              <a:rPr lang="uk-UA" dirty="0" smtClean="0"/>
              <a:t>іменник в </a:t>
            </a:r>
            <a:r>
              <a:rPr lang="uk-UA" dirty="0" err="1" smtClean="0"/>
              <a:t>Р.в</a:t>
            </a:r>
            <a:r>
              <a:rPr lang="uk-UA" dirty="0" smtClean="0"/>
              <a:t>. </a:t>
            </a:r>
            <a:r>
              <a:rPr lang="uk-UA" dirty="0" err="1" smtClean="0"/>
              <a:t>одн</a:t>
            </a:r>
            <a:r>
              <a:rPr lang="uk-UA" dirty="0" smtClean="0"/>
              <a:t>.</a:t>
            </a:r>
            <a:endParaRPr lang="ru-RU" dirty="0" smtClean="0"/>
          </a:p>
          <a:p>
            <a:pPr lvl="0"/>
            <a:r>
              <a:rPr lang="uk-UA" dirty="0" smtClean="0"/>
              <a:t>в односкладових словах, за винятком прийменників</a:t>
            </a:r>
          </a:p>
          <a:p>
            <a:pPr lvl="0">
              <a:buNone/>
            </a:pPr>
            <a:r>
              <a:rPr lang="uk-UA" dirty="0" smtClean="0"/>
              <a:t>займенники </a:t>
            </a:r>
            <a:r>
              <a:rPr lang="ru-RU" i="1" dirty="0" err="1" smtClean="0"/>
              <a:t>т</a:t>
            </a:r>
            <a:r>
              <a:rPr lang="ru-RU" b="1" i="1" dirty="0" err="1" smtClean="0"/>
              <a:t>ъ</a:t>
            </a:r>
            <a:r>
              <a:rPr lang="ru-RU" b="1" i="1" dirty="0" smtClean="0"/>
              <a:t> (то)</a:t>
            </a:r>
            <a:r>
              <a:rPr lang="ru-RU" i="1" dirty="0" smtClean="0"/>
              <a:t>, </a:t>
            </a:r>
            <a:r>
              <a:rPr lang="ru-RU" i="1" dirty="0" err="1" smtClean="0"/>
              <a:t>с</a:t>
            </a:r>
            <a:r>
              <a:rPr lang="ru-RU" b="1" i="1" dirty="0" err="1" smtClean="0"/>
              <a:t>ь</a:t>
            </a:r>
            <a:r>
              <a:rPr lang="ru-RU" b="1" i="1" dirty="0" smtClean="0"/>
              <a:t> (се) </a:t>
            </a:r>
            <a:r>
              <a:rPr lang="ru-RU" i="1" dirty="0" smtClean="0"/>
              <a:t>(З.в. </a:t>
            </a:r>
            <a:r>
              <a:rPr lang="ru-RU" i="1" dirty="0" err="1"/>
              <a:t>в</a:t>
            </a:r>
            <a:r>
              <a:rPr lang="ru-RU" i="1" dirty="0" err="1" smtClean="0"/>
              <a:t>ід</a:t>
            </a:r>
            <a:r>
              <a:rPr lang="ru-RU" i="1" dirty="0" smtClean="0"/>
              <a:t> </a:t>
            </a:r>
            <a:r>
              <a:rPr lang="ru-RU" i="1" dirty="0" err="1" smtClean="0"/>
              <a:t>онъ</a:t>
            </a:r>
            <a:r>
              <a:rPr lang="ru-RU" i="1" dirty="0" smtClean="0"/>
              <a:t>), </a:t>
            </a:r>
            <a:r>
              <a:rPr lang="uk-UA" dirty="0" smtClean="0"/>
              <a:t>сполучник </a:t>
            </a:r>
            <a:r>
              <a:rPr lang="ru-RU" i="1" dirty="0" err="1" smtClean="0"/>
              <a:t>н</a:t>
            </a:r>
            <a:r>
              <a:rPr lang="ru-RU" b="1" i="1" dirty="0" err="1" smtClean="0"/>
              <a:t>ъ</a:t>
            </a:r>
            <a:r>
              <a:rPr lang="en-US" b="1" i="1" dirty="0" smtClean="0"/>
              <a:t> </a:t>
            </a:r>
            <a:r>
              <a:rPr lang="en-US" i="1" dirty="0" smtClean="0"/>
              <a:t>(</a:t>
            </a:r>
            <a:r>
              <a:rPr lang="uk-UA" i="1" dirty="0" err="1" smtClean="0"/>
              <a:t>но</a:t>
            </a:r>
            <a:r>
              <a:rPr lang="en-US" i="1" dirty="0" smtClean="0"/>
              <a:t>)</a:t>
            </a:r>
            <a:endParaRPr lang="ru-RU" dirty="0" smtClean="0"/>
          </a:p>
          <a:p>
            <a:r>
              <a:rPr lang="uk-UA" dirty="0" smtClean="0"/>
              <a:t>у сполученні редукованого з сонорним (</a:t>
            </a:r>
            <a:r>
              <a:rPr lang="uk-UA" b="1" dirty="0" smtClean="0"/>
              <a:t>р, л, м, н</a:t>
            </a:r>
            <a:r>
              <a:rPr lang="uk-UA" dirty="0" smtClean="0"/>
              <a:t>) між приголосними в корені слова незалежно від інших умов </a:t>
            </a:r>
          </a:p>
          <a:p>
            <a:pPr>
              <a:buNone/>
            </a:pPr>
            <a:r>
              <a:rPr lang="ru-RU" i="1" dirty="0" err="1" smtClean="0"/>
              <a:t>т</a:t>
            </a:r>
            <a:r>
              <a:rPr lang="ru-RU" b="1" i="1" dirty="0" err="1" smtClean="0"/>
              <a:t>ъ</a:t>
            </a:r>
            <a:r>
              <a:rPr lang="ru-RU" i="1" dirty="0" err="1" smtClean="0"/>
              <a:t>ргъ</a:t>
            </a:r>
            <a:r>
              <a:rPr lang="ru-RU" i="1" dirty="0" smtClean="0"/>
              <a:t>, </a:t>
            </a:r>
            <a:r>
              <a:rPr lang="ru-RU" i="1" dirty="0" err="1" smtClean="0"/>
              <a:t>в</a:t>
            </a:r>
            <a:r>
              <a:rPr lang="ru-RU" b="1" i="1" dirty="0" err="1" smtClean="0"/>
              <a:t>ъ</a:t>
            </a:r>
            <a:r>
              <a:rPr lang="ru-RU" i="1" dirty="0" err="1" smtClean="0"/>
              <a:t>лкъ</a:t>
            </a:r>
            <a:r>
              <a:rPr lang="ru-RU" i="1" dirty="0" smtClean="0"/>
              <a:t>, </a:t>
            </a:r>
            <a:r>
              <a:rPr lang="ru-RU" i="1" dirty="0" err="1" smtClean="0"/>
              <a:t>з</a:t>
            </a:r>
            <a:r>
              <a:rPr lang="ru-RU" b="1" i="1" dirty="0" err="1" smtClean="0"/>
              <a:t>ь</a:t>
            </a:r>
            <a:r>
              <a:rPr lang="ru-RU" i="1" dirty="0" err="1" smtClean="0"/>
              <a:t>рно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Хронологія процесу занепаду редукованих, його причини, етапи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86874" cy="5257800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давньоруська мова – приблизно 2-а половина ХІІ ст.</a:t>
            </a:r>
          </a:p>
          <a:p>
            <a:r>
              <a:rPr lang="uk-UA" dirty="0" smtClean="0"/>
              <a:t>неодночасно у різних фонетичних положеннях:</a:t>
            </a:r>
          </a:p>
          <a:p>
            <a:pPr>
              <a:buNone/>
            </a:pPr>
            <a:r>
              <a:rPr lang="uk-UA" dirty="0" smtClean="0"/>
              <a:t>найраніше </a:t>
            </a:r>
          </a:p>
          <a:p>
            <a:pPr>
              <a:buNone/>
            </a:pPr>
            <a:r>
              <a:rPr lang="uk-UA" dirty="0" smtClean="0"/>
              <a:t>- в першому </a:t>
            </a:r>
            <a:r>
              <a:rPr lang="uk-UA" dirty="0" err="1" smtClean="0"/>
              <a:t>переднаголошеному</a:t>
            </a:r>
            <a:r>
              <a:rPr lang="uk-UA" dirty="0" smtClean="0"/>
              <a:t> складі: </a:t>
            </a:r>
          </a:p>
          <a:p>
            <a:pPr algn="ctr">
              <a:buNone/>
            </a:pPr>
            <a:r>
              <a:rPr lang="uk-UA" dirty="0" err="1" smtClean="0"/>
              <a:t>кънѧзь</a:t>
            </a:r>
            <a:r>
              <a:rPr lang="uk-UA" dirty="0" smtClean="0"/>
              <a:t> &gt; </a:t>
            </a:r>
            <a:r>
              <a:rPr lang="uk-UA" dirty="0" err="1" smtClean="0"/>
              <a:t>кнѧзь</a:t>
            </a:r>
            <a:r>
              <a:rPr lang="uk-UA" dirty="0" smtClean="0"/>
              <a:t>, </a:t>
            </a:r>
            <a:r>
              <a:rPr lang="uk-UA" dirty="0" err="1" smtClean="0"/>
              <a:t>съна</a:t>
            </a:r>
            <a:r>
              <a:rPr lang="uk-UA" dirty="0" smtClean="0"/>
              <a:t> &gt; </a:t>
            </a:r>
            <a:r>
              <a:rPr lang="uk-UA" dirty="0" err="1" smtClean="0"/>
              <a:t>сна</a:t>
            </a:r>
            <a:r>
              <a:rPr lang="uk-UA" dirty="0" smtClean="0"/>
              <a:t> </a:t>
            </a:r>
          </a:p>
          <a:p>
            <a:pPr>
              <a:buNone/>
            </a:pPr>
            <a:r>
              <a:rPr lang="uk-UA" dirty="0" smtClean="0"/>
              <a:t>- в абсолютно слабкій позиції слова</a:t>
            </a:r>
          </a:p>
          <a:p>
            <a:pPr>
              <a:buNone/>
            </a:pPr>
            <a:r>
              <a:rPr lang="uk-UA" dirty="0" smtClean="0"/>
              <a:t>- у положенні в кінці слова</a:t>
            </a:r>
          </a:p>
          <a:p>
            <a:pPr>
              <a:buFontTx/>
              <a:buChar char="-"/>
            </a:pPr>
            <a:endParaRPr lang="uk-UA" dirty="0" smtClean="0"/>
          </a:p>
          <a:p>
            <a:r>
              <a:rPr lang="uk-UA" dirty="0" smtClean="0"/>
              <a:t>у залежності від стилю мовлення: </a:t>
            </a:r>
          </a:p>
          <a:p>
            <a:pPr>
              <a:buNone/>
            </a:pPr>
            <a:r>
              <a:rPr lang="uk-UA" dirty="0" smtClean="0"/>
              <a:t>у церковному читанні редуковані утримувались довше, ніж у розмовному мовленні</a:t>
            </a:r>
          </a:p>
          <a:p>
            <a:r>
              <a:rPr lang="uk-UA" dirty="0" smtClean="0"/>
              <a:t>рання </a:t>
            </a:r>
            <a:r>
              <a:rPr lang="uk-UA" dirty="0" smtClean="0"/>
              <a:t>вокалізація </a:t>
            </a:r>
            <a:r>
              <a:rPr lang="uk-UA" dirty="0" smtClean="0"/>
              <a:t>слабких </a:t>
            </a:r>
            <a:r>
              <a:rPr lang="en-US" dirty="0" smtClean="0"/>
              <a:t>[</a:t>
            </a:r>
            <a:r>
              <a:rPr lang="uk-UA" dirty="0" smtClean="0"/>
              <a:t>ъ</a:t>
            </a:r>
            <a:r>
              <a:rPr lang="en-US" dirty="0" smtClean="0"/>
              <a:t>]</a:t>
            </a:r>
            <a:r>
              <a:rPr lang="uk-UA" dirty="0" smtClean="0"/>
              <a:t> та </a:t>
            </a:r>
            <a:r>
              <a:rPr lang="en-US" dirty="0" smtClean="0"/>
              <a:t>[</a:t>
            </a:r>
            <a:r>
              <a:rPr lang="uk-UA" dirty="0" smtClean="0"/>
              <a:t>ь</a:t>
            </a:r>
            <a:r>
              <a:rPr lang="en-US" dirty="0" smtClean="0"/>
              <a:t>]</a:t>
            </a:r>
            <a:r>
              <a:rPr lang="uk-UA" dirty="0" smtClean="0"/>
              <a:t> у голосні відповідно </a:t>
            </a:r>
            <a:r>
              <a:rPr lang="en-US" dirty="0" smtClean="0"/>
              <a:t>[</a:t>
            </a:r>
            <a:r>
              <a:rPr lang="uk-UA" dirty="0" smtClean="0"/>
              <a:t>о</a:t>
            </a:r>
            <a:r>
              <a:rPr lang="en-US" dirty="0" smtClean="0"/>
              <a:t>]</a:t>
            </a:r>
            <a:r>
              <a:rPr lang="uk-UA" dirty="0" smtClean="0"/>
              <a:t> та </a:t>
            </a:r>
            <a:r>
              <a:rPr lang="en-US" dirty="0" smtClean="0"/>
              <a:t>[</a:t>
            </a:r>
            <a:r>
              <a:rPr lang="uk-UA" dirty="0" smtClean="0"/>
              <a:t>е</a:t>
            </a:r>
            <a:r>
              <a:rPr lang="en-US" dirty="0" smtClean="0"/>
              <a:t>]:</a:t>
            </a:r>
          </a:p>
          <a:p>
            <a:pPr>
              <a:buNone/>
            </a:pPr>
            <a:r>
              <a:rPr lang="uk-UA" dirty="0" smtClean="0"/>
              <a:t>Ізборник Святослава 1073 р.: </a:t>
            </a:r>
            <a:r>
              <a:rPr lang="uk-UA" i="1" dirty="0" err="1" smtClean="0"/>
              <a:t>з</a:t>
            </a:r>
            <a:r>
              <a:rPr lang="uk-UA" b="1" i="1" dirty="0" err="1" smtClean="0"/>
              <a:t>о</a:t>
            </a:r>
            <a:r>
              <a:rPr lang="uk-UA" i="1" dirty="0" err="1" smtClean="0"/>
              <a:t>лоба</a:t>
            </a:r>
            <a:r>
              <a:rPr lang="uk-UA" dirty="0" smtClean="0"/>
              <a:t>, </a:t>
            </a:r>
            <a:r>
              <a:rPr lang="uk-UA" i="1" dirty="0" err="1" smtClean="0"/>
              <a:t>с</a:t>
            </a:r>
            <a:r>
              <a:rPr lang="uk-UA" b="1" i="1" dirty="0" err="1" smtClean="0"/>
              <a:t>е</a:t>
            </a:r>
            <a:r>
              <a:rPr lang="uk-UA" i="1" dirty="0" err="1" smtClean="0"/>
              <a:t>ребро</a:t>
            </a:r>
            <a:r>
              <a:rPr lang="uk-UA" dirty="0" smtClean="0"/>
              <a:t> замість з</a:t>
            </a:r>
            <a:r>
              <a:rPr lang="ru-RU" i="1" dirty="0" err="1" smtClean="0"/>
              <a:t>ълоба</a:t>
            </a:r>
            <a:r>
              <a:rPr lang="ru-RU" dirty="0" smtClean="0"/>
              <a:t>, </a:t>
            </a:r>
            <a:r>
              <a:rPr lang="uk-UA" i="1" dirty="0" err="1" smtClean="0"/>
              <a:t>сьребро</a:t>
            </a:r>
            <a:r>
              <a:rPr lang="uk-UA" dirty="0" smtClean="0"/>
              <a:t> </a:t>
            </a:r>
          </a:p>
          <a:p>
            <a:r>
              <a:rPr lang="uk-UA" dirty="0" smtClean="0"/>
              <a:t>неодночасно у різних говорах</a:t>
            </a:r>
          </a:p>
          <a:p>
            <a:r>
              <a:rPr lang="uk-UA" dirty="0" smtClean="0"/>
              <a:t>до середини ХІІІ ст. процес занепаду завершився у всій давньоруській мові</a:t>
            </a:r>
          </a:p>
          <a:p>
            <a:pPr>
              <a:buNone/>
            </a:pPr>
            <a:endParaRPr lang="uk-UA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b="1" dirty="0" smtClean="0"/>
              <a:t>Історія напружених редукованих </a:t>
            </a:r>
            <a:br>
              <a:rPr lang="uk-UA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b="1" dirty="0" smtClean="0"/>
              <a:t>Виникнення напружених редукованих</a:t>
            </a:r>
          </a:p>
          <a:p>
            <a:pPr marL="514350" lvl="0" indent="-514350">
              <a:buFont typeface="+mj-lt"/>
              <a:buAutoNum type="arabicPeriod"/>
            </a:pPr>
            <a:r>
              <a:rPr lang="uk-UA" dirty="0" smtClean="0"/>
              <a:t>З редукованих переднього </a:t>
            </a:r>
            <a:r>
              <a:rPr lang="ru-RU" dirty="0" smtClean="0"/>
              <a:t>[</a:t>
            </a:r>
            <a:r>
              <a:rPr lang="ru-RU" dirty="0" err="1" smtClean="0"/>
              <a:t>ь</a:t>
            </a:r>
            <a:r>
              <a:rPr lang="ru-RU" dirty="0" smtClean="0"/>
              <a:t>] </a:t>
            </a:r>
            <a:r>
              <a:rPr lang="uk-UA" dirty="0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задн</a:t>
            </a:r>
            <a:r>
              <a:rPr lang="uk-UA" dirty="0" err="1" smtClean="0"/>
              <a:t>ьо</a:t>
            </a:r>
            <a:r>
              <a:rPr lang="ru-RU" dirty="0" smtClean="0"/>
              <a:t>го [</a:t>
            </a:r>
            <a:r>
              <a:rPr lang="ru-RU" dirty="0" err="1" smtClean="0"/>
              <a:t>ъ</a:t>
            </a:r>
            <a:r>
              <a:rPr lang="ru-RU" dirty="0" smtClean="0"/>
              <a:t>]</a:t>
            </a:r>
            <a:r>
              <a:rPr lang="uk-UA" dirty="0" smtClean="0"/>
              <a:t> ряду у положенні перед </a:t>
            </a:r>
            <a:r>
              <a:rPr lang="ru-RU" dirty="0" smtClean="0"/>
              <a:t>[</a:t>
            </a:r>
            <a:r>
              <a:rPr lang="ru-RU" dirty="0" err="1" smtClean="0"/>
              <a:t>j</a:t>
            </a:r>
            <a:r>
              <a:rPr lang="ru-RU" dirty="0" smtClean="0"/>
              <a:t>]</a:t>
            </a:r>
            <a:r>
              <a:rPr lang="uk-UA" dirty="0" smtClean="0"/>
              <a:t> </a:t>
            </a:r>
          </a:p>
          <a:p>
            <a:pPr marL="514350" lvl="0" indent="-514350">
              <a:buNone/>
            </a:pPr>
            <a:r>
              <a:rPr lang="uk-UA" dirty="0" smtClean="0"/>
              <a:t>(пор. повна форма прикметника </a:t>
            </a:r>
            <a:r>
              <a:rPr lang="ru-RU" i="1" dirty="0" err="1" smtClean="0"/>
              <a:t>худыи</a:t>
            </a:r>
            <a:r>
              <a:rPr lang="uk-UA" dirty="0" smtClean="0"/>
              <a:t> утворилась від короткої </a:t>
            </a:r>
            <a:r>
              <a:rPr lang="ru-RU" i="1" dirty="0" err="1" smtClean="0"/>
              <a:t>худъ</a:t>
            </a:r>
            <a:r>
              <a:rPr lang="uk-UA" dirty="0" smtClean="0"/>
              <a:t> за допомогою додавання займенника </a:t>
            </a:r>
            <a:r>
              <a:rPr lang="ru-RU" i="1" dirty="0" smtClean="0"/>
              <a:t>и &lt; [</a:t>
            </a:r>
            <a:r>
              <a:rPr lang="ru-RU" i="1" dirty="0" err="1" smtClean="0"/>
              <a:t>jь</a:t>
            </a:r>
            <a:r>
              <a:rPr lang="ru-RU" i="1" dirty="0" smtClean="0"/>
              <a:t>]</a:t>
            </a:r>
            <a:r>
              <a:rPr lang="ru-RU" dirty="0" smtClean="0"/>
              <a:t>).</a:t>
            </a:r>
          </a:p>
          <a:p>
            <a:pPr marL="514350" lvl="0" indent="-514350">
              <a:buFont typeface="+mj-lt"/>
              <a:buAutoNum type="arabicPeriod"/>
            </a:pPr>
            <a:r>
              <a:rPr lang="uk-UA" dirty="0" smtClean="0"/>
              <a:t>З голосних повного творення </a:t>
            </a:r>
            <a:r>
              <a:rPr lang="ru-RU" dirty="0" smtClean="0"/>
              <a:t>[и] [</a:t>
            </a:r>
            <a:r>
              <a:rPr lang="ru-RU" dirty="0" err="1" smtClean="0"/>
              <a:t>ы</a:t>
            </a:r>
            <a:r>
              <a:rPr lang="ru-RU" dirty="0" smtClean="0"/>
              <a:t>]</a:t>
            </a:r>
            <a:r>
              <a:rPr lang="uk-UA" dirty="0" smtClean="0"/>
              <a:t> в положенні перед </a:t>
            </a:r>
            <a:r>
              <a:rPr lang="ru-RU" dirty="0" smtClean="0"/>
              <a:t>[</a:t>
            </a:r>
            <a:r>
              <a:rPr lang="ru-RU" dirty="0" err="1" smtClean="0"/>
              <a:t>j</a:t>
            </a:r>
            <a:r>
              <a:rPr lang="ru-RU" dirty="0" smtClean="0"/>
              <a:t>]</a:t>
            </a:r>
            <a:r>
              <a:rPr lang="uk-UA" dirty="0" smtClean="0"/>
              <a:t> </a:t>
            </a:r>
          </a:p>
          <a:p>
            <a:pPr marL="514350" lvl="0" indent="-514350">
              <a:buNone/>
            </a:pPr>
            <a:r>
              <a:rPr lang="uk-UA" dirty="0" smtClean="0"/>
              <a:t>(пор. у дієсловах ІІІ класу, де перед закінченням повинен бути </a:t>
            </a:r>
            <a:r>
              <a:rPr lang="ru-RU" dirty="0" smtClean="0"/>
              <a:t>[</a:t>
            </a:r>
            <a:r>
              <a:rPr lang="ru-RU" dirty="0" err="1" smtClean="0"/>
              <a:t>j</a:t>
            </a:r>
            <a:r>
              <a:rPr lang="ru-RU" dirty="0" smtClean="0"/>
              <a:t>] </a:t>
            </a:r>
            <a:r>
              <a:rPr lang="ru-RU" i="1" dirty="0" err="1" smtClean="0"/>
              <a:t>кр</a:t>
            </a:r>
            <a:r>
              <a:rPr lang="ru-RU" b="1" i="1" dirty="0" err="1" smtClean="0"/>
              <a:t>ыю</a:t>
            </a:r>
            <a:r>
              <a:rPr lang="ru-RU" dirty="0" smtClean="0"/>
              <a:t>):</a:t>
            </a:r>
            <a:r>
              <a:rPr lang="uk-UA" dirty="0" smtClean="0"/>
              <a:t> кореневий голосний опинився перед </a:t>
            </a:r>
            <a:r>
              <a:rPr lang="ru-RU" dirty="0" smtClean="0"/>
              <a:t>[</a:t>
            </a:r>
            <a:r>
              <a:rPr lang="ru-RU" dirty="0" err="1" smtClean="0"/>
              <a:t>j</a:t>
            </a:r>
            <a:r>
              <a:rPr lang="ru-RU" dirty="0" smtClean="0"/>
              <a:t>]</a:t>
            </a:r>
            <a:r>
              <a:rPr lang="uk-UA" dirty="0" smtClean="0"/>
              <a:t> і ставав більш вузьким, закритим – редукованим напруженим звуком.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а) сильна позиція </a:t>
            </a:r>
          </a:p>
          <a:p>
            <a:pPr>
              <a:buNone/>
            </a:pPr>
            <a:r>
              <a:rPr lang="ru-RU" i="1" dirty="0" err="1" smtClean="0"/>
              <a:t>кр</a:t>
            </a:r>
            <a:r>
              <a:rPr lang="ru-RU" b="1" i="1" dirty="0" err="1" smtClean="0"/>
              <a:t>ы</a:t>
            </a:r>
            <a:r>
              <a:rPr lang="ru-RU" i="1" dirty="0" err="1" smtClean="0"/>
              <a:t>ю</a:t>
            </a:r>
            <a:r>
              <a:rPr lang="ru-RU" i="1" dirty="0" smtClean="0"/>
              <a:t>: </a:t>
            </a:r>
            <a:r>
              <a:rPr lang="ru-RU" i="1" dirty="0" err="1" smtClean="0"/>
              <a:t>кр</a:t>
            </a:r>
            <a:r>
              <a:rPr lang="ru-RU" b="1" i="1" dirty="0" err="1" smtClean="0"/>
              <a:t>ы</a:t>
            </a:r>
            <a:r>
              <a:rPr lang="ru-RU" i="1" dirty="0" err="1" smtClean="0"/>
              <a:t>j-у</a:t>
            </a:r>
            <a:r>
              <a:rPr lang="uk-UA" i="1" dirty="0" smtClean="0"/>
              <a:t> – </a:t>
            </a:r>
            <a:r>
              <a:rPr lang="uk-UA" dirty="0" smtClean="0"/>
              <a:t>сильна</a:t>
            </a:r>
            <a:r>
              <a:rPr lang="uk-UA" i="1" dirty="0" smtClean="0"/>
              <a:t> </a:t>
            </a:r>
            <a:r>
              <a:rPr lang="uk-UA" dirty="0" smtClean="0"/>
              <a:t>позиція (напружений редукований знаходиться під наголосом у першому кореневому складі)</a:t>
            </a:r>
          </a:p>
          <a:p>
            <a:pPr>
              <a:buNone/>
            </a:pPr>
            <a:r>
              <a:rPr lang="uk-UA" dirty="0" smtClean="0"/>
              <a:t>б) слабка позиція </a:t>
            </a:r>
          </a:p>
          <a:p>
            <a:pPr>
              <a:buNone/>
            </a:pPr>
            <a:r>
              <a:rPr lang="ru-RU" i="1" dirty="0" err="1" smtClean="0"/>
              <a:t>ли</a:t>
            </a:r>
            <a:r>
              <a:rPr lang="ru-RU" b="1" i="1" dirty="0" err="1" smtClean="0"/>
              <a:t>ю</a:t>
            </a:r>
            <a:r>
              <a:rPr lang="ru-RU" i="1" dirty="0" smtClean="0"/>
              <a:t>: </a:t>
            </a:r>
            <a:r>
              <a:rPr lang="ru-RU" i="1" dirty="0" err="1" smtClean="0"/>
              <a:t>лиj-</a:t>
            </a:r>
            <a:r>
              <a:rPr lang="ru-RU" b="1" i="1" dirty="0" err="1" smtClean="0"/>
              <a:t>у</a:t>
            </a:r>
            <a:r>
              <a:rPr lang="ru-RU" i="1" dirty="0" smtClean="0"/>
              <a:t> </a:t>
            </a:r>
            <a:r>
              <a:rPr lang="ru-RU" dirty="0" smtClean="0"/>
              <a:t>–</a:t>
            </a:r>
            <a:r>
              <a:rPr lang="uk-UA" dirty="0" smtClean="0"/>
              <a:t> слабка позиція (напружений редукований знаходиться перед складом з голосним повного творення і не під наголосом)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Реалізація напружених редукованих у східнослов'янських мовах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Російська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Білоруська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Українська 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Сильна позиція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[о] і [е] </a:t>
                      </a:r>
                    </a:p>
                    <a:p>
                      <a:pPr algn="ctr"/>
                      <a:r>
                        <a:rPr lang="uk-UA" sz="2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лей, </a:t>
                      </a:r>
                      <a:r>
                        <a:rPr lang="uk-UA" sz="2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брей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[ы] і [и] </a:t>
                      </a:r>
                    </a:p>
                    <a:p>
                      <a:pPr algn="ctr"/>
                      <a:r>
                        <a:rPr lang="uk-UA" sz="2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</a:t>
                      </a:r>
                      <a:r>
                        <a:rPr lang="ru-RU" sz="2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uk-UA" sz="2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uk-UA" sz="2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брый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[ы] і [и]</a:t>
                      </a:r>
                    </a:p>
                    <a:p>
                      <a:pPr algn="ctr"/>
                      <a:r>
                        <a:rPr lang="uk-UA" sz="2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лий, брий</a:t>
                      </a:r>
                      <a:r>
                        <a:rPr lang="uk-UA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Слабка позиція - втратились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8596" y="4572008"/>
            <a:ext cx="8358246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800" dirty="0" smtClean="0"/>
              <a:t>Незакономірні зміни:</a:t>
            </a:r>
          </a:p>
          <a:p>
            <a:r>
              <a:rPr lang="uk-UA" sz="2800" dirty="0" smtClean="0"/>
              <a:t>-</a:t>
            </a:r>
            <a:r>
              <a:rPr lang="ru-RU" sz="2800" b="1" dirty="0" err="1" smtClean="0"/>
              <a:t>ый</a:t>
            </a:r>
            <a:r>
              <a:rPr lang="ru-RU" sz="2800" dirty="0" smtClean="0"/>
              <a:t>  </a:t>
            </a:r>
            <a:r>
              <a:rPr lang="ru-RU" sz="2800" dirty="0" err="1" smtClean="0"/>
              <a:t>замість</a:t>
            </a:r>
            <a:r>
              <a:rPr lang="ru-RU" sz="2800" dirty="0" smtClean="0"/>
              <a:t> </a:t>
            </a:r>
            <a:r>
              <a:rPr lang="uk-UA" sz="2800" dirty="0" err="1" smtClean="0"/>
              <a:t>-</a:t>
            </a:r>
            <a:r>
              <a:rPr lang="uk-UA" sz="2800" b="1" dirty="0" err="1" smtClean="0"/>
              <a:t>ой</a:t>
            </a:r>
            <a:r>
              <a:rPr lang="uk-UA" sz="2800" dirty="0" smtClean="0"/>
              <a:t> : </a:t>
            </a:r>
            <a:r>
              <a:rPr lang="ru-RU" sz="2800" i="1" dirty="0" smtClean="0"/>
              <a:t>золот</a:t>
            </a:r>
            <a:r>
              <a:rPr lang="ru-RU" sz="2800" b="1" i="1" dirty="0" smtClean="0"/>
              <a:t>ой</a:t>
            </a:r>
            <a:r>
              <a:rPr lang="ru-RU" sz="2800" dirty="0" smtClean="0"/>
              <a:t>, </a:t>
            </a:r>
            <a:r>
              <a:rPr lang="uk-UA" sz="2800" dirty="0" smtClean="0"/>
              <a:t>але </a:t>
            </a:r>
            <a:r>
              <a:rPr lang="ru-RU" sz="2800" i="1" dirty="0" smtClean="0"/>
              <a:t>красн</a:t>
            </a:r>
            <a:r>
              <a:rPr lang="ru-RU" sz="2800" b="1" i="1" dirty="0" smtClean="0"/>
              <a:t>ый</a:t>
            </a:r>
            <a:r>
              <a:rPr lang="ru-RU" sz="2800" i="1" dirty="0" smtClean="0"/>
              <a:t>        </a:t>
            </a:r>
            <a:r>
              <a:rPr lang="uk-UA" sz="2800" dirty="0" smtClean="0"/>
              <a:t>вплив церковнослов’янської мови</a:t>
            </a:r>
            <a:endParaRPr lang="ru-RU" sz="2800" dirty="0"/>
          </a:p>
        </p:txBody>
      </p:sp>
      <p:sp>
        <p:nvSpPr>
          <p:cNvPr id="6" name="Стрелка влево 5"/>
          <p:cNvSpPr/>
          <p:nvPr/>
        </p:nvSpPr>
        <p:spPr>
          <a:xfrm>
            <a:off x="6715140" y="5143512"/>
            <a:ext cx="428628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2000264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uk-UA" sz="3200" dirty="0" smtClean="0"/>
              <a:t>Правила читання слів з напруженим редукованим:</a:t>
            </a:r>
            <a:br>
              <a:rPr lang="uk-UA" sz="3200" dirty="0" smtClean="0"/>
            </a:br>
            <a:r>
              <a:rPr lang="ru-RU" sz="3200" b="1" i="1" dirty="0" err="1" smtClean="0"/>
              <a:t>рыю</a:t>
            </a:r>
            <a:r>
              <a:rPr lang="uk-UA" sz="3200" dirty="0" smtClean="0"/>
              <a:t> читаємо як </a:t>
            </a:r>
            <a:r>
              <a:rPr lang="ru-RU" sz="3200" b="1" i="1" dirty="0" smtClean="0"/>
              <a:t>рою</a:t>
            </a:r>
            <a:r>
              <a:rPr lang="uk-UA" sz="3200" dirty="0" smtClean="0"/>
              <a:t> (сильна позиція)</a:t>
            </a:r>
            <a:br>
              <a:rPr lang="uk-UA" sz="3200" dirty="0" smtClean="0"/>
            </a:br>
            <a:r>
              <a:rPr lang="uk-UA" sz="3200" b="1" i="1" dirty="0" err="1" smtClean="0"/>
              <a:t>пию</a:t>
            </a:r>
            <a:r>
              <a:rPr lang="uk-UA" sz="3200" i="1" dirty="0" smtClean="0"/>
              <a:t> – </a:t>
            </a:r>
            <a:r>
              <a:rPr lang="uk-UA" sz="3200" dirty="0" smtClean="0"/>
              <a:t>як</a:t>
            </a:r>
            <a:r>
              <a:rPr lang="uk-UA" sz="3200" i="1" dirty="0" smtClean="0"/>
              <a:t> </a:t>
            </a:r>
            <a:r>
              <a:rPr lang="uk-UA" sz="3200" b="1" i="1" dirty="0" err="1" smtClean="0"/>
              <a:t>пью</a:t>
            </a:r>
            <a:r>
              <a:rPr lang="uk-UA" sz="3200" i="1" dirty="0" smtClean="0"/>
              <a:t> </a:t>
            </a:r>
            <a:r>
              <a:rPr lang="uk-UA" sz="3200" dirty="0" smtClean="0"/>
              <a:t>(слабка позиція)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500306"/>
            <a:ext cx="8229600" cy="2928958"/>
          </a:xfrm>
        </p:spPr>
        <p:txBody>
          <a:bodyPr>
            <a:normAutofit fontScale="85000" lnSpcReduction="20000"/>
          </a:bodyPr>
          <a:lstStyle/>
          <a:p>
            <a:r>
              <a:rPr lang="uk-UA" sz="3600" dirty="0" smtClean="0"/>
              <a:t>Наслідки занепаду напружених редукованих:</a:t>
            </a:r>
          </a:p>
          <a:p>
            <a:pPr>
              <a:buNone/>
            </a:pPr>
            <a:r>
              <a:rPr lang="uk-UA" sz="3600" dirty="0" smtClean="0"/>
              <a:t>утворення нових груп приголосних – приголосний з йотом </a:t>
            </a:r>
          </a:p>
          <a:p>
            <a:pPr>
              <a:buNone/>
            </a:pPr>
            <a:r>
              <a:rPr lang="uk-UA" sz="3600" i="1" dirty="0" err="1" smtClean="0"/>
              <a:t>веселье</a:t>
            </a:r>
            <a:r>
              <a:rPr lang="uk-UA" sz="3600" i="1" dirty="0" smtClean="0"/>
              <a:t> </a:t>
            </a:r>
            <a:r>
              <a:rPr lang="uk-UA" sz="3600" dirty="0" smtClean="0"/>
              <a:t>[л</a:t>
            </a:r>
            <a:r>
              <a:rPr lang="ru-RU" sz="3600" dirty="0" err="1" smtClean="0"/>
              <a:t>j</a:t>
            </a:r>
            <a:r>
              <a:rPr lang="uk-UA" sz="3600" dirty="0" smtClean="0"/>
              <a:t>], </a:t>
            </a:r>
            <a:r>
              <a:rPr lang="uk-UA" sz="3600" i="1" dirty="0" err="1" smtClean="0"/>
              <a:t>воробьи</a:t>
            </a:r>
            <a:r>
              <a:rPr lang="uk-UA" sz="3600" i="1" dirty="0" smtClean="0"/>
              <a:t> </a:t>
            </a:r>
            <a:r>
              <a:rPr lang="uk-UA" sz="3600" dirty="0" smtClean="0"/>
              <a:t>[б</a:t>
            </a:r>
            <a:r>
              <a:rPr lang="ru-RU" sz="3600" dirty="0" err="1" smtClean="0"/>
              <a:t>j</a:t>
            </a:r>
            <a:r>
              <a:rPr lang="uk-UA" sz="3600" dirty="0" smtClean="0"/>
              <a:t>]</a:t>
            </a:r>
          </a:p>
          <a:p>
            <a:pPr>
              <a:buNone/>
            </a:pPr>
            <a:endParaRPr lang="en-US" sz="1300" i="1" dirty="0" smtClean="0"/>
          </a:p>
          <a:p>
            <a:pPr>
              <a:buNone/>
            </a:pPr>
            <a:r>
              <a:rPr lang="uk-UA" sz="3600" i="1" dirty="0" smtClean="0"/>
              <a:t>любить – люблю</a:t>
            </a:r>
            <a:r>
              <a:rPr lang="uk-UA" sz="3600" dirty="0" smtClean="0"/>
              <a:t>, </a:t>
            </a:r>
            <a:r>
              <a:rPr lang="uk-UA" sz="3600" i="1" dirty="0" err="1" smtClean="0"/>
              <a:t>светить</a:t>
            </a:r>
            <a:r>
              <a:rPr lang="uk-UA" sz="3600" i="1" dirty="0" smtClean="0"/>
              <a:t> – </a:t>
            </a:r>
            <a:r>
              <a:rPr lang="uk-UA" sz="3600" i="1" dirty="0" err="1" smtClean="0"/>
              <a:t>свечу</a:t>
            </a:r>
            <a:r>
              <a:rPr lang="uk-UA" sz="3600" i="1" dirty="0" smtClean="0"/>
              <a:t> </a:t>
            </a:r>
          </a:p>
          <a:p>
            <a:pPr>
              <a:buNone/>
            </a:pPr>
            <a:r>
              <a:rPr lang="uk-UA" sz="3600" i="1" dirty="0" smtClean="0"/>
              <a:t>*</a:t>
            </a:r>
            <a:r>
              <a:rPr lang="en-US" sz="3600" i="1" dirty="0" err="1" smtClean="0"/>
              <a:t>lubjǫ</a:t>
            </a:r>
            <a:r>
              <a:rPr lang="en-US" sz="3600" i="1" dirty="0" smtClean="0"/>
              <a:t> &gt; </a:t>
            </a:r>
            <a:r>
              <a:rPr lang="en-US" sz="3600" i="1" dirty="0" err="1" smtClean="0"/>
              <a:t>lublu</a:t>
            </a:r>
            <a:r>
              <a:rPr lang="en-US" sz="3600" i="1" dirty="0" smtClean="0"/>
              <a:t>                *</a:t>
            </a:r>
            <a:r>
              <a:rPr lang="en-US" sz="3600" i="1" dirty="0" err="1" smtClean="0"/>
              <a:t>svetjǫ</a:t>
            </a:r>
            <a:r>
              <a:rPr lang="en-US" sz="3600" i="1" dirty="0" smtClean="0"/>
              <a:t> &gt; </a:t>
            </a:r>
            <a:r>
              <a:rPr lang="en-US" sz="3600" i="1" dirty="0" err="1" smtClean="0"/>
              <a:t>sveču</a:t>
            </a:r>
            <a:endParaRPr lang="en-US" i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5572140"/>
            <a:ext cx="8072494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400" dirty="0" smtClean="0"/>
              <a:t>В білоруській і українській мовах </a:t>
            </a:r>
            <a:r>
              <a:rPr lang="ru-RU" sz="2400" dirty="0" smtClean="0"/>
              <a:t>[</a:t>
            </a:r>
            <a:r>
              <a:rPr lang="ru-RU" sz="2400" dirty="0" err="1" smtClean="0"/>
              <a:t>j</a:t>
            </a:r>
            <a:r>
              <a:rPr lang="ru-RU" sz="2400" dirty="0" smtClean="0"/>
              <a:t>]</a:t>
            </a:r>
            <a:r>
              <a:rPr lang="uk-UA" sz="2400" dirty="0" smtClean="0"/>
              <a:t> асимілювався з приголосним, а приголосний набував довготу</a:t>
            </a:r>
            <a:r>
              <a:rPr lang="en-US" sz="2400" dirty="0" smtClean="0"/>
              <a:t>: </a:t>
            </a:r>
            <a:r>
              <a:rPr lang="ru-RU" sz="2400" dirty="0" err="1" smtClean="0"/>
              <a:t>укр</a:t>
            </a:r>
            <a:r>
              <a:rPr lang="ru-RU" sz="2400" dirty="0" smtClean="0"/>
              <a:t>. [</a:t>
            </a:r>
            <a:r>
              <a:rPr lang="ru-RU" sz="2400" i="1" dirty="0" err="1" smtClean="0"/>
              <a:t>суд’а</a:t>
            </a:r>
            <a:r>
              <a:rPr lang="ru-RU" sz="2400" dirty="0" smtClean="0"/>
              <a:t>], </a:t>
            </a:r>
            <a:r>
              <a:rPr lang="uk-UA" sz="2400" dirty="0" err="1" smtClean="0"/>
              <a:t>білор</a:t>
            </a:r>
            <a:r>
              <a:rPr lang="ru-RU" sz="2400" dirty="0" smtClean="0"/>
              <a:t>. [</a:t>
            </a:r>
            <a:r>
              <a:rPr lang="ru-RU" sz="2400" i="1" dirty="0" err="1" smtClean="0"/>
              <a:t>суд’з’а</a:t>
            </a:r>
            <a:r>
              <a:rPr lang="ru-RU" sz="2400" dirty="0" smtClean="0"/>
              <a:t>]</a:t>
            </a: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1876</Words>
  <Application>Microsoft Office PowerPoint</Application>
  <PresentationFormat>Экран (4:3)</PresentationFormat>
  <Paragraphs>221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ІСТОРІЯ РЕДУКОВАНИХ ЗВУКІВ.  ПРОЦЕС ВТРАТИ РЕДУКОВАНИХ ГОЛОСНИХ </vt:lpstr>
      <vt:lpstr>План</vt:lpstr>
      <vt:lpstr>Визначення позиції редукованих </vt:lpstr>
      <vt:lpstr>Слайд 4</vt:lpstr>
      <vt:lpstr>Хронологія процесу занепаду редукованих, його причини, етапи</vt:lpstr>
      <vt:lpstr>Історія напружених редукованих  </vt:lpstr>
      <vt:lpstr>Слайд 7</vt:lpstr>
      <vt:lpstr>Реалізація напружених редукованих у східнослов'янських мовах</vt:lpstr>
      <vt:lpstr>Правила читання слів з напруженим редукованим: рыю читаємо як рою (сильна позиція) пию – як пью (слабка позиція)</vt:lpstr>
      <vt:lpstr>Історія сполучень  «редукований + сонорний»</vt:lpstr>
      <vt:lpstr>Слайд 11</vt:lpstr>
      <vt:lpstr>Слайд 12</vt:lpstr>
      <vt:lpstr>Слайд 13</vt:lpstr>
      <vt:lpstr>Слайд 14</vt:lpstr>
      <vt:lpstr>Історія сполучень сонорного з редукованим</vt:lpstr>
      <vt:lpstr>Наслідок втрати редукованих в системі голосних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ІСТОРІЯ РЕДУКОВАНИХ ЗВУКІВ.  ПРОЦЕС ВТРАТИ РЕДУКОВАНИХ ГОЛОСНИХ</dc:title>
  <dc:creator>lenovo</dc:creator>
  <cp:lastModifiedBy>lenovo</cp:lastModifiedBy>
  <cp:revision>11</cp:revision>
  <dcterms:created xsi:type="dcterms:W3CDTF">2014-09-02T13:31:29Z</dcterms:created>
  <dcterms:modified xsi:type="dcterms:W3CDTF">2014-09-07T07:40:59Z</dcterms:modified>
</cp:coreProperties>
</file>