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14356"/>
            <a:ext cx="7543800" cy="3429024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Актуальные вопросы современного русского языка </a:t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5400" dirty="0" smtClean="0">
                <a:solidFill>
                  <a:srgbClr val="FFFF00"/>
                </a:solidFill>
              </a:rPr>
              <a:t>Невербальные </a:t>
            </a:r>
            <a:r>
              <a:rPr lang="ru-RU" sz="5400" dirty="0" smtClean="0">
                <a:solidFill>
                  <a:srgbClr val="FFFF00"/>
                </a:solidFill>
              </a:rPr>
              <a:t>средства </a:t>
            </a:r>
            <a:r>
              <a:rPr lang="ru-RU" sz="5400" dirty="0" smtClean="0">
                <a:solidFill>
                  <a:srgbClr val="FFFF00"/>
                </a:solidFill>
              </a:rPr>
              <a:t>коммуникации </a:t>
            </a:r>
            <a:r>
              <a:rPr lang="ru-RU" sz="5400" i="1" dirty="0" smtClean="0">
                <a:solidFill>
                  <a:srgbClr val="FFFF00"/>
                </a:solidFill>
              </a:rPr>
              <a:t>интонация</a:t>
            </a:r>
            <a:endParaRPr lang="ru-RU" sz="5400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643446"/>
            <a:ext cx="8643998" cy="2000264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Подготовила </a:t>
            </a:r>
            <a:r>
              <a:rPr lang="ru-RU" sz="2400" dirty="0" err="1" smtClean="0"/>
              <a:t>магистрантка</a:t>
            </a:r>
            <a:r>
              <a:rPr lang="ru-RU" sz="2400" dirty="0" smtClean="0"/>
              <a:t> Татьяна Никишова </a:t>
            </a:r>
          </a:p>
          <a:p>
            <a:pPr algn="r"/>
            <a:endParaRPr lang="ru-RU" sz="2400" dirty="0" smtClean="0"/>
          </a:p>
          <a:p>
            <a:pPr algn="r"/>
            <a:r>
              <a:rPr lang="ru-RU" sz="2400" dirty="0" smtClean="0"/>
              <a:t>Преподаватель доц. Т.Е </a:t>
            </a:r>
            <a:r>
              <a:rPr lang="ru-RU" sz="2400" dirty="0" err="1" smtClean="0"/>
              <a:t>Недашковская</a:t>
            </a:r>
            <a:r>
              <a:rPr lang="ru-RU" sz="2400" dirty="0" smtClean="0"/>
              <a:t> 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870708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190127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59414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685801"/>
            <a:ext cx="7258000" cy="4687415"/>
          </a:xfrm>
        </p:spPr>
        <p:txBody>
          <a:bodyPr>
            <a:normAutofit/>
          </a:bodyPr>
          <a:lstStyle/>
          <a:p>
            <a:r>
              <a:rPr lang="ru-RU" sz="2400" dirty="0"/>
              <a:t>Мелодика речи (повышение и понижение голоса).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Сравните </a:t>
            </a:r>
            <a:r>
              <a:rPr lang="ru-RU" sz="2400" dirty="0"/>
              <a:t>мелодику повествовательного предложения (Мы поедем сегодня в театр. ) и вопросительного (Мы поедем сегодня в театр?).</a:t>
            </a:r>
          </a:p>
        </p:txBody>
      </p:sp>
    </p:spTree>
    <p:extLst>
      <p:ext uri="{BB962C8B-B14F-4D97-AF65-F5344CB8AC3E}">
        <p14:creationId xmlns:p14="http://schemas.microsoft.com/office/powerpoint/2010/main" xmlns="" val="4020618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685801"/>
            <a:ext cx="7546032" cy="5191471"/>
          </a:xfrm>
        </p:spPr>
        <p:txBody>
          <a:bodyPr>
            <a:normAutofit/>
          </a:bodyPr>
          <a:lstStyle/>
          <a:p>
            <a:r>
              <a:rPr lang="ru-RU" sz="3200" dirty="0"/>
              <a:t>Ритм речи (чередование ударных и безударных слогов, размеренность речи). — Приведите примеры стихотворных размеров (ямб, хорей, дактиль, </a:t>
            </a:r>
            <a:r>
              <a:rPr lang="ru-RU" sz="3200" dirty="0" smtClean="0"/>
              <a:t>амфибрахий</a:t>
            </a:r>
            <a:r>
              <a:rPr lang="ru-RU" sz="3200" dirty="0"/>
              <a:t>, анапест).</a:t>
            </a:r>
          </a:p>
        </p:txBody>
      </p:sp>
    </p:spTree>
    <p:extLst>
      <p:ext uri="{BB962C8B-B14F-4D97-AF65-F5344CB8AC3E}">
        <p14:creationId xmlns:p14="http://schemas.microsoft.com/office/powerpoint/2010/main" xmlns="" val="1575785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685801"/>
            <a:ext cx="7258000" cy="5119463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Тембр речи (звуковая окраска, придающая речи эмоциональный оттенок). </a:t>
            </a:r>
          </a:p>
          <a:p>
            <a:r>
              <a:rPr lang="ru-RU" sz="2800" dirty="0" smtClean="0"/>
              <a:t>Определите различие в значении выражений: мрачный голос, веселый голос, грустный голос. Темп речи (скорость речи). — Вспомните известные вам скороговорки, произнесите их, сравните их темп произношения с обычной речью и замедленной речью при диктовке.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651005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685801"/>
            <a:ext cx="7041976" cy="5263479"/>
          </a:xfrm>
        </p:spPr>
        <p:txBody>
          <a:bodyPr>
            <a:normAutofit/>
          </a:bodyPr>
          <a:lstStyle/>
          <a:p>
            <a:r>
              <a:rPr lang="ru-RU" sz="2800" dirty="0"/>
              <a:t>Интенсивность речи (сила или слабость звучания). — Произнесите пословицу «Жить — Родине служить» так, как будто Вы а) беседуете друг с другом в небольшой комнате; б) произносите эти Слова со сцены театра и хотите быть услышанными всеми зрителями.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524440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685801"/>
            <a:ext cx="7258000" cy="4903439"/>
          </a:xfrm>
        </p:spPr>
        <p:txBody>
          <a:bodyPr/>
          <a:lstStyle/>
          <a:p>
            <a:r>
              <a:rPr lang="ru-RU" dirty="0"/>
              <a:t>Логическое ударение (выделение голосом слова, несущего основную смысловую нагрузку). — Прочитайте вопросительное предложение Мы поедем сегодня в театр? 'так, чтобы слушающий вас должен быть ответить на вопросы: а) кто поедет сегодня в театр; б) как мы отправимся сегодня в театр; в) когда мы поедем в театр; г) куда мы сегодня поедем.</a:t>
            </a:r>
          </a:p>
        </p:txBody>
      </p:sp>
    </p:spTree>
    <p:extLst>
      <p:ext uri="{BB962C8B-B14F-4D97-AF65-F5344CB8AC3E}">
        <p14:creationId xmlns:p14="http://schemas.microsoft.com/office/powerpoint/2010/main" xmlns="" val="1965954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85801"/>
            <a:ext cx="8050088" cy="5839543"/>
          </a:xfrm>
        </p:spPr>
        <p:txBody>
          <a:bodyPr>
            <a:normAutofit/>
          </a:bodyPr>
          <a:lstStyle/>
          <a:p>
            <a:r>
              <a:rPr lang="ru-RU" dirty="0"/>
              <a:t>Произнесите скороговорки в быстром темпе и с определенной эмоциональной окраской (заданного тембра). Проворонила ворона вороненка (а) пожалев вороненка; б) поругав ворону).</a:t>
            </a:r>
          </a:p>
          <a:p>
            <a:r>
              <a:rPr lang="ru-RU" dirty="0"/>
              <a:t>От топота копыт пыль по полю летит (а) напугав, б) успокоив слушателей). На дороге с утра тарахтят трактора (а) поругав; б) похвалив кого-то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/>
              <a:t>Идут бобры в сыры боры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Бобры храбры, для бобрят </a:t>
            </a:r>
            <a:r>
              <a:rPr lang="ru-RU" dirty="0" smtClean="0"/>
              <a:t>добры (а</a:t>
            </a:r>
            <a:r>
              <a:rPr lang="ru-RU" dirty="0"/>
              <a:t>) восхитившись бобрами; б) как бы рассказывая сказку). На дворе — трава, на траве — дрова. Не клади дрова посреди двора (а) сомневаясь в услышанном, дразнясь). Карл у Клары украл кораллы, а Клара у Карла украла кларнет (а) прочитав как «информационное сообщение»; б) выразив возмущение этой новостью).</a:t>
            </a:r>
          </a:p>
        </p:txBody>
      </p:sp>
    </p:spTree>
    <p:extLst>
      <p:ext uri="{BB962C8B-B14F-4D97-AF65-F5344CB8AC3E}">
        <p14:creationId xmlns:p14="http://schemas.microsoft.com/office/powerpoint/2010/main" xmlns="" val="77400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685801"/>
            <a:ext cx="7618040" cy="5551511"/>
          </a:xfrm>
        </p:spPr>
        <p:txBody>
          <a:bodyPr>
            <a:normAutofit/>
          </a:bodyPr>
          <a:lstStyle/>
          <a:p>
            <a:r>
              <a:rPr lang="ru-RU" dirty="0" smtClean="0"/>
              <a:t>Выразительное </a:t>
            </a:r>
            <a:r>
              <a:rPr lang="ru-RU" dirty="0"/>
              <a:t>чтение стихотворной строки с различной </a:t>
            </a:r>
            <a:r>
              <a:rPr lang="ru-RU" dirty="0" smtClean="0"/>
              <a:t>эмоциональной окраской. </a:t>
            </a:r>
          </a:p>
          <a:p>
            <a:r>
              <a:rPr lang="ru-RU" dirty="0" smtClean="0"/>
              <a:t>Прочитайте </a:t>
            </a:r>
            <a:r>
              <a:rPr lang="ru-RU" dirty="0"/>
              <a:t>пушкинскую строку «Мороз и солнце; день чудесный!» так, Будто вы: 1) рисуете большую картину, заполняющую весь класс; 2) рисуете Миниатюру; 3) создаете плакат; 4) боитесь, что вас перебьют; 5) диктуете Текст; 6) плохо выучили текст; 7) порицаете автора; 8) хвалите автора. </a:t>
            </a:r>
          </a:p>
        </p:txBody>
      </p:sp>
    </p:spTree>
    <p:extLst>
      <p:ext uri="{BB962C8B-B14F-4D97-AF65-F5344CB8AC3E}">
        <p14:creationId xmlns:p14="http://schemas.microsoft.com/office/powerpoint/2010/main" xmlns="" val="3887440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685801"/>
            <a:ext cx="8643998" cy="3657599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Спасибо за внимание!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19672" y="692696"/>
            <a:ext cx="6552728" cy="4392488"/>
          </a:xfrm>
        </p:spPr>
        <p:txBody>
          <a:bodyPr>
            <a:normAutofit/>
          </a:bodyPr>
          <a:lstStyle/>
          <a:p>
            <a:r>
              <a:rPr lang="ru-RU" sz="2400" dirty="0"/>
              <a:t>Невербальная коммуникация — это сторона общения, состоящая в обмене информацией между индивидами без помощи речевых и языковых средств, представленных в какой-либо знаковой форме. </a:t>
            </a:r>
          </a:p>
        </p:txBody>
      </p:sp>
    </p:spTree>
    <p:extLst>
      <p:ext uri="{BB962C8B-B14F-4D97-AF65-F5344CB8AC3E}">
        <p14:creationId xmlns:p14="http://schemas.microsoft.com/office/powerpoint/2010/main" xmlns="" val="100326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63491352"/>
              </p:ext>
            </p:extLst>
          </p:nvPr>
        </p:nvGraphicFramePr>
        <p:xfrm>
          <a:off x="395536" y="692696"/>
          <a:ext cx="8304328" cy="5040560"/>
        </p:xfrm>
        <a:graphic>
          <a:graphicData uri="http://schemas.openxmlformats.org/presentationml/2006/ole">
            <p:oleObj spid="_x0000_s1027" name="Документ" r:id="rId3" imgW="6617553" imgH="3426453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33564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2305679"/>
              </p:ext>
            </p:extLst>
          </p:nvPr>
        </p:nvGraphicFramePr>
        <p:xfrm>
          <a:off x="251520" y="620688"/>
          <a:ext cx="8592060" cy="4752528"/>
        </p:xfrm>
        <a:graphic>
          <a:graphicData uri="http://schemas.openxmlformats.org/presentationml/2006/ole">
            <p:oleObj spid="_x0000_s2052" name="Документ" r:id="rId3" imgW="6617553" imgH="3661146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81356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57728312"/>
              </p:ext>
            </p:extLst>
          </p:nvPr>
        </p:nvGraphicFramePr>
        <p:xfrm>
          <a:off x="107504" y="836712"/>
          <a:ext cx="8701489" cy="4608512"/>
        </p:xfrm>
        <a:graphic>
          <a:graphicData uri="http://schemas.openxmlformats.org/presentationml/2006/ole">
            <p:oleObj spid="_x0000_s3076" name="Документ" r:id="rId3" imgW="6617553" imgH="3504564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29966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19672" y="2564904"/>
            <a:ext cx="6096000" cy="3657599"/>
          </a:xfrm>
        </p:spPr>
        <p:txBody>
          <a:bodyPr/>
          <a:lstStyle/>
          <a:p>
            <a:r>
              <a:rPr lang="ru-RU" dirty="0" err="1"/>
              <a:t>Интона́ция</a:t>
            </a:r>
            <a:r>
              <a:rPr lang="ru-RU" dirty="0"/>
              <a:t> (лат. </a:t>
            </a:r>
            <a:r>
              <a:rPr lang="ru-RU" dirty="0" err="1"/>
              <a:t>intonō</a:t>
            </a:r>
            <a:r>
              <a:rPr lang="ru-RU" dirty="0"/>
              <a:t> «громко произношу») — совокупность просодических характеристик </a:t>
            </a:r>
            <a:r>
              <a:rPr lang="ru-RU" dirty="0" smtClean="0"/>
              <a:t>предложения: </a:t>
            </a:r>
            <a:r>
              <a:rPr lang="ru-RU" dirty="0"/>
              <a:t>тона (мелодики речи), громкости, темпа речи и её отдельных отрезков, ритмики, особенностей фонации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764704"/>
            <a:ext cx="7543800" cy="914400"/>
          </a:xfrm>
        </p:spPr>
        <p:txBody>
          <a:bodyPr/>
          <a:lstStyle/>
          <a:p>
            <a:r>
              <a:rPr lang="ru-RU" dirty="0" smtClean="0"/>
              <a:t>Интонация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431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556792"/>
            <a:ext cx="7920880" cy="4968552"/>
          </a:xfrm>
        </p:spPr>
        <p:txBody>
          <a:bodyPr>
            <a:normAutofit fontScale="92500"/>
          </a:bodyPr>
          <a:lstStyle/>
          <a:p>
            <a:r>
              <a:rPr lang="ru-RU" b="1" i="1" dirty="0" smtClean="0"/>
              <a:t>Семантическая</a:t>
            </a:r>
            <a:r>
              <a:rPr lang="ru-RU" dirty="0" smtClean="0"/>
              <a:t>: </a:t>
            </a:r>
            <a:r>
              <a:rPr lang="ru-RU" dirty="0"/>
              <a:t>выражение цели высказывания, его «коммуникативной организации</a:t>
            </a:r>
            <a:r>
              <a:rPr lang="ru-RU" dirty="0" smtClean="0"/>
              <a:t>», </a:t>
            </a:r>
            <a:r>
              <a:rPr lang="ru-RU" dirty="0"/>
              <a:t>различение частей высказывания по смысловой важности, членение на тему и </a:t>
            </a:r>
            <a:r>
              <a:rPr lang="ru-RU" dirty="0" smtClean="0"/>
              <a:t>рему.</a:t>
            </a:r>
            <a:endParaRPr lang="ru-RU" dirty="0"/>
          </a:p>
          <a:p>
            <a:r>
              <a:rPr lang="ru-RU" b="1" i="1" dirty="0"/>
              <a:t>Экспрессивная</a:t>
            </a:r>
            <a:r>
              <a:rPr lang="ru-RU" dirty="0"/>
              <a:t>: выражение эмоций говорящего, воздействие на эмоции слушающего. Реализуется интегральными средствами, что является причиной характерности последних для диалогической и художественной речи.</a:t>
            </a:r>
          </a:p>
          <a:p>
            <a:r>
              <a:rPr lang="ru-RU" b="1" i="1" dirty="0"/>
              <a:t>Синтаксическая</a:t>
            </a:r>
            <a:r>
              <a:rPr lang="ru-RU" dirty="0"/>
              <a:t>: синтаксическая составляющая предложения зачастую оформляется как единая интонационная группа с общими интегральными характеристиками и одним фразовым акцентом.</a:t>
            </a:r>
          </a:p>
          <a:p>
            <a:r>
              <a:rPr lang="ru-RU" b="1" i="1" dirty="0"/>
              <a:t>Эвфоническая</a:t>
            </a:r>
            <a:r>
              <a:rPr lang="ru-RU" dirty="0"/>
              <a:t>: способствование благозвучию отрезка речи, в частности его деление на соизмеримые по времени звучания фрагменты, чередование сильных и слабых ударений.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43800" cy="914400"/>
          </a:xfrm>
        </p:spPr>
        <p:txBody>
          <a:bodyPr/>
          <a:lstStyle/>
          <a:p>
            <a:r>
              <a:rPr lang="ru-RU" dirty="0"/>
              <a:t>Функции интонации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1685367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488635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59004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7688886" cy="4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08262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82</TotalTime>
  <Words>610</Words>
  <Application>Microsoft Office PowerPoint</Application>
  <PresentationFormat>Экран (4:3)</PresentationFormat>
  <Paragraphs>27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Базовая</vt:lpstr>
      <vt:lpstr>Документ</vt:lpstr>
      <vt:lpstr>Актуальные вопросы современного русского языка   Невербальные средства коммуникации интонация</vt:lpstr>
      <vt:lpstr>Слайд 2</vt:lpstr>
      <vt:lpstr>Слайд 3</vt:lpstr>
      <vt:lpstr>Слайд 4</vt:lpstr>
      <vt:lpstr>Слайд 5</vt:lpstr>
      <vt:lpstr>Интонация</vt:lpstr>
      <vt:lpstr>Функции интонации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Невербальные средства коммуникации</dc:title>
  <dc:creator>Nik</dc:creator>
  <cp:lastModifiedBy>Admin</cp:lastModifiedBy>
  <cp:revision>7</cp:revision>
  <dcterms:created xsi:type="dcterms:W3CDTF">2014-09-15T05:53:19Z</dcterms:created>
  <dcterms:modified xsi:type="dcterms:W3CDTF">2015-01-27T17:14:49Z</dcterms:modified>
</cp:coreProperties>
</file>