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66" r:id="rId5"/>
    <p:sldId id="279" r:id="rId6"/>
    <p:sldId id="280" r:id="rId7"/>
    <p:sldId id="270" r:id="rId8"/>
    <p:sldId id="259" r:id="rId9"/>
    <p:sldId id="289" r:id="rId10"/>
    <p:sldId id="269" r:id="rId11"/>
    <p:sldId id="290" r:id="rId12"/>
    <p:sldId id="291" r:id="rId13"/>
    <p:sldId id="261" r:id="rId14"/>
    <p:sldId id="275" r:id="rId15"/>
    <p:sldId id="263" r:id="rId16"/>
    <p:sldId id="273" r:id="rId17"/>
    <p:sldId id="276" r:id="rId18"/>
    <p:sldId id="258" r:id="rId19"/>
    <p:sldId id="292" r:id="rId2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0DBDA24-F1F5-4C25-BEF8-23FC37145BC0}" type="slidenum">
              <a:rPr lang="ru-RU"/>
              <a:pPr/>
              <a:t>‹#›</a:t>
            </a:fld>
            <a:endParaRPr lang="ru-RU"/>
          </a:p>
        </p:txBody>
      </p:sp>
    </p:spTree>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F74B7E4-2760-4EA7-A8FD-063AA24E73A1}" type="slidenum">
              <a:rPr lang="ru-RU"/>
              <a:pPr/>
              <a:t>‹#›</a:t>
            </a:fld>
            <a:endParaRPr lang="ru-RU"/>
          </a:p>
        </p:txBody>
      </p:sp>
    </p:spTree>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476E814-9DF5-4AAE-9B0F-A183386F8290}" type="slidenum">
              <a:rPr lang="ru-RU"/>
              <a:pPr/>
              <a:t>‹#›</a:t>
            </a:fld>
            <a:endParaRPr lang="ru-RU"/>
          </a:p>
        </p:txBody>
      </p:sp>
    </p:spTree>
  </p:cSld>
  <p:clrMapOvr>
    <a:masterClrMapping/>
  </p:clrMapOvr>
  <p:transition spd="slow">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4638"/>
            <a:ext cx="82296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Дата 2"/>
          <p:cNvSpPr>
            <a:spLocks noGrp="1"/>
          </p:cNvSpPr>
          <p:nvPr>
            <p:ph type="dt" sz="half" idx="10"/>
          </p:nvPr>
        </p:nvSpPr>
        <p:spPr>
          <a:xfrm>
            <a:off x="457200" y="6245225"/>
            <a:ext cx="2133600" cy="476250"/>
          </a:xfrm>
        </p:spPr>
        <p:txBody>
          <a:bodyPr/>
          <a:lstStyle>
            <a:lvl1pPr>
              <a:defRPr/>
            </a:lvl1pPr>
          </a:lstStyle>
          <a:p>
            <a:endParaRPr lang="ru-RU"/>
          </a:p>
        </p:txBody>
      </p:sp>
      <p:sp>
        <p:nvSpPr>
          <p:cNvPr id="4" name="Нижний колонтитул 3"/>
          <p:cNvSpPr>
            <a:spLocks noGrp="1"/>
          </p:cNvSpPr>
          <p:nvPr>
            <p:ph type="ftr" sz="quarter" idx="11"/>
          </p:nvPr>
        </p:nvSpPr>
        <p:spPr>
          <a:xfrm>
            <a:off x="3124200" y="6245225"/>
            <a:ext cx="2895600" cy="476250"/>
          </a:xfrm>
        </p:spPr>
        <p:txBody>
          <a:bodyPr/>
          <a:lstStyle>
            <a:lvl1pPr>
              <a:defRPr/>
            </a:lvl1pPr>
          </a:lstStyle>
          <a:p>
            <a:endParaRPr lang="ru-RU"/>
          </a:p>
        </p:txBody>
      </p:sp>
      <p:sp>
        <p:nvSpPr>
          <p:cNvPr id="5" name="Номер слайда 4"/>
          <p:cNvSpPr>
            <a:spLocks noGrp="1"/>
          </p:cNvSpPr>
          <p:nvPr>
            <p:ph type="sldNum" sz="quarter" idx="12"/>
          </p:nvPr>
        </p:nvSpPr>
        <p:spPr>
          <a:xfrm>
            <a:off x="6553200" y="6245225"/>
            <a:ext cx="2133600" cy="476250"/>
          </a:xfrm>
        </p:spPr>
        <p:txBody>
          <a:bodyPr/>
          <a:lstStyle>
            <a:lvl1pPr>
              <a:defRPr/>
            </a:lvl1pPr>
          </a:lstStyle>
          <a:p>
            <a:fld id="{461641AD-D260-46DC-A926-00D335B0C384}" type="slidenum">
              <a:rPr lang="ru-RU"/>
              <a:pPr/>
              <a:t>‹#›</a:t>
            </a:fld>
            <a:endParaRPr lang="ru-RU"/>
          </a:p>
        </p:txBody>
      </p:sp>
    </p:spTree>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0CD52D3-1BFD-4F7B-9F71-AC3CA314F52E}" type="slidenum">
              <a:rPr lang="ru-RU"/>
              <a:pPr/>
              <a:t>‹#›</a:t>
            </a:fld>
            <a:endParaRPr lang="ru-RU"/>
          </a:p>
        </p:txBody>
      </p:sp>
    </p:spTree>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B82C719-B1EE-492C-B00E-1F81DD53C0EF}" type="slidenum">
              <a:rPr lang="ru-RU"/>
              <a:pPr/>
              <a:t>‹#›</a:t>
            </a:fld>
            <a:endParaRPr lang="ru-RU"/>
          </a:p>
        </p:txBody>
      </p:sp>
    </p:spTree>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041A455-EAF1-47C2-86E0-171ED68591E8}" type="slidenum">
              <a:rPr lang="ru-RU"/>
              <a:pPr/>
              <a:t>‹#›</a:t>
            </a:fld>
            <a:endParaRPr lang="ru-RU"/>
          </a:p>
        </p:txBody>
      </p:sp>
    </p:spTree>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E5D8C622-CFC8-4C18-872E-AF01C956649B}" type="slidenum">
              <a:rPr lang="ru-RU"/>
              <a:pPr/>
              <a:t>‹#›</a:t>
            </a:fld>
            <a:endParaRPr lang="ru-RU"/>
          </a:p>
        </p:txBody>
      </p:sp>
    </p:spTree>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FFE3E1B1-2D98-4CA8-883A-B3B0A0CDDA26}" type="slidenum">
              <a:rPr lang="ru-RU"/>
              <a:pPr/>
              <a:t>‹#›</a:t>
            </a:fld>
            <a:endParaRPr lang="ru-RU"/>
          </a:p>
        </p:txBody>
      </p:sp>
    </p:spTree>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C403714A-934D-40BF-BDFF-46957C7BD2E0}" type="slidenum">
              <a:rPr lang="ru-RU"/>
              <a:pPr/>
              <a:t>‹#›</a:t>
            </a:fld>
            <a:endParaRPr lang="ru-RU"/>
          </a:p>
        </p:txBody>
      </p:sp>
    </p:spTree>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654DB6E-2EC7-4C52-9DE4-BEDFB59FC849}" type="slidenum">
              <a:rPr lang="ru-RU"/>
              <a:pPr/>
              <a:t>‹#›</a:t>
            </a:fld>
            <a:endParaRPr lang="ru-RU"/>
          </a:p>
        </p:txBody>
      </p:sp>
    </p:spTree>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DEB60F2-6B1D-4BEB-9C1D-525082D56373}" type="slidenum">
              <a:rPr lang="ru-RU"/>
              <a:pPr/>
              <a:t>‹#›</a:t>
            </a:fld>
            <a:endParaRPr lang="ru-RU"/>
          </a:p>
        </p:txBody>
      </p:sp>
    </p:spTree>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1892429-DA98-4A3B-84C0-18091404369C}"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pull/>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eg"/></Relationships>
</file>

<file path=ppt/slides/_rels/slide16.xml.rels><?xml version="1.0" encoding="UTF-8" standalone="yes"?>
<Relationships xmlns="http://schemas.openxmlformats.org/package/2006/relationships"><Relationship Id="rId3" Type="http://schemas.openxmlformats.org/officeDocument/2006/relationships/hyperlink" Target="http://www.docme.ru/doc/8340/tvorcheskie-raboty-obuchayushhihsya-pedagogicheskih-klass..."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1.gif"/></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фон"/>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051" name="Rectangle 3"/>
          <p:cNvSpPr>
            <a:spLocks noGrp="1" noChangeArrowheads="1"/>
          </p:cNvSpPr>
          <p:nvPr>
            <p:ph type="subTitle" idx="1"/>
          </p:nvPr>
        </p:nvSpPr>
        <p:spPr>
          <a:xfrm>
            <a:off x="0" y="1700213"/>
            <a:ext cx="7092950" cy="3024187"/>
          </a:xfrm>
        </p:spPr>
        <p:txBody>
          <a:bodyPr/>
          <a:lstStyle/>
          <a:p>
            <a:endParaRPr lang="en-US" sz="4000" b="1" dirty="0" smtClean="0">
              <a:solidFill>
                <a:srgbClr val="800000"/>
              </a:solidFill>
              <a:effectLst>
                <a:outerShdw blurRad="38100" dist="38100" dir="2700000" algn="tl">
                  <a:srgbClr val="C0C0C0"/>
                </a:outerShdw>
              </a:effectLst>
              <a:latin typeface="Georgia" pitchFamily="18" charset="0"/>
            </a:endParaRPr>
          </a:p>
          <a:p>
            <a:r>
              <a:rPr lang="ru-RU" sz="4000" b="1" dirty="0" smtClean="0">
                <a:solidFill>
                  <a:srgbClr val="800000"/>
                </a:solidFill>
                <a:effectLst>
                  <a:outerShdw blurRad="38100" dist="38100" dir="2700000" algn="tl">
                    <a:srgbClr val="C0C0C0"/>
                  </a:outerShdw>
                </a:effectLst>
                <a:latin typeface="Georgia" pitchFamily="18" charset="0"/>
              </a:rPr>
              <a:t>Иван </a:t>
            </a:r>
            <a:r>
              <a:rPr lang="ru-RU" sz="4000" b="1" dirty="0">
                <a:solidFill>
                  <a:srgbClr val="800000"/>
                </a:solidFill>
                <a:effectLst>
                  <a:outerShdw blurRad="38100" dist="38100" dir="2700000" algn="tl">
                    <a:srgbClr val="C0C0C0"/>
                  </a:outerShdw>
                </a:effectLst>
                <a:latin typeface="Georgia" pitchFamily="18" charset="0"/>
              </a:rPr>
              <a:t>Александрович </a:t>
            </a:r>
          </a:p>
          <a:p>
            <a:r>
              <a:rPr lang="ru-RU" sz="4000" b="1" dirty="0" err="1">
                <a:solidFill>
                  <a:srgbClr val="800000"/>
                </a:solidFill>
                <a:effectLst>
                  <a:outerShdw blurRad="38100" dist="38100" dir="2700000" algn="tl">
                    <a:srgbClr val="C0C0C0"/>
                  </a:outerShdw>
                </a:effectLst>
                <a:latin typeface="Georgia" pitchFamily="18" charset="0"/>
              </a:rPr>
              <a:t>Бодуэн</a:t>
            </a:r>
            <a:r>
              <a:rPr lang="ru-RU" sz="4000" b="1" dirty="0">
                <a:solidFill>
                  <a:srgbClr val="800000"/>
                </a:solidFill>
                <a:effectLst>
                  <a:outerShdw blurRad="38100" dist="38100" dir="2700000" algn="tl">
                    <a:srgbClr val="C0C0C0"/>
                  </a:outerShdw>
                </a:effectLst>
                <a:latin typeface="Georgia" pitchFamily="18" charset="0"/>
              </a:rPr>
              <a:t> </a:t>
            </a:r>
            <a:r>
              <a:rPr lang="ru-RU" sz="4000" b="1" dirty="0" smtClean="0">
                <a:solidFill>
                  <a:srgbClr val="800000"/>
                </a:solidFill>
                <a:effectLst>
                  <a:outerShdw blurRad="38100" dist="38100" dir="2700000" algn="tl">
                    <a:srgbClr val="C0C0C0"/>
                  </a:outerShdw>
                </a:effectLst>
                <a:latin typeface="Georgia" pitchFamily="18" charset="0"/>
              </a:rPr>
              <a:t>де </a:t>
            </a:r>
            <a:r>
              <a:rPr lang="ru-RU" sz="4000" b="1" dirty="0" err="1" smtClean="0">
                <a:solidFill>
                  <a:srgbClr val="800000"/>
                </a:solidFill>
                <a:effectLst>
                  <a:outerShdw blurRad="38100" dist="38100" dir="2700000" algn="tl">
                    <a:srgbClr val="C0C0C0"/>
                  </a:outerShdw>
                </a:effectLst>
                <a:latin typeface="Georgia" pitchFamily="18" charset="0"/>
              </a:rPr>
              <a:t>Куртенэ</a:t>
            </a:r>
            <a:r>
              <a:rPr lang="ru-RU" sz="4000" dirty="0" smtClean="0"/>
              <a:t> </a:t>
            </a:r>
            <a:endParaRPr lang="ru-RU" sz="4000" dirty="0" smtClean="0"/>
          </a:p>
          <a:p>
            <a:r>
              <a:rPr lang="uk-UA" sz="1800" dirty="0" err="1" smtClean="0">
                <a:latin typeface="+mj-lt"/>
              </a:rPr>
              <a:t>Подготовила</a:t>
            </a:r>
            <a:r>
              <a:rPr lang="uk-UA" sz="1800" dirty="0" smtClean="0">
                <a:latin typeface="+mj-lt"/>
              </a:rPr>
              <a:t> студентка 54 гр.</a:t>
            </a:r>
          </a:p>
          <a:p>
            <a:r>
              <a:rPr lang="uk-UA" sz="1800" dirty="0" smtClean="0">
                <a:latin typeface="+mj-lt"/>
              </a:rPr>
              <a:t>Гриневич Анна</a:t>
            </a:r>
          </a:p>
          <a:p>
            <a:r>
              <a:rPr lang="uk-UA" sz="1800" dirty="0" err="1" smtClean="0">
                <a:latin typeface="+mj-lt"/>
              </a:rPr>
              <a:t>Преподаватель</a:t>
            </a:r>
            <a:r>
              <a:rPr lang="uk-UA" sz="1800" dirty="0" smtClean="0">
                <a:latin typeface="+mj-lt"/>
              </a:rPr>
              <a:t> доц. </a:t>
            </a:r>
            <a:r>
              <a:rPr lang="uk-UA" sz="1800" smtClean="0">
                <a:latin typeface="+mj-lt"/>
              </a:rPr>
              <a:t>Недашковская Т.Е.</a:t>
            </a:r>
            <a:endParaRPr lang="ru-RU" sz="1800" dirty="0">
              <a:latin typeface="+mj-lt"/>
            </a:endParaRPr>
          </a:p>
        </p:txBody>
      </p:sp>
      <p:sp>
        <p:nvSpPr>
          <p:cNvPr id="2055" name="Text Box 7"/>
          <p:cNvSpPr txBox="1">
            <a:spLocks noChangeArrowheads="1"/>
          </p:cNvSpPr>
          <p:nvPr/>
        </p:nvSpPr>
        <p:spPr bwMode="auto">
          <a:xfrm>
            <a:off x="827088" y="188913"/>
            <a:ext cx="7489825" cy="400110"/>
          </a:xfrm>
          <a:prstGeom prst="rect">
            <a:avLst/>
          </a:prstGeom>
          <a:noFill/>
          <a:ln w="9525">
            <a:noFill/>
            <a:miter lim="800000"/>
            <a:headEnd/>
            <a:tailEnd/>
          </a:ln>
          <a:effectLst/>
        </p:spPr>
        <p:txBody>
          <a:bodyPr>
            <a:spAutoFit/>
          </a:bodyPr>
          <a:lstStyle/>
          <a:p>
            <a:pPr algn="ctr"/>
            <a:r>
              <a:rPr lang="ru-RU" sz="2000" dirty="0">
                <a:solidFill>
                  <a:srgbClr val="000099"/>
                </a:solidFill>
                <a:latin typeface="Georgia" pitchFamily="18" charset="0"/>
              </a:rPr>
              <a:t>    </a:t>
            </a:r>
            <a:endParaRPr lang="ru-RU" sz="2000" dirty="0">
              <a:solidFill>
                <a:srgbClr val="000099"/>
              </a:solidFill>
              <a:latin typeface="Tahoma" charset="0"/>
            </a:endParaRPr>
          </a:p>
        </p:txBody>
      </p:sp>
      <p:pic>
        <p:nvPicPr>
          <p:cNvPr id="2058" name="Picture 10" descr="Рисунок1"/>
          <p:cNvPicPr>
            <a:picLocks noChangeAspect="1" noChangeArrowheads="1"/>
          </p:cNvPicPr>
          <p:nvPr/>
        </p:nvPicPr>
        <p:blipFill>
          <a:blip r:embed="rId3" cstate="print"/>
          <a:srcRect/>
          <a:stretch>
            <a:fillRect/>
          </a:stretch>
        </p:blipFill>
        <p:spPr bwMode="auto">
          <a:xfrm>
            <a:off x="6815138" y="1916113"/>
            <a:ext cx="2328862" cy="3019425"/>
          </a:xfrm>
          <a:prstGeom prst="rect">
            <a:avLst/>
          </a:prstGeom>
          <a:noFill/>
        </p:spPr>
      </p:pic>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animEffect transition="in" filter="wipe(left)">
                                      <p:cBhvr>
                                        <p:cTn id="7" dur="2000"/>
                                        <p:tgtEl>
                                          <p:spTgt spid="2051">
                                            <p:txEl>
                                              <p:pRg st="1" end="1"/>
                                            </p:txEl>
                                          </p:spTgt>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2051">
                                            <p:txEl>
                                              <p:pRg st="2" end="2"/>
                                            </p:txEl>
                                          </p:spTgt>
                                        </p:tgtEl>
                                        <p:attrNameLst>
                                          <p:attrName>style.visibility</p:attrName>
                                        </p:attrNameLst>
                                      </p:cBhvr>
                                      <p:to>
                                        <p:strVal val="visible"/>
                                      </p:to>
                                    </p:set>
                                    <p:animEffect transition="in" filter="wipe(left)">
                                      <p:cBhvr>
                                        <p:cTn id="11" dur="2000"/>
                                        <p:tgtEl>
                                          <p:spTgt spid="2051">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051">
                                            <p:txEl>
                                              <p:pRg st="3" end="3"/>
                                            </p:txEl>
                                          </p:spTgt>
                                        </p:tgtEl>
                                        <p:attrNameLst>
                                          <p:attrName>style.visibility</p:attrName>
                                        </p:attrNameLst>
                                      </p:cBhvr>
                                      <p:to>
                                        <p:strVal val="visible"/>
                                      </p:to>
                                    </p:set>
                                    <p:animEffect transition="in" filter="wipe(left)">
                                      <p:cBhvr>
                                        <p:cTn id="16" dur="2000"/>
                                        <p:tgtEl>
                                          <p:spTgt spid="205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051">
                                            <p:txEl>
                                              <p:pRg st="4" end="4"/>
                                            </p:txEl>
                                          </p:spTgt>
                                        </p:tgtEl>
                                        <p:attrNameLst>
                                          <p:attrName>style.visibility</p:attrName>
                                        </p:attrNameLst>
                                      </p:cBhvr>
                                      <p:to>
                                        <p:strVal val="visible"/>
                                      </p:to>
                                    </p:set>
                                    <p:animEffect transition="in" filter="wipe(left)">
                                      <p:cBhvr>
                                        <p:cTn id="21" dur="2000"/>
                                        <p:tgtEl>
                                          <p:spTgt spid="2051">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051">
                                            <p:txEl>
                                              <p:pRg st="5" end="5"/>
                                            </p:txEl>
                                          </p:spTgt>
                                        </p:tgtEl>
                                        <p:attrNameLst>
                                          <p:attrName>style.visibility</p:attrName>
                                        </p:attrNameLst>
                                      </p:cBhvr>
                                      <p:to>
                                        <p:strVal val="visible"/>
                                      </p:to>
                                    </p:set>
                                    <p:animEffect transition="in" filter="wipe(left)">
                                      <p:cBhvr>
                                        <p:cTn id="26" dur="2000"/>
                                        <p:tgtEl>
                                          <p:spTgt spid="2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descr="фон"/>
          <p:cNvPicPr>
            <a:picLocks noChangeAspect="1" noChangeArrowheads="1"/>
          </p:cNvPicPr>
          <p:nvPr/>
        </p:nvPicPr>
        <p:blipFill>
          <a:blip r:embed="rId2" cstate="print"/>
          <a:srcRect t="20602"/>
          <a:stretch>
            <a:fillRect/>
          </a:stretch>
        </p:blipFill>
        <p:spPr bwMode="auto">
          <a:xfrm>
            <a:off x="0" y="0"/>
            <a:ext cx="9144000" cy="6858000"/>
          </a:xfrm>
          <a:prstGeom prst="rect">
            <a:avLst/>
          </a:prstGeom>
          <a:noFill/>
        </p:spPr>
      </p:pic>
      <p:sp>
        <p:nvSpPr>
          <p:cNvPr id="15363" name="Rectangle 3"/>
          <p:cNvSpPr>
            <a:spLocks noGrp="1" noChangeArrowheads="1"/>
          </p:cNvSpPr>
          <p:nvPr>
            <p:ph type="body" idx="1"/>
          </p:nvPr>
        </p:nvSpPr>
        <p:spPr>
          <a:xfrm>
            <a:off x="0" y="188913"/>
            <a:ext cx="9144000" cy="4525962"/>
          </a:xfrm>
        </p:spPr>
        <p:txBody>
          <a:bodyPr/>
          <a:lstStyle/>
          <a:p>
            <a:pPr>
              <a:buFontTx/>
              <a:buNone/>
            </a:pPr>
            <a:r>
              <a:rPr lang="ru-RU" b="1" dirty="0"/>
              <a:t>      </a:t>
            </a:r>
            <a:r>
              <a:rPr lang="ru-RU" sz="2400" dirty="0">
                <a:solidFill>
                  <a:srgbClr val="000099"/>
                </a:solidFill>
                <a:latin typeface="Tahoma" charset="0"/>
              </a:rPr>
              <a:t>В 1875 году </a:t>
            </a:r>
            <a:r>
              <a:rPr lang="ru-RU" sz="2400" dirty="0" err="1">
                <a:solidFill>
                  <a:srgbClr val="000099"/>
                </a:solidFill>
                <a:latin typeface="Tahoma" charset="0"/>
              </a:rPr>
              <a:t>Бодуэн</a:t>
            </a:r>
            <a:r>
              <a:rPr lang="ru-RU" sz="2400" dirty="0">
                <a:solidFill>
                  <a:srgbClr val="000099"/>
                </a:solidFill>
                <a:latin typeface="Tahoma" charset="0"/>
              </a:rPr>
              <a:t> защитил свою докторскую диссертацию "Опыт фонетики </a:t>
            </a:r>
            <a:r>
              <a:rPr lang="ru-RU" sz="2400" dirty="0" err="1">
                <a:solidFill>
                  <a:srgbClr val="000099"/>
                </a:solidFill>
                <a:latin typeface="Tahoma" charset="0"/>
              </a:rPr>
              <a:t>резьянских</a:t>
            </a:r>
            <a:r>
              <a:rPr lang="ru-RU" sz="2400" dirty="0">
                <a:solidFill>
                  <a:srgbClr val="000099"/>
                </a:solidFill>
                <a:latin typeface="Tahoma" charset="0"/>
              </a:rPr>
              <a:t> говоров", увенчанную </a:t>
            </a:r>
            <a:r>
              <a:rPr lang="ru-RU" sz="2400" dirty="0" err="1">
                <a:solidFill>
                  <a:srgbClr val="000099"/>
                </a:solidFill>
                <a:latin typeface="Tahoma" charset="0"/>
              </a:rPr>
              <a:t>Уваровской</a:t>
            </a:r>
            <a:r>
              <a:rPr lang="ru-RU" sz="2400" dirty="0">
                <a:solidFill>
                  <a:srgbClr val="000099"/>
                </a:solidFill>
                <a:latin typeface="Tahoma" charset="0"/>
              </a:rPr>
              <a:t> премией Императорской Академией Наук и представляющуюся и в наше время образцом диалектологической фонетической характеристики. В конце 1875 года он получил в Казанском университете звание профессора. Около него образовалась группа молодых лингвистов, положившая начало так называемой казанской школе языкознания.</a:t>
            </a:r>
          </a:p>
          <a:p>
            <a:endParaRPr lang="ru-RU" sz="2400" dirty="0">
              <a:solidFill>
                <a:srgbClr val="000099"/>
              </a:solidFill>
              <a:latin typeface="Tahoma" charset="0"/>
            </a:endParaRPr>
          </a:p>
        </p:txBody>
      </p:sp>
      <p:sp>
        <p:nvSpPr>
          <p:cNvPr id="15366" name="Text Box 6"/>
          <p:cNvSpPr txBox="1">
            <a:spLocks noChangeArrowheads="1"/>
          </p:cNvSpPr>
          <p:nvPr/>
        </p:nvSpPr>
        <p:spPr bwMode="auto">
          <a:xfrm>
            <a:off x="2484438" y="6491288"/>
            <a:ext cx="3816350" cy="366712"/>
          </a:xfrm>
          <a:prstGeom prst="rect">
            <a:avLst/>
          </a:prstGeom>
          <a:noFill/>
          <a:ln w="9525">
            <a:noFill/>
            <a:miter lim="800000"/>
            <a:headEnd/>
            <a:tailEnd/>
          </a:ln>
          <a:effectLst/>
        </p:spPr>
        <p:txBody>
          <a:bodyPr>
            <a:spAutoFit/>
          </a:bodyPr>
          <a:lstStyle/>
          <a:p>
            <a:pPr>
              <a:spcBef>
                <a:spcPct val="50000"/>
              </a:spcBef>
            </a:pPr>
            <a:endParaRPr lang="ru-RU"/>
          </a:p>
        </p:txBody>
      </p:sp>
      <p:sp>
        <p:nvSpPr>
          <p:cNvPr id="15367" name="Text Box 7"/>
          <p:cNvSpPr txBox="1">
            <a:spLocks noChangeArrowheads="1"/>
          </p:cNvSpPr>
          <p:nvPr/>
        </p:nvSpPr>
        <p:spPr bwMode="auto">
          <a:xfrm>
            <a:off x="1979613" y="6021388"/>
            <a:ext cx="5327650" cy="641350"/>
          </a:xfrm>
          <a:prstGeom prst="rect">
            <a:avLst/>
          </a:prstGeom>
          <a:noFill/>
          <a:ln w="9525">
            <a:noFill/>
            <a:miter lim="800000"/>
            <a:headEnd/>
            <a:tailEnd/>
          </a:ln>
          <a:effectLst/>
        </p:spPr>
        <p:txBody>
          <a:bodyPr>
            <a:spAutoFit/>
          </a:bodyPr>
          <a:lstStyle/>
          <a:p>
            <a:pPr>
              <a:spcBef>
                <a:spcPct val="50000"/>
              </a:spcBef>
            </a:pPr>
            <a:r>
              <a:rPr lang="ru-RU">
                <a:solidFill>
                  <a:srgbClr val="800000"/>
                </a:solidFill>
                <a:latin typeface="Tahoma" charset="0"/>
              </a:rPr>
              <a:t>    Императорский Казанский университет.    	Фотография конца XIX века. </a:t>
            </a:r>
          </a:p>
        </p:txBody>
      </p:sp>
      <p:pic>
        <p:nvPicPr>
          <p:cNvPr id="15368" name="Picture 8"/>
          <p:cNvPicPr>
            <a:picLocks noChangeAspect="1" noChangeArrowheads="1"/>
          </p:cNvPicPr>
          <p:nvPr/>
        </p:nvPicPr>
        <p:blipFill>
          <a:blip r:embed="rId3" cstate="print"/>
          <a:srcRect/>
          <a:stretch>
            <a:fillRect/>
          </a:stretch>
        </p:blipFill>
        <p:spPr bwMode="auto">
          <a:xfrm>
            <a:off x="2916238" y="3789363"/>
            <a:ext cx="3311525" cy="2209800"/>
          </a:xfrm>
          <a:prstGeom prst="rect">
            <a:avLst/>
          </a:prstGeom>
          <a:noFill/>
          <a:ln w="9525">
            <a:noFill/>
            <a:miter lim="800000"/>
            <a:headEnd/>
            <a:tailEnd/>
          </a:ln>
          <a:effectLst/>
        </p:spPr>
      </p:pic>
    </p:spTree>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5" name="Picture 3" descr="фон"/>
          <p:cNvPicPr>
            <a:picLocks noGrp="1" noChangeAspect="1" noChangeArrowheads="1"/>
          </p:cNvPicPr>
          <p:nvPr>
            <p:ph type="body" idx="1"/>
          </p:nvPr>
        </p:nvPicPr>
        <p:blipFill>
          <a:blip r:embed="rId2" cstate="print"/>
          <a:srcRect t="20602"/>
          <a:stretch>
            <a:fillRect/>
          </a:stretch>
        </p:blipFill>
        <p:spPr>
          <a:xfrm>
            <a:off x="0" y="0"/>
            <a:ext cx="9144000" cy="6858000"/>
          </a:xfrm>
          <a:noFill/>
          <a:ln/>
        </p:spPr>
      </p:pic>
      <p:sp>
        <p:nvSpPr>
          <p:cNvPr id="38916" name="Text Box 4"/>
          <p:cNvSpPr txBox="1">
            <a:spLocks noChangeArrowheads="1"/>
          </p:cNvSpPr>
          <p:nvPr/>
        </p:nvSpPr>
        <p:spPr bwMode="auto">
          <a:xfrm>
            <a:off x="323850" y="260350"/>
            <a:ext cx="8496300" cy="6116638"/>
          </a:xfrm>
          <a:prstGeom prst="rect">
            <a:avLst/>
          </a:prstGeom>
          <a:noFill/>
          <a:ln w="9525">
            <a:noFill/>
            <a:miter lim="800000"/>
            <a:headEnd/>
            <a:tailEnd/>
          </a:ln>
          <a:effectLst/>
        </p:spPr>
        <p:txBody>
          <a:bodyPr>
            <a:spAutoFit/>
          </a:bodyPr>
          <a:lstStyle/>
          <a:p>
            <a:pPr>
              <a:spcBef>
                <a:spcPct val="50000"/>
              </a:spcBef>
            </a:pPr>
            <a:r>
              <a:rPr lang="ru-RU" sz="2400" dirty="0">
                <a:solidFill>
                  <a:srgbClr val="000099"/>
                </a:solidFill>
                <a:latin typeface="Tahoma" charset="0"/>
              </a:rPr>
              <a:t>     И.А. </a:t>
            </a:r>
            <a:r>
              <a:rPr lang="ru-RU" sz="2400" dirty="0" err="1">
                <a:solidFill>
                  <a:srgbClr val="000099"/>
                </a:solidFill>
                <a:latin typeface="Tahoma" charset="0"/>
              </a:rPr>
              <a:t>Бодуэн</a:t>
            </a:r>
            <a:r>
              <a:rPr lang="ru-RU" sz="2400" dirty="0">
                <a:solidFill>
                  <a:srgbClr val="000099"/>
                </a:solidFill>
                <a:latin typeface="Tahoma" charset="0"/>
              </a:rPr>
              <a:t> де </a:t>
            </a:r>
            <a:r>
              <a:rPr lang="ru-RU" sz="2400" dirty="0" err="1">
                <a:solidFill>
                  <a:srgbClr val="000099"/>
                </a:solidFill>
                <a:latin typeface="Tahoma" charset="0"/>
              </a:rPr>
              <a:t>Куртенэ</a:t>
            </a:r>
            <a:r>
              <a:rPr lang="ru-RU" sz="2400" dirty="0">
                <a:solidFill>
                  <a:srgbClr val="000099"/>
                </a:solidFill>
                <a:latin typeface="Tahoma" charset="0"/>
              </a:rPr>
              <a:t> впервые выделил главную единицу фонологии - </a:t>
            </a:r>
            <a:r>
              <a:rPr lang="ru-RU" sz="2400" b="1" dirty="0">
                <a:solidFill>
                  <a:srgbClr val="000099"/>
                </a:solidFill>
                <a:latin typeface="Tahoma" charset="0"/>
              </a:rPr>
              <a:t>фонему</a:t>
            </a:r>
            <a:r>
              <a:rPr lang="ru-RU" sz="2400" dirty="0">
                <a:solidFill>
                  <a:srgbClr val="000099"/>
                </a:solidFill>
                <a:latin typeface="Tahoma" charset="0"/>
              </a:rPr>
              <a:t>. Этот термин  существовал и раньше, но </a:t>
            </a:r>
            <a:r>
              <a:rPr lang="ru-RU" sz="2400" dirty="0" err="1">
                <a:solidFill>
                  <a:srgbClr val="000099"/>
                </a:solidFill>
                <a:latin typeface="Tahoma" charset="0"/>
              </a:rPr>
              <a:t>Бодуэн</a:t>
            </a:r>
            <a:r>
              <a:rPr lang="ru-RU" sz="2400" dirty="0">
                <a:solidFill>
                  <a:srgbClr val="000099"/>
                </a:solidFill>
                <a:latin typeface="Tahoma" charset="0"/>
              </a:rPr>
              <a:t> де </a:t>
            </a:r>
            <a:r>
              <a:rPr lang="ru-RU" sz="2400" dirty="0" err="1">
                <a:solidFill>
                  <a:srgbClr val="000099"/>
                </a:solidFill>
                <a:latin typeface="Tahoma" charset="0"/>
              </a:rPr>
              <a:t>Куртенэ</a:t>
            </a:r>
            <a:r>
              <a:rPr lang="ru-RU" sz="2400" dirty="0">
                <a:solidFill>
                  <a:srgbClr val="000099"/>
                </a:solidFill>
                <a:latin typeface="Tahoma" charset="0"/>
              </a:rPr>
              <a:t> придал ему новый смысл: фонема в отличие от звуков существует вполне объективно, одинаковым образом для всех. Как мельчайшая единица языка, она принадлежит сознанию человека, а не потоку звуковой речи. В фонему объединяются звуки, которые для носителя языка не различаются между собой. </a:t>
            </a:r>
          </a:p>
          <a:p>
            <a:pPr>
              <a:spcBef>
                <a:spcPct val="50000"/>
              </a:spcBef>
            </a:pPr>
            <a:r>
              <a:rPr lang="ru-RU" sz="2400" dirty="0">
                <a:solidFill>
                  <a:srgbClr val="000099"/>
                </a:solidFill>
                <a:latin typeface="Tahoma" charset="0"/>
              </a:rPr>
              <a:t>    </a:t>
            </a:r>
            <a:r>
              <a:rPr lang="ru-RU" sz="2400" dirty="0" err="1">
                <a:solidFill>
                  <a:srgbClr val="000099"/>
                </a:solidFill>
                <a:latin typeface="Tahoma" charset="0"/>
              </a:rPr>
              <a:t>Бодуэн</a:t>
            </a:r>
            <a:r>
              <a:rPr lang="ru-RU" sz="2400" dirty="0">
                <a:solidFill>
                  <a:srgbClr val="000099"/>
                </a:solidFill>
                <a:latin typeface="Tahoma" charset="0"/>
              </a:rPr>
              <a:t> де </a:t>
            </a:r>
            <a:r>
              <a:rPr lang="ru-RU" sz="2400" dirty="0" err="1">
                <a:solidFill>
                  <a:srgbClr val="000099"/>
                </a:solidFill>
                <a:latin typeface="Tahoma" charset="0"/>
              </a:rPr>
              <a:t>Куртенэ</a:t>
            </a:r>
            <a:r>
              <a:rPr lang="ru-RU" sz="2400" dirty="0">
                <a:solidFill>
                  <a:srgbClr val="000099"/>
                </a:solidFill>
                <a:latin typeface="Tahoma" charset="0"/>
              </a:rPr>
              <a:t> при выделении фонемы прямо опирался на «языковое чутьё» носителей языка. Безусловно,  психологическое восприятие фонемы отражается в буквенных письменностях. Ученики </a:t>
            </a:r>
            <a:r>
              <a:rPr lang="ru-RU" sz="2400" dirty="0" err="1">
                <a:solidFill>
                  <a:srgbClr val="000099"/>
                </a:solidFill>
                <a:latin typeface="Tahoma" charset="0"/>
              </a:rPr>
              <a:t>Бодуэна</a:t>
            </a:r>
            <a:r>
              <a:rPr lang="ru-RU" sz="2400" dirty="0">
                <a:solidFill>
                  <a:srgbClr val="000099"/>
                </a:solidFill>
                <a:latin typeface="Tahoma" charset="0"/>
              </a:rPr>
              <a:t> де </a:t>
            </a:r>
            <a:r>
              <a:rPr lang="ru-RU" sz="2400" dirty="0" err="1">
                <a:solidFill>
                  <a:srgbClr val="000099"/>
                </a:solidFill>
                <a:latin typeface="Tahoma" charset="0"/>
              </a:rPr>
              <a:t>Куртенэ</a:t>
            </a:r>
            <a:r>
              <a:rPr lang="ru-RU" sz="2400" dirty="0">
                <a:solidFill>
                  <a:srgbClr val="000099"/>
                </a:solidFill>
                <a:latin typeface="Tahoma" charset="0"/>
              </a:rPr>
              <a:t> принимали активное участие в разработке  новых алфавитов  для языков народов  бывшего СССР. </a:t>
            </a:r>
          </a:p>
        </p:txBody>
      </p:sp>
      <p:pic>
        <p:nvPicPr>
          <p:cNvPr id="38917" name="Picture 5" descr="63e88de767d6637a447f6d35f1be6d75"/>
          <p:cNvPicPr>
            <a:picLocks noGrp="1" noChangeAspect="1" noChangeArrowheads="1" noCrop="1"/>
          </p:cNvPicPr>
          <p:nvPr>
            <p:ph type="title"/>
          </p:nvPr>
        </p:nvPicPr>
        <p:blipFill>
          <a:blip r:embed="rId3" cstate="print"/>
          <a:srcRect/>
          <a:stretch>
            <a:fillRect/>
          </a:stretch>
        </p:blipFill>
        <p:spPr>
          <a:xfrm>
            <a:off x="7164388" y="5373688"/>
            <a:ext cx="1152525" cy="1152525"/>
          </a:xfrm>
          <a:noFill/>
          <a:ln/>
        </p:spPr>
      </p:pic>
    </p:spTree>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9" name="Picture 3" descr="фон"/>
          <p:cNvPicPr>
            <a:picLocks noGrp="1" noChangeAspect="1" noChangeArrowheads="1"/>
          </p:cNvPicPr>
          <p:nvPr>
            <p:ph type="body" idx="1"/>
          </p:nvPr>
        </p:nvPicPr>
        <p:blipFill>
          <a:blip r:embed="rId2" cstate="print"/>
          <a:srcRect t="20602"/>
          <a:stretch>
            <a:fillRect/>
          </a:stretch>
        </p:blipFill>
        <p:spPr>
          <a:xfrm>
            <a:off x="0" y="0"/>
            <a:ext cx="9144000" cy="6858000"/>
          </a:xfrm>
          <a:noFill/>
          <a:ln/>
        </p:spPr>
      </p:pic>
      <p:sp>
        <p:nvSpPr>
          <p:cNvPr id="39940" name="Text Box 4"/>
          <p:cNvSpPr txBox="1">
            <a:spLocks noChangeArrowheads="1"/>
          </p:cNvSpPr>
          <p:nvPr/>
        </p:nvSpPr>
        <p:spPr bwMode="auto">
          <a:xfrm>
            <a:off x="250825" y="333375"/>
            <a:ext cx="8424863" cy="4108450"/>
          </a:xfrm>
          <a:prstGeom prst="rect">
            <a:avLst/>
          </a:prstGeom>
          <a:noFill/>
          <a:ln w="9525">
            <a:noFill/>
            <a:miter lim="800000"/>
            <a:headEnd/>
            <a:tailEnd/>
          </a:ln>
          <a:effectLst/>
        </p:spPr>
        <p:txBody>
          <a:bodyPr>
            <a:spAutoFit/>
          </a:bodyPr>
          <a:lstStyle/>
          <a:p>
            <a:pPr>
              <a:spcBef>
                <a:spcPct val="50000"/>
              </a:spcBef>
            </a:pPr>
            <a:r>
              <a:rPr lang="ru-RU" sz="2400" dirty="0">
                <a:solidFill>
                  <a:srgbClr val="000099"/>
                </a:solidFill>
                <a:latin typeface="Tahoma" charset="0"/>
              </a:rPr>
              <a:t>        Другой  единицей языка, впервые выделенной И.А. </a:t>
            </a:r>
            <a:r>
              <a:rPr lang="ru-RU" sz="2400" dirty="0" err="1">
                <a:solidFill>
                  <a:srgbClr val="000099"/>
                </a:solidFill>
                <a:latin typeface="Tahoma" charset="0"/>
              </a:rPr>
              <a:t>Бодуэном</a:t>
            </a:r>
            <a:r>
              <a:rPr lang="ru-RU" sz="2400" dirty="0">
                <a:solidFill>
                  <a:srgbClr val="000099"/>
                </a:solidFill>
                <a:latin typeface="Tahoma" charset="0"/>
              </a:rPr>
              <a:t> де </a:t>
            </a:r>
            <a:r>
              <a:rPr lang="ru-RU" sz="2400" dirty="0" err="1">
                <a:solidFill>
                  <a:srgbClr val="000099"/>
                </a:solidFill>
                <a:latin typeface="Tahoma" charset="0"/>
              </a:rPr>
              <a:t>Куртенэ</a:t>
            </a:r>
            <a:r>
              <a:rPr lang="ru-RU" sz="2400" dirty="0">
                <a:solidFill>
                  <a:srgbClr val="000099"/>
                </a:solidFill>
                <a:latin typeface="Tahoma" charset="0"/>
              </a:rPr>
              <a:t> была </a:t>
            </a:r>
            <a:r>
              <a:rPr lang="ru-RU" sz="2400" b="1" dirty="0">
                <a:solidFill>
                  <a:srgbClr val="000099"/>
                </a:solidFill>
                <a:latin typeface="Tahoma" charset="0"/>
              </a:rPr>
              <a:t>морфема</a:t>
            </a:r>
            <a:r>
              <a:rPr lang="ru-RU" sz="2400" dirty="0">
                <a:solidFill>
                  <a:srgbClr val="000099"/>
                </a:solidFill>
                <a:latin typeface="Tahoma" charset="0"/>
              </a:rPr>
              <a:t> (от греческого слова «форма»). Понятие морфемы де </a:t>
            </a:r>
            <a:r>
              <a:rPr lang="ru-RU" sz="2400" dirty="0" err="1">
                <a:solidFill>
                  <a:srgbClr val="000099"/>
                </a:solidFill>
                <a:latin typeface="Tahoma" charset="0"/>
              </a:rPr>
              <a:t>Куртенэ</a:t>
            </a:r>
            <a:r>
              <a:rPr lang="ru-RU" sz="2400" dirty="0">
                <a:solidFill>
                  <a:srgbClr val="000099"/>
                </a:solidFill>
                <a:latin typeface="Tahoma" charset="0"/>
              </a:rPr>
              <a:t>  также связывал с человеческой психикой. Понятие морфемы, как и фонемы прочно вошло  в мировую науку о языке.       	Одним из первых в мировой науке </a:t>
            </a:r>
            <a:r>
              <a:rPr lang="ru-RU" sz="2400" dirty="0" err="1">
                <a:solidFill>
                  <a:srgbClr val="000099"/>
                </a:solidFill>
                <a:latin typeface="Tahoma" charset="0"/>
              </a:rPr>
              <a:t>Бодуэн</a:t>
            </a:r>
            <a:r>
              <a:rPr lang="ru-RU" sz="2400" dirty="0">
                <a:solidFill>
                  <a:srgbClr val="000099"/>
                </a:solidFill>
                <a:latin typeface="Tahoma" charset="0"/>
              </a:rPr>
              <a:t> де </a:t>
            </a:r>
            <a:r>
              <a:rPr lang="ru-RU" sz="2400" dirty="0" err="1">
                <a:solidFill>
                  <a:srgbClr val="000099"/>
                </a:solidFill>
                <a:latin typeface="Tahoma" charset="0"/>
              </a:rPr>
              <a:t>Куртенэ</a:t>
            </a:r>
            <a:r>
              <a:rPr lang="ru-RU" sz="2400" dirty="0">
                <a:solidFill>
                  <a:srgbClr val="000099"/>
                </a:solidFill>
                <a:latin typeface="Tahoma" charset="0"/>
              </a:rPr>
              <a:t> поставил вопрос о том, что такое слово; оказывается, что слово можно определять по-разному, а различные его свойства требуют выделения разных единиц, которые могут не совпадать друг с другом и с тем, что обычно называют словом. </a:t>
            </a:r>
          </a:p>
        </p:txBody>
      </p:sp>
      <p:pic>
        <p:nvPicPr>
          <p:cNvPr id="39941" name="Picture 5" descr="рис кубик"/>
          <p:cNvPicPr>
            <a:picLocks noChangeAspect="1" noChangeArrowheads="1" noCrop="1"/>
          </p:cNvPicPr>
          <p:nvPr/>
        </p:nvPicPr>
        <p:blipFill>
          <a:blip r:embed="rId3" cstate="print"/>
          <a:srcRect/>
          <a:stretch>
            <a:fillRect/>
          </a:stretch>
        </p:blipFill>
        <p:spPr bwMode="auto">
          <a:xfrm>
            <a:off x="2987675" y="4581525"/>
            <a:ext cx="3168650" cy="1900238"/>
          </a:xfrm>
          <a:prstGeom prst="rect">
            <a:avLst/>
          </a:prstGeom>
          <a:noFill/>
        </p:spPr>
      </p:pic>
    </p:spTree>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Picture 6" descr="фон"/>
          <p:cNvPicPr>
            <a:picLocks noChangeAspect="1" noChangeArrowheads="1"/>
          </p:cNvPicPr>
          <p:nvPr/>
        </p:nvPicPr>
        <p:blipFill>
          <a:blip r:embed="rId2" cstate="print"/>
          <a:srcRect t="20602"/>
          <a:stretch>
            <a:fillRect/>
          </a:stretch>
        </p:blipFill>
        <p:spPr bwMode="auto">
          <a:xfrm>
            <a:off x="0" y="0"/>
            <a:ext cx="9144000" cy="6858000"/>
          </a:xfrm>
          <a:prstGeom prst="rect">
            <a:avLst/>
          </a:prstGeom>
          <a:noFill/>
        </p:spPr>
      </p:pic>
      <p:sp>
        <p:nvSpPr>
          <p:cNvPr id="7171" name="Rectangle 3"/>
          <p:cNvSpPr>
            <a:spLocks noGrp="1" noChangeArrowheads="1"/>
          </p:cNvSpPr>
          <p:nvPr>
            <p:ph type="body" idx="1"/>
          </p:nvPr>
        </p:nvSpPr>
        <p:spPr>
          <a:xfrm>
            <a:off x="0" y="404813"/>
            <a:ext cx="9144000" cy="2519362"/>
          </a:xfrm>
        </p:spPr>
        <p:txBody>
          <a:bodyPr/>
          <a:lstStyle/>
          <a:p>
            <a:pPr>
              <a:lnSpc>
                <a:spcPct val="90000"/>
              </a:lnSpc>
              <a:buFontTx/>
              <a:buNone/>
            </a:pPr>
            <a:r>
              <a:rPr lang="ru-RU" dirty="0"/>
              <a:t>     </a:t>
            </a:r>
            <a:r>
              <a:rPr lang="ru-RU" sz="2400" dirty="0" err="1">
                <a:solidFill>
                  <a:srgbClr val="000099"/>
                </a:solidFill>
                <a:latin typeface="Tahoma" charset="0"/>
              </a:rPr>
              <a:t>Бодуэн</a:t>
            </a:r>
            <a:r>
              <a:rPr lang="ru-RU" sz="2400" dirty="0">
                <a:solidFill>
                  <a:srgbClr val="000099"/>
                </a:solidFill>
                <a:latin typeface="Tahoma" charset="0"/>
              </a:rPr>
              <a:t> де </a:t>
            </a:r>
            <a:r>
              <a:rPr lang="ru-RU" sz="2400" dirty="0" err="1">
                <a:solidFill>
                  <a:srgbClr val="000099"/>
                </a:solidFill>
                <a:latin typeface="Tahoma" charset="0"/>
              </a:rPr>
              <a:t>Куртенэ</a:t>
            </a:r>
            <a:r>
              <a:rPr lang="ru-RU" sz="2400" dirty="0">
                <a:solidFill>
                  <a:srgbClr val="000099"/>
                </a:solidFill>
                <a:latin typeface="Tahoma" charset="0"/>
              </a:rPr>
              <a:t> первым начал применять в лингвистике </a:t>
            </a:r>
            <a:r>
              <a:rPr lang="ru-RU" sz="2400" b="1" dirty="0">
                <a:solidFill>
                  <a:srgbClr val="000099"/>
                </a:solidFill>
                <a:latin typeface="Tahoma" charset="0"/>
              </a:rPr>
              <a:t>математические модели</a:t>
            </a:r>
            <a:r>
              <a:rPr lang="ru-RU" sz="2400" dirty="0">
                <a:solidFill>
                  <a:srgbClr val="000099"/>
                </a:solidFill>
                <a:latin typeface="Tahoma" charset="0"/>
              </a:rPr>
              <a:t>. Доказал, что на развитие языков можно воздействовать, а не только пассивно фиксировать все происходящие в них изменения. </a:t>
            </a:r>
          </a:p>
          <a:p>
            <a:pPr>
              <a:lnSpc>
                <a:spcPct val="90000"/>
              </a:lnSpc>
              <a:buFontTx/>
              <a:buNone/>
            </a:pPr>
            <a:r>
              <a:rPr lang="ru-RU" sz="2400" dirty="0">
                <a:solidFill>
                  <a:srgbClr val="000099"/>
                </a:solidFill>
                <a:latin typeface="Tahoma" charset="0"/>
              </a:rPr>
              <a:t>      На основе его работ возникло новое направление –</a:t>
            </a:r>
            <a:r>
              <a:rPr lang="ru-RU" sz="2400" b="1" dirty="0">
                <a:solidFill>
                  <a:srgbClr val="000099"/>
                </a:solidFill>
                <a:latin typeface="Tahoma" charset="0"/>
              </a:rPr>
              <a:t>экспериментальная фонетика</a:t>
            </a:r>
            <a:r>
              <a:rPr lang="ru-RU" sz="2400" dirty="0">
                <a:solidFill>
                  <a:srgbClr val="000099"/>
                </a:solidFill>
                <a:latin typeface="Tahoma" charset="0"/>
              </a:rPr>
              <a:t>.</a:t>
            </a:r>
            <a:r>
              <a:rPr lang="ru-RU" dirty="0"/>
              <a:t> </a:t>
            </a:r>
          </a:p>
        </p:txBody>
      </p:sp>
      <p:pic>
        <p:nvPicPr>
          <p:cNvPr id="7177" name="Picture 9"/>
          <p:cNvPicPr>
            <a:picLocks noChangeAspect="1" noChangeArrowheads="1"/>
          </p:cNvPicPr>
          <p:nvPr/>
        </p:nvPicPr>
        <p:blipFill>
          <a:blip r:embed="rId3" cstate="print"/>
          <a:srcRect l="7863" t="20673" r="8157" b="9302"/>
          <a:stretch>
            <a:fillRect/>
          </a:stretch>
        </p:blipFill>
        <p:spPr bwMode="auto">
          <a:xfrm>
            <a:off x="827088" y="2997200"/>
            <a:ext cx="7486650" cy="3435350"/>
          </a:xfrm>
          <a:prstGeom prst="rect">
            <a:avLst/>
          </a:prstGeom>
          <a:noFill/>
          <a:ln w="9525">
            <a:solidFill>
              <a:schemeClr val="accent2"/>
            </a:solidFill>
            <a:miter lim="800000"/>
            <a:headEnd/>
            <a:tailEnd/>
          </a:ln>
          <a:effectLst/>
        </p:spPr>
      </p:pic>
    </p:spTree>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4" descr="фон"/>
          <p:cNvPicPr>
            <a:picLocks noChangeAspect="1" noChangeArrowheads="1"/>
          </p:cNvPicPr>
          <p:nvPr/>
        </p:nvPicPr>
        <p:blipFill>
          <a:blip r:embed="rId2" cstate="print"/>
          <a:srcRect t="20602"/>
          <a:stretch>
            <a:fillRect/>
          </a:stretch>
        </p:blipFill>
        <p:spPr bwMode="auto">
          <a:xfrm>
            <a:off x="0" y="0"/>
            <a:ext cx="9144000" cy="6858000"/>
          </a:xfrm>
          <a:prstGeom prst="rect">
            <a:avLst/>
          </a:prstGeom>
          <a:noFill/>
        </p:spPr>
      </p:pic>
      <p:sp>
        <p:nvSpPr>
          <p:cNvPr id="21506" name="Rectangle 2"/>
          <p:cNvSpPr>
            <a:spLocks noGrp="1" noChangeArrowheads="1"/>
          </p:cNvSpPr>
          <p:nvPr>
            <p:ph type="body" idx="1"/>
          </p:nvPr>
        </p:nvSpPr>
        <p:spPr>
          <a:xfrm>
            <a:off x="3059113" y="476250"/>
            <a:ext cx="6084887" cy="5545138"/>
          </a:xfrm>
        </p:spPr>
        <p:txBody>
          <a:bodyPr/>
          <a:lstStyle/>
          <a:p>
            <a:pPr>
              <a:lnSpc>
                <a:spcPct val="80000"/>
              </a:lnSpc>
              <a:buFontTx/>
              <a:buNone/>
            </a:pPr>
            <a:r>
              <a:rPr lang="ru-RU" sz="1400" dirty="0">
                <a:latin typeface="Tahoma" charset="0"/>
              </a:rPr>
              <a:t>                     </a:t>
            </a:r>
          </a:p>
          <a:p>
            <a:pPr>
              <a:lnSpc>
                <a:spcPct val="80000"/>
              </a:lnSpc>
              <a:buFontTx/>
              <a:buNone/>
            </a:pPr>
            <a:r>
              <a:rPr lang="ru-RU" sz="1000" dirty="0">
                <a:solidFill>
                  <a:srgbClr val="000099"/>
                </a:solidFill>
                <a:latin typeface="Tahoma" charset="0"/>
              </a:rPr>
              <a:t>               </a:t>
            </a:r>
            <a:r>
              <a:rPr lang="ru-RU" sz="2400" dirty="0" err="1">
                <a:solidFill>
                  <a:srgbClr val="000099"/>
                </a:solidFill>
                <a:latin typeface="Tahoma" charset="0"/>
              </a:rPr>
              <a:t>Бодуэн</a:t>
            </a:r>
            <a:r>
              <a:rPr lang="ru-RU" sz="2400" dirty="0">
                <a:solidFill>
                  <a:srgbClr val="000099"/>
                </a:solidFill>
                <a:latin typeface="Tahoma" charset="0"/>
              </a:rPr>
              <a:t> подготовил третью и четвёртую редакции словаря В. И. Даля, уточнив этимологии, справив разделение на гнёзда (у Даля часто произвольное), а также пополнив его новыми словами, в том числе внеся отсутствовавшую у Даля вульгарно-бранную лексику. За свои дополнения был подвергнут жёсткой критике, в советское время «</a:t>
            </a:r>
            <a:r>
              <a:rPr lang="ru-RU" sz="2400" dirty="0" err="1">
                <a:solidFill>
                  <a:srgbClr val="000099"/>
                </a:solidFill>
                <a:latin typeface="Tahoma" charset="0"/>
              </a:rPr>
              <a:t>Бодуэновский</a:t>
            </a:r>
            <a:r>
              <a:rPr lang="ru-RU" sz="2400" dirty="0">
                <a:solidFill>
                  <a:srgbClr val="000099"/>
                </a:solidFill>
                <a:latin typeface="Tahoma" charset="0"/>
              </a:rPr>
              <a:t> словарь Даля» не переиздавался.       	</a:t>
            </a:r>
          </a:p>
          <a:p>
            <a:pPr>
              <a:lnSpc>
                <a:spcPct val="80000"/>
              </a:lnSpc>
              <a:buFontTx/>
              <a:buNone/>
            </a:pPr>
            <a:r>
              <a:rPr lang="ru-RU" sz="2400" dirty="0">
                <a:solidFill>
                  <a:srgbClr val="000099"/>
                </a:solidFill>
                <a:latin typeface="Tahoma" charset="0"/>
              </a:rPr>
              <a:t>       Переиздания советского времени опираются на оригинальный текст второго издания словаря Даля; версия </a:t>
            </a:r>
            <a:r>
              <a:rPr lang="ru-RU" sz="2400" dirty="0" err="1">
                <a:solidFill>
                  <a:srgbClr val="000099"/>
                </a:solidFill>
                <a:latin typeface="Tahoma" charset="0"/>
              </a:rPr>
              <a:t>Бодуэна</a:t>
            </a:r>
            <a:r>
              <a:rPr lang="ru-RU" sz="2400" dirty="0">
                <a:solidFill>
                  <a:srgbClr val="000099"/>
                </a:solidFill>
                <a:latin typeface="Tahoma" charset="0"/>
              </a:rPr>
              <a:t> обычно считается самостоятельным словарём.</a:t>
            </a:r>
            <a:r>
              <a:rPr lang="ru-RU" sz="2800" dirty="0">
                <a:latin typeface="Tahoma" charset="0"/>
              </a:rPr>
              <a:t> </a:t>
            </a:r>
          </a:p>
        </p:txBody>
      </p:sp>
      <p:pic>
        <p:nvPicPr>
          <p:cNvPr id="21509" name="Picture 5" descr="HH00546_"/>
          <p:cNvPicPr>
            <a:picLocks noChangeAspect="1" noChangeArrowheads="1"/>
          </p:cNvPicPr>
          <p:nvPr/>
        </p:nvPicPr>
        <p:blipFill>
          <a:blip r:embed="rId3" cstate="print"/>
          <a:srcRect/>
          <a:stretch>
            <a:fillRect/>
          </a:stretch>
        </p:blipFill>
        <p:spPr bwMode="auto">
          <a:xfrm>
            <a:off x="684213" y="4365625"/>
            <a:ext cx="1830387" cy="1871663"/>
          </a:xfrm>
          <a:prstGeom prst="rect">
            <a:avLst/>
          </a:prstGeom>
          <a:noFill/>
          <a:ln w="9525">
            <a:noFill/>
            <a:miter lim="800000"/>
            <a:headEnd/>
            <a:tailEnd/>
          </a:ln>
        </p:spPr>
      </p:pic>
      <p:pic>
        <p:nvPicPr>
          <p:cNvPr id="21510" name="Picture 6"/>
          <p:cNvPicPr>
            <a:picLocks noChangeAspect="1" noChangeArrowheads="1"/>
          </p:cNvPicPr>
          <p:nvPr/>
        </p:nvPicPr>
        <p:blipFill>
          <a:blip r:embed="rId4" cstate="print"/>
          <a:srcRect/>
          <a:stretch>
            <a:fillRect/>
          </a:stretch>
        </p:blipFill>
        <p:spPr bwMode="auto">
          <a:xfrm>
            <a:off x="250825" y="333375"/>
            <a:ext cx="2741613" cy="3600450"/>
          </a:xfrm>
          <a:prstGeom prst="rect">
            <a:avLst/>
          </a:prstGeom>
          <a:noFill/>
          <a:ln w="9525">
            <a:noFill/>
            <a:miter lim="800000"/>
            <a:headEnd/>
            <a:tailEnd/>
          </a:ln>
          <a:effectLst/>
        </p:spPr>
      </p:pic>
    </p:spTree>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descr="фон"/>
          <p:cNvPicPr>
            <a:picLocks noChangeAspect="1" noChangeArrowheads="1"/>
          </p:cNvPicPr>
          <p:nvPr/>
        </p:nvPicPr>
        <p:blipFill>
          <a:blip r:embed="rId2" cstate="print"/>
          <a:srcRect t="20602"/>
          <a:stretch>
            <a:fillRect/>
          </a:stretch>
        </p:blipFill>
        <p:spPr bwMode="auto">
          <a:xfrm>
            <a:off x="0" y="0"/>
            <a:ext cx="9144000" cy="6858000"/>
          </a:xfrm>
          <a:prstGeom prst="rect">
            <a:avLst/>
          </a:prstGeom>
          <a:noFill/>
        </p:spPr>
      </p:pic>
      <p:sp>
        <p:nvSpPr>
          <p:cNvPr id="9219" name="Rectangle 3"/>
          <p:cNvSpPr>
            <a:spLocks noGrp="1" noChangeArrowheads="1"/>
          </p:cNvSpPr>
          <p:nvPr>
            <p:ph type="body" idx="1"/>
          </p:nvPr>
        </p:nvSpPr>
        <p:spPr>
          <a:xfrm>
            <a:off x="0" y="188913"/>
            <a:ext cx="9144000" cy="4525962"/>
          </a:xfrm>
        </p:spPr>
        <p:txBody>
          <a:bodyPr/>
          <a:lstStyle/>
          <a:p>
            <a:pPr>
              <a:buFontTx/>
              <a:buNone/>
            </a:pPr>
            <a:r>
              <a:rPr lang="ru-RU" dirty="0"/>
              <a:t>     </a:t>
            </a:r>
            <a:r>
              <a:rPr lang="ru-RU" sz="2400" dirty="0" err="1">
                <a:solidFill>
                  <a:srgbClr val="000099"/>
                </a:solidFill>
                <a:latin typeface="Tahoma" charset="0"/>
              </a:rPr>
              <a:t>Бодуэн</a:t>
            </a:r>
            <a:r>
              <a:rPr lang="ru-RU" sz="2400" dirty="0">
                <a:solidFill>
                  <a:srgbClr val="000099"/>
                </a:solidFill>
                <a:latin typeface="Tahoma" charset="0"/>
              </a:rPr>
              <a:t> де </a:t>
            </a:r>
            <a:r>
              <a:rPr lang="ru-RU" sz="2400" dirty="0" err="1">
                <a:solidFill>
                  <a:srgbClr val="000099"/>
                </a:solidFill>
                <a:latin typeface="Tahoma" charset="0"/>
              </a:rPr>
              <a:t>Куртенэ</a:t>
            </a:r>
            <a:r>
              <a:rPr lang="ru-RU" sz="2400" dirty="0">
                <a:solidFill>
                  <a:srgbClr val="000099"/>
                </a:solidFill>
                <a:latin typeface="Tahoma" charset="0"/>
              </a:rPr>
              <a:t> активно интересовался искусственными языками, неоднократно выступал сторонником </a:t>
            </a:r>
            <a:r>
              <a:rPr lang="ru-RU" sz="2400" b="1" dirty="0">
                <a:solidFill>
                  <a:srgbClr val="000099"/>
                </a:solidFill>
                <a:latin typeface="Tahoma" charset="0"/>
              </a:rPr>
              <a:t>эсперанто</a:t>
            </a:r>
            <a:r>
              <a:rPr lang="ru-RU" sz="2400" dirty="0">
                <a:solidFill>
                  <a:srgbClr val="000099"/>
                </a:solidFill>
                <a:latin typeface="Tahoma" charset="0"/>
              </a:rPr>
              <a:t>.      	В октябре 1907 года он участвовал вместе с </a:t>
            </a:r>
            <a:r>
              <a:rPr lang="ru-RU" sz="2400" dirty="0" err="1">
                <a:solidFill>
                  <a:srgbClr val="000099"/>
                </a:solidFill>
                <a:latin typeface="Tahoma" charset="0"/>
              </a:rPr>
              <a:t>Отто</a:t>
            </a:r>
            <a:r>
              <a:rPr lang="ru-RU" sz="2400" dirty="0">
                <a:solidFill>
                  <a:srgbClr val="000099"/>
                </a:solidFill>
                <a:latin typeface="Tahoma" charset="0"/>
              </a:rPr>
              <a:t> </a:t>
            </a:r>
            <a:r>
              <a:rPr lang="ru-RU" sz="2400" dirty="0" err="1">
                <a:solidFill>
                  <a:srgbClr val="000099"/>
                </a:solidFill>
                <a:latin typeface="Tahoma" charset="0"/>
              </a:rPr>
              <a:t>Есперсеном</a:t>
            </a:r>
            <a:r>
              <a:rPr lang="ru-RU" sz="2400" dirty="0">
                <a:solidFill>
                  <a:srgbClr val="000099"/>
                </a:solidFill>
                <a:latin typeface="Tahoma" charset="0"/>
              </a:rPr>
              <a:t> и другими учёными в международной делегации по принятию международного вспомогательного языка (фр. </a:t>
            </a:r>
            <a:r>
              <a:rPr lang="fr-FR" sz="2400" i="1" dirty="0">
                <a:solidFill>
                  <a:srgbClr val="000099"/>
                </a:solidFill>
                <a:latin typeface="Tahoma" charset="0"/>
              </a:rPr>
              <a:t>Délégation pour l'Adoption d'une Langue Auxiliaire Internationale</a:t>
            </a:r>
            <a:r>
              <a:rPr lang="ru-RU" sz="2400" dirty="0">
                <a:solidFill>
                  <a:srgbClr val="000099"/>
                </a:solidFill>
                <a:latin typeface="Tahoma" charset="0"/>
              </a:rPr>
              <a:t>) в качестве её вице-председателя. Был лично знаком с Л. М. Заменгофом, основателем эсперанто, но эсперантистом себя не считал.</a:t>
            </a:r>
            <a:r>
              <a:rPr lang="ru-RU" dirty="0"/>
              <a:t> </a:t>
            </a:r>
          </a:p>
        </p:txBody>
      </p:sp>
      <p:pic>
        <p:nvPicPr>
          <p:cNvPr id="9223" name="Picture 7"/>
          <p:cNvPicPr>
            <a:picLocks noChangeAspect="1" noChangeArrowheads="1"/>
          </p:cNvPicPr>
          <p:nvPr/>
        </p:nvPicPr>
        <p:blipFill>
          <a:blip r:embed="rId3" cstate="print"/>
          <a:srcRect/>
          <a:stretch>
            <a:fillRect/>
          </a:stretch>
        </p:blipFill>
        <p:spPr bwMode="auto">
          <a:xfrm>
            <a:off x="684213" y="3933825"/>
            <a:ext cx="3465512" cy="2600325"/>
          </a:xfrm>
          <a:prstGeom prst="rect">
            <a:avLst/>
          </a:prstGeom>
          <a:noFill/>
          <a:ln w="9525">
            <a:noFill/>
            <a:miter lim="800000"/>
            <a:headEnd/>
            <a:tailEnd/>
          </a:ln>
          <a:effectLst/>
        </p:spPr>
      </p:pic>
      <p:pic>
        <p:nvPicPr>
          <p:cNvPr id="9224" name="Picture 8"/>
          <p:cNvPicPr>
            <a:picLocks noChangeAspect="1" noChangeArrowheads="1"/>
          </p:cNvPicPr>
          <p:nvPr/>
        </p:nvPicPr>
        <p:blipFill>
          <a:blip r:embed="rId4" cstate="print"/>
          <a:srcRect/>
          <a:stretch>
            <a:fillRect/>
          </a:stretch>
        </p:blipFill>
        <p:spPr bwMode="auto">
          <a:xfrm>
            <a:off x="5724525" y="3789363"/>
            <a:ext cx="2419350" cy="2808287"/>
          </a:xfrm>
          <a:prstGeom prst="rect">
            <a:avLst/>
          </a:prstGeom>
          <a:noFill/>
          <a:ln w="9525">
            <a:noFill/>
            <a:miter lim="800000"/>
            <a:headEnd/>
            <a:tailEnd/>
          </a:ln>
          <a:effectLst/>
        </p:spPr>
      </p:pic>
      <p:pic>
        <p:nvPicPr>
          <p:cNvPr id="9225" name="Picture 8" descr="begin"/>
          <p:cNvPicPr>
            <a:picLocks noChangeAspect="1" noChangeArrowheads="1"/>
          </p:cNvPicPr>
          <p:nvPr/>
        </p:nvPicPr>
        <p:blipFill>
          <a:blip r:embed="rId5" cstate="print"/>
          <a:srcRect/>
          <a:stretch>
            <a:fillRect/>
          </a:stretch>
        </p:blipFill>
        <p:spPr bwMode="auto">
          <a:xfrm>
            <a:off x="4500563" y="5661025"/>
            <a:ext cx="809625" cy="809625"/>
          </a:xfrm>
          <a:prstGeom prst="rect">
            <a:avLst/>
          </a:prstGeom>
          <a:noFill/>
          <a:ln w="9525">
            <a:noFill/>
            <a:miter lim="800000"/>
            <a:headEnd/>
            <a:tailEnd/>
          </a:ln>
        </p:spPr>
      </p:pic>
    </p:spTree>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4" descr="фон"/>
          <p:cNvPicPr>
            <a:picLocks noChangeAspect="1" noChangeArrowheads="1"/>
          </p:cNvPicPr>
          <p:nvPr/>
        </p:nvPicPr>
        <p:blipFill>
          <a:blip r:embed="rId2" cstate="print"/>
          <a:srcRect t="20602"/>
          <a:stretch>
            <a:fillRect/>
          </a:stretch>
        </p:blipFill>
        <p:spPr bwMode="auto">
          <a:xfrm>
            <a:off x="0" y="0"/>
            <a:ext cx="9144000" cy="6858000"/>
          </a:xfrm>
          <a:prstGeom prst="rect">
            <a:avLst/>
          </a:prstGeom>
          <a:noFill/>
        </p:spPr>
      </p:pic>
      <p:sp>
        <p:nvSpPr>
          <p:cNvPr id="19459" name="Rectangle 3"/>
          <p:cNvSpPr>
            <a:spLocks noGrp="1" noChangeArrowheads="1"/>
          </p:cNvSpPr>
          <p:nvPr>
            <p:ph type="body" idx="1"/>
          </p:nvPr>
        </p:nvSpPr>
        <p:spPr>
          <a:xfrm>
            <a:off x="250825" y="0"/>
            <a:ext cx="8893175" cy="6524625"/>
          </a:xfrm>
        </p:spPr>
        <p:txBody>
          <a:bodyPr/>
          <a:lstStyle/>
          <a:p>
            <a:pPr>
              <a:lnSpc>
                <a:spcPct val="90000"/>
              </a:lnSpc>
              <a:buFontTx/>
              <a:buNone/>
            </a:pPr>
            <a:r>
              <a:rPr lang="ru-RU" sz="1000" dirty="0">
                <a:solidFill>
                  <a:srgbClr val="000099"/>
                </a:solidFill>
                <a:latin typeface="Tahoma" charset="0"/>
              </a:rPr>
              <a:t>                                                  </a:t>
            </a:r>
          </a:p>
          <a:p>
            <a:pPr>
              <a:lnSpc>
                <a:spcPct val="90000"/>
              </a:lnSpc>
              <a:buFontTx/>
              <a:buNone/>
            </a:pPr>
            <a:r>
              <a:rPr lang="ru-RU" sz="1000" dirty="0">
                <a:solidFill>
                  <a:srgbClr val="000099"/>
                </a:solidFill>
                <a:latin typeface="Tahoma" charset="0"/>
              </a:rPr>
              <a:t>                                                    </a:t>
            </a:r>
            <a:r>
              <a:rPr lang="ru-RU" sz="2800" b="1" dirty="0" err="1">
                <a:solidFill>
                  <a:srgbClr val="800000"/>
                </a:solidFill>
                <a:latin typeface="Tahoma" charset="0"/>
              </a:rPr>
              <a:t>И.А.Бодуэн</a:t>
            </a:r>
            <a:r>
              <a:rPr lang="ru-RU" sz="2800" b="1" dirty="0">
                <a:solidFill>
                  <a:srgbClr val="800000"/>
                </a:solidFill>
                <a:latin typeface="Tahoma" charset="0"/>
              </a:rPr>
              <a:t> де </a:t>
            </a:r>
            <a:r>
              <a:rPr lang="ru-RU" sz="2800" b="1" dirty="0" err="1">
                <a:solidFill>
                  <a:srgbClr val="800000"/>
                </a:solidFill>
                <a:latin typeface="Tahoma" charset="0"/>
              </a:rPr>
              <a:t>Куртенэ</a:t>
            </a:r>
            <a:r>
              <a:rPr lang="ru-RU" sz="2800" b="1" dirty="0">
                <a:solidFill>
                  <a:srgbClr val="800000"/>
                </a:solidFill>
                <a:latin typeface="Tahoma" charset="0"/>
              </a:rPr>
              <a:t>            </a:t>
            </a:r>
          </a:p>
          <a:p>
            <a:pPr>
              <a:lnSpc>
                <a:spcPct val="90000"/>
              </a:lnSpc>
              <a:buFontTx/>
              <a:buNone/>
            </a:pPr>
            <a:r>
              <a:rPr lang="ru-RU" sz="2400" dirty="0">
                <a:solidFill>
                  <a:srgbClr val="000099"/>
                </a:solidFill>
                <a:latin typeface="Tahoma" charset="0"/>
              </a:rPr>
              <a:t>    впервые в мировой науке разделил </a:t>
            </a:r>
            <a:r>
              <a:rPr lang="ru-RU" sz="2400" i="1" dirty="0">
                <a:solidFill>
                  <a:srgbClr val="000099"/>
                </a:solidFill>
                <a:latin typeface="Tahoma" charset="0"/>
              </a:rPr>
              <a:t>фонетику</a:t>
            </a:r>
            <a:r>
              <a:rPr lang="ru-RU" sz="2400" dirty="0">
                <a:solidFill>
                  <a:srgbClr val="000099"/>
                </a:solidFill>
                <a:latin typeface="Tahoma" charset="0"/>
              </a:rPr>
              <a:t> на две дисциплины: </a:t>
            </a:r>
            <a:r>
              <a:rPr lang="ru-RU" sz="2400" i="1" dirty="0" err="1">
                <a:solidFill>
                  <a:srgbClr val="000099"/>
                </a:solidFill>
                <a:latin typeface="Tahoma" charset="0"/>
              </a:rPr>
              <a:t>антропофонику</a:t>
            </a:r>
            <a:r>
              <a:rPr lang="ru-RU" sz="2400" dirty="0">
                <a:solidFill>
                  <a:srgbClr val="000099"/>
                </a:solidFill>
                <a:latin typeface="Tahoma" charset="0"/>
              </a:rPr>
              <a:t>, изучающую акустику и физиологию звуков, и </a:t>
            </a:r>
            <a:r>
              <a:rPr lang="ru-RU" sz="2400" i="1" dirty="0" err="1">
                <a:solidFill>
                  <a:srgbClr val="000099"/>
                </a:solidFill>
                <a:latin typeface="Tahoma" charset="0"/>
              </a:rPr>
              <a:t>психофонетику</a:t>
            </a:r>
            <a:r>
              <a:rPr lang="ru-RU" sz="2400" dirty="0">
                <a:solidFill>
                  <a:srgbClr val="000099"/>
                </a:solidFill>
                <a:latin typeface="Tahoma" charset="0"/>
              </a:rPr>
              <a:t>, изучающую представления о звуках в человеческой психике, т.е. </a:t>
            </a:r>
            <a:r>
              <a:rPr lang="ru-RU" sz="2400" i="1" dirty="0">
                <a:solidFill>
                  <a:srgbClr val="000099"/>
                </a:solidFill>
                <a:latin typeface="Tahoma" charset="0"/>
              </a:rPr>
              <a:t>фонемы</a:t>
            </a:r>
            <a:r>
              <a:rPr lang="ru-RU" sz="2400" dirty="0">
                <a:solidFill>
                  <a:srgbClr val="000099"/>
                </a:solidFill>
                <a:latin typeface="Tahoma" charset="0"/>
              </a:rPr>
              <a:t>; впоследствии эти дисциплины стали называть соответственно фонетикой и фонологией; </a:t>
            </a:r>
          </a:p>
          <a:p>
            <a:pPr>
              <a:lnSpc>
                <a:spcPct val="90000"/>
              </a:lnSpc>
              <a:buFontTx/>
              <a:buNone/>
            </a:pPr>
            <a:r>
              <a:rPr lang="ru-RU" sz="2400" dirty="0">
                <a:solidFill>
                  <a:srgbClr val="000099"/>
                </a:solidFill>
                <a:latin typeface="Tahoma" charset="0"/>
              </a:rPr>
              <a:t>    ввёл в науку о языке термины </a:t>
            </a:r>
            <a:r>
              <a:rPr lang="ru-RU" sz="2400" i="1" dirty="0">
                <a:solidFill>
                  <a:srgbClr val="000099"/>
                </a:solidFill>
                <a:latin typeface="Tahoma" charset="0"/>
              </a:rPr>
              <a:t>«фонема»</a:t>
            </a:r>
            <a:r>
              <a:rPr lang="ru-RU" sz="2400" dirty="0">
                <a:solidFill>
                  <a:srgbClr val="000099"/>
                </a:solidFill>
                <a:latin typeface="Tahoma" charset="0"/>
              </a:rPr>
              <a:t> и </a:t>
            </a:r>
            <a:r>
              <a:rPr lang="ru-RU" sz="2400" i="1" dirty="0">
                <a:solidFill>
                  <a:srgbClr val="000099"/>
                </a:solidFill>
                <a:latin typeface="Tahoma" charset="0"/>
              </a:rPr>
              <a:t>«морфема»</a:t>
            </a:r>
            <a:r>
              <a:rPr lang="ru-RU" sz="2400" dirty="0">
                <a:solidFill>
                  <a:srgbClr val="000099"/>
                </a:solidFill>
                <a:latin typeface="Tahoma" charset="0"/>
              </a:rPr>
              <a:t> в их современном понимании, объединив в общем понятии морфемы как минимальной значимой единицы языка понятия корня и аффикса; </a:t>
            </a:r>
          </a:p>
          <a:p>
            <a:pPr>
              <a:lnSpc>
                <a:spcPct val="90000"/>
              </a:lnSpc>
              <a:buFontTx/>
              <a:buNone/>
            </a:pPr>
            <a:r>
              <a:rPr lang="ru-RU" sz="2400" dirty="0">
                <a:solidFill>
                  <a:srgbClr val="000099"/>
                </a:solidFill>
                <a:latin typeface="Tahoma" charset="0"/>
              </a:rPr>
              <a:t>    одним из первых отказался считать лингвистику только исторической наукой и изучал современные языки; </a:t>
            </a:r>
          </a:p>
          <a:p>
            <a:pPr>
              <a:lnSpc>
                <a:spcPct val="90000"/>
              </a:lnSpc>
              <a:buFontTx/>
              <a:buNone/>
            </a:pPr>
            <a:r>
              <a:rPr lang="ru-RU" sz="2400" dirty="0">
                <a:solidFill>
                  <a:srgbClr val="000099"/>
                </a:solidFill>
                <a:latin typeface="Tahoma" charset="0"/>
              </a:rPr>
              <a:t>    исследовал вопрос о причинах языковых изменений, занимался социолингвистикой, теорией письма;</a:t>
            </a:r>
          </a:p>
          <a:p>
            <a:pPr>
              <a:lnSpc>
                <a:spcPct val="90000"/>
              </a:lnSpc>
              <a:buFontTx/>
              <a:buNone/>
            </a:pPr>
            <a:r>
              <a:rPr lang="ru-RU" sz="2400" dirty="0">
                <a:solidFill>
                  <a:srgbClr val="000099"/>
                </a:solidFill>
                <a:latin typeface="Tahoma" charset="0"/>
              </a:rPr>
              <a:t>    участвовал в разработке реформы русской орфографии, осуществленной в 1917–1918 годы.</a:t>
            </a:r>
            <a:r>
              <a:rPr lang="ru-RU" sz="1400" dirty="0"/>
              <a:t> </a:t>
            </a:r>
          </a:p>
        </p:txBody>
      </p:sp>
      <p:pic>
        <p:nvPicPr>
          <p:cNvPr id="19461" name="Picture 5" descr="13">
            <a:hlinkClick r:id="rId3"/>
          </p:cNvPr>
          <p:cNvPicPr>
            <a:picLocks noChangeAspect="1" noChangeArrowheads="1"/>
          </p:cNvPicPr>
          <p:nvPr/>
        </p:nvPicPr>
        <p:blipFill>
          <a:blip r:embed="rId4" cstate="print"/>
          <a:srcRect/>
          <a:stretch>
            <a:fillRect/>
          </a:stretch>
        </p:blipFill>
        <p:spPr bwMode="auto">
          <a:xfrm>
            <a:off x="0" y="836613"/>
            <a:ext cx="649288" cy="377825"/>
          </a:xfrm>
          <a:prstGeom prst="rect">
            <a:avLst/>
          </a:prstGeom>
          <a:noFill/>
        </p:spPr>
      </p:pic>
      <p:pic>
        <p:nvPicPr>
          <p:cNvPr id="19462" name="Picture 6" descr="13">
            <a:hlinkClick r:id="rId3"/>
          </p:cNvPr>
          <p:cNvPicPr>
            <a:picLocks noChangeAspect="1" noChangeArrowheads="1"/>
          </p:cNvPicPr>
          <p:nvPr/>
        </p:nvPicPr>
        <p:blipFill>
          <a:blip r:embed="rId4" cstate="print"/>
          <a:srcRect/>
          <a:stretch>
            <a:fillRect/>
          </a:stretch>
        </p:blipFill>
        <p:spPr bwMode="auto">
          <a:xfrm>
            <a:off x="0" y="2852738"/>
            <a:ext cx="649288" cy="377825"/>
          </a:xfrm>
          <a:prstGeom prst="rect">
            <a:avLst/>
          </a:prstGeom>
          <a:noFill/>
        </p:spPr>
      </p:pic>
      <p:pic>
        <p:nvPicPr>
          <p:cNvPr id="19463" name="Picture 7" descr="13">
            <a:hlinkClick r:id="rId3"/>
          </p:cNvPr>
          <p:cNvPicPr>
            <a:picLocks noChangeAspect="1" noChangeArrowheads="1"/>
          </p:cNvPicPr>
          <p:nvPr/>
        </p:nvPicPr>
        <p:blipFill>
          <a:blip r:embed="rId4" cstate="print"/>
          <a:srcRect/>
          <a:stretch>
            <a:fillRect/>
          </a:stretch>
        </p:blipFill>
        <p:spPr bwMode="auto">
          <a:xfrm>
            <a:off x="0" y="4292600"/>
            <a:ext cx="649288" cy="377825"/>
          </a:xfrm>
          <a:prstGeom prst="rect">
            <a:avLst/>
          </a:prstGeom>
          <a:noFill/>
        </p:spPr>
      </p:pic>
      <p:pic>
        <p:nvPicPr>
          <p:cNvPr id="19464" name="Picture 8" descr="13">
            <a:hlinkClick r:id="rId3"/>
          </p:cNvPr>
          <p:cNvPicPr>
            <a:picLocks noChangeAspect="1" noChangeArrowheads="1"/>
          </p:cNvPicPr>
          <p:nvPr/>
        </p:nvPicPr>
        <p:blipFill>
          <a:blip r:embed="rId4" cstate="print"/>
          <a:srcRect/>
          <a:stretch>
            <a:fillRect/>
          </a:stretch>
        </p:blipFill>
        <p:spPr bwMode="auto">
          <a:xfrm>
            <a:off x="0" y="5013325"/>
            <a:ext cx="649288" cy="377825"/>
          </a:xfrm>
          <a:prstGeom prst="rect">
            <a:avLst/>
          </a:prstGeom>
          <a:noFill/>
        </p:spPr>
      </p:pic>
      <p:pic>
        <p:nvPicPr>
          <p:cNvPr id="19465" name="Picture 9" descr="13">
            <a:hlinkClick r:id="rId3"/>
          </p:cNvPr>
          <p:cNvPicPr>
            <a:picLocks noChangeAspect="1" noChangeArrowheads="1"/>
          </p:cNvPicPr>
          <p:nvPr/>
        </p:nvPicPr>
        <p:blipFill>
          <a:blip r:embed="rId4" cstate="print"/>
          <a:srcRect/>
          <a:stretch>
            <a:fillRect/>
          </a:stretch>
        </p:blipFill>
        <p:spPr bwMode="auto">
          <a:xfrm>
            <a:off x="0" y="5734050"/>
            <a:ext cx="649288" cy="377825"/>
          </a:xfrm>
          <a:prstGeom prst="rect">
            <a:avLst/>
          </a:prstGeom>
          <a:noFill/>
        </p:spPr>
      </p:pic>
    </p:spTree>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7" name="Picture 5" descr="фон"/>
          <p:cNvPicPr>
            <a:picLocks noChangeAspect="1" noChangeArrowheads="1"/>
          </p:cNvPicPr>
          <p:nvPr/>
        </p:nvPicPr>
        <p:blipFill>
          <a:blip r:embed="rId2" cstate="print"/>
          <a:srcRect t="20602"/>
          <a:stretch>
            <a:fillRect/>
          </a:stretch>
        </p:blipFill>
        <p:spPr bwMode="auto">
          <a:xfrm>
            <a:off x="0" y="0"/>
            <a:ext cx="9144000" cy="6834188"/>
          </a:xfrm>
          <a:prstGeom prst="rect">
            <a:avLst/>
          </a:prstGeom>
          <a:noFill/>
          <a:ln w="9525">
            <a:noFill/>
            <a:miter lim="800000"/>
            <a:headEnd/>
            <a:tailEnd/>
          </a:ln>
        </p:spPr>
      </p:pic>
      <p:sp>
        <p:nvSpPr>
          <p:cNvPr id="23555" name="Rectangle 3"/>
          <p:cNvSpPr>
            <a:spLocks noGrp="1" noChangeArrowheads="1"/>
          </p:cNvSpPr>
          <p:nvPr>
            <p:ph type="body" idx="1"/>
          </p:nvPr>
        </p:nvSpPr>
        <p:spPr>
          <a:xfrm>
            <a:off x="3563938" y="1600200"/>
            <a:ext cx="5329237" cy="3844925"/>
          </a:xfrm>
        </p:spPr>
        <p:txBody>
          <a:bodyPr/>
          <a:lstStyle/>
          <a:p>
            <a:pPr>
              <a:lnSpc>
                <a:spcPct val="90000"/>
              </a:lnSpc>
              <a:buFontTx/>
              <a:buNone/>
            </a:pPr>
            <a:r>
              <a:rPr lang="ru-RU" sz="2800" dirty="0"/>
              <a:t>      </a:t>
            </a:r>
            <a:r>
              <a:rPr lang="ru-RU" sz="2400" dirty="0">
                <a:solidFill>
                  <a:srgbClr val="000099"/>
                </a:solidFill>
                <a:latin typeface="Tahoma" charset="0"/>
              </a:rPr>
              <a:t>Прожив долгую, насыщенную научными поисками и творчеством жизнь, И. А. </a:t>
            </a:r>
            <a:r>
              <a:rPr lang="ru-RU" sz="2400" dirty="0" err="1">
                <a:solidFill>
                  <a:srgbClr val="000099"/>
                </a:solidFill>
                <a:latin typeface="Tahoma" charset="0"/>
              </a:rPr>
              <a:t>Бодуэн</a:t>
            </a:r>
            <a:r>
              <a:rPr lang="ru-RU" sz="2400" dirty="0">
                <a:solidFill>
                  <a:srgbClr val="000099"/>
                </a:solidFill>
                <a:latin typeface="Tahoma" charset="0"/>
              </a:rPr>
              <a:t> де </a:t>
            </a:r>
            <a:r>
              <a:rPr lang="ru-RU" sz="2400" dirty="0" err="1">
                <a:solidFill>
                  <a:srgbClr val="000099"/>
                </a:solidFill>
                <a:latin typeface="Tahoma" charset="0"/>
              </a:rPr>
              <a:t>Куртенэ</a:t>
            </a:r>
            <a:r>
              <a:rPr lang="ru-RU" sz="2400" dirty="0">
                <a:solidFill>
                  <a:srgbClr val="000099"/>
                </a:solidFill>
                <a:latin typeface="Tahoma" charset="0"/>
              </a:rPr>
              <a:t> внес неоценимый вклад в науку о языке. </a:t>
            </a:r>
          </a:p>
          <a:p>
            <a:pPr>
              <a:lnSpc>
                <a:spcPct val="90000"/>
              </a:lnSpc>
              <a:buFontTx/>
              <a:buNone/>
            </a:pPr>
            <a:r>
              <a:rPr lang="ru-RU" sz="2400" dirty="0">
                <a:solidFill>
                  <a:srgbClr val="000099"/>
                </a:solidFill>
                <a:latin typeface="Tahoma" charset="0"/>
              </a:rPr>
              <a:t>      Он обогнал свое время, но многие высказанные им идеи начали углубленно разрабатываться в лингвистике лишь десятилетия спустя. </a:t>
            </a:r>
          </a:p>
          <a:p>
            <a:pPr>
              <a:lnSpc>
                <a:spcPct val="90000"/>
              </a:lnSpc>
            </a:pPr>
            <a:endParaRPr lang="ru-RU" sz="2400" dirty="0">
              <a:solidFill>
                <a:srgbClr val="000099"/>
              </a:solidFill>
              <a:latin typeface="Tahoma" charset="0"/>
            </a:endParaRPr>
          </a:p>
        </p:txBody>
      </p:sp>
      <p:pic>
        <p:nvPicPr>
          <p:cNvPr id="23558" name="Picture 6"/>
          <p:cNvPicPr>
            <a:picLocks noChangeAspect="1" noChangeArrowheads="1"/>
          </p:cNvPicPr>
          <p:nvPr/>
        </p:nvPicPr>
        <p:blipFill>
          <a:blip r:embed="rId3" cstate="print"/>
          <a:srcRect/>
          <a:stretch>
            <a:fillRect/>
          </a:stretch>
        </p:blipFill>
        <p:spPr bwMode="auto">
          <a:xfrm>
            <a:off x="250825" y="549275"/>
            <a:ext cx="3473450" cy="5256213"/>
          </a:xfrm>
          <a:prstGeom prst="rect">
            <a:avLst/>
          </a:prstGeom>
          <a:noFill/>
          <a:ln w="9525">
            <a:solidFill>
              <a:srgbClr val="3366FF"/>
            </a:solidFill>
            <a:miter lim="800000"/>
            <a:headEnd/>
            <a:tailEnd/>
          </a:ln>
          <a:effectLst/>
        </p:spPr>
      </p:pic>
    </p:spTree>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descr="фон"/>
          <p:cNvPicPr>
            <a:picLocks noChangeAspect="1" noChangeArrowheads="1"/>
          </p:cNvPicPr>
          <p:nvPr/>
        </p:nvPicPr>
        <p:blipFill>
          <a:blip r:embed="rId2" cstate="print"/>
          <a:srcRect t="20602"/>
          <a:stretch>
            <a:fillRect/>
          </a:stretch>
        </p:blipFill>
        <p:spPr bwMode="auto">
          <a:xfrm>
            <a:off x="0" y="0"/>
            <a:ext cx="9144000" cy="6858000"/>
          </a:xfrm>
          <a:prstGeom prst="rect">
            <a:avLst/>
          </a:prstGeom>
          <a:noFill/>
        </p:spPr>
      </p:pic>
      <p:sp>
        <p:nvSpPr>
          <p:cNvPr id="4100" name="Text Box 4"/>
          <p:cNvSpPr txBox="1">
            <a:spLocks noChangeArrowheads="1"/>
          </p:cNvSpPr>
          <p:nvPr/>
        </p:nvSpPr>
        <p:spPr bwMode="auto">
          <a:xfrm>
            <a:off x="4500563" y="1773238"/>
            <a:ext cx="4465637" cy="2465387"/>
          </a:xfrm>
          <a:prstGeom prst="rect">
            <a:avLst/>
          </a:prstGeom>
          <a:noFill/>
          <a:ln w="9525">
            <a:noFill/>
            <a:miter lim="800000"/>
            <a:headEnd/>
            <a:tailEnd/>
          </a:ln>
          <a:effectLst/>
        </p:spPr>
        <p:txBody>
          <a:bodyPr>
            <a:spAutoFit/>
          </a:bodyPr>
          <a:lstStyle/>
          <a:p>
            <a:pPr>
              <a:spcBef>
                <a:spcPct val="50000"/>
              </a:spcBef>
            </a:pPr>
            <a:r>
              <a:rPr lang="ru-RU" sz="2400" dirty="0">
                <a:solidFill>
                  <a:srgbClr val="000099"/>
                </a:solidFill>
                <a:latin typeface="Tahoma" charset="0"/>
              </a:rPr>
              <a:t>  Скончался </a:t>
            </a:r>
            <a:r>
              <a:rPr lang="ru-RU" sz="2400" dirty="0" err="1">
                <a:solidFill>
                  <a:srgbClr val="000099"/>
                </a:solidFill>
                <a:latin typeface="Tahoma" charset="0"/>
              </a:rPr>
              <a:t>И.А.Бодуэн</a:t>
            </a:r>
            <a:r>
              <a:rPr lang="ru-RU" sz="2400" dirty="0">
                <a:solidFill>
                  <a:srgbClr val="000099"/>
                </a:solidFill>
                <a:latin typeface="Tahoma" charset="0"/>
              </a:rPr>
              <a:t> де </a:t>
            </a:r>
            <a:r>
              <a:rPr lang="ru-RU" sz="2400" dirty="0" err="1">
                <a:solidFill>
                  <a:srgbClr val="000099"/>
                </a:solidFill>
                <a:latin typeface="Tahoma" charset="0"/>
              </a:rPr>
              <a:t>Куртенэ</a:t>
            </a:r>
            <a:r>
              <a:rPr lang="ru-RU" sz="2400" dirty="0">
                <a:latin typeface="Tahoma" charset="0"/>
              </a:rPr>
              <a:t> </a:t>
            </a:r>
            <a:r>
              <a:rPr lang="ru-RU" sz="2400" dirty="0">
                <a:solidFill>
                  <a:srgbClr val="000099"/>
                </a:solidFill>
                <a:latin typeface="Tahoma" charset="0"/>
              </a:rPr>
              <a:t>3 ноября 1929 года</a:t>
            </a:r>
            <a:r>
              <a:rPr lang="ru-RU" sz="2400" dirty="0">
                <a:latin typeface="Tahoma" charset="0"/>
              </a:rPr>
              <a:t> </a:t>
            </a:r>
            <a:r>
              <a:rPr lang="ru-RU" sz="2400" dirty="0">
                <a:solidFill>
                  <a:srgbClr val="000099"/>
                </a:solidFill>
                <a:latin typeface="Tahoma" charset="0"/>
              </a:rPr>
              <a:t>в Варшаве. </a:t>
            </a:r>
          </a:p>
          <a:p>
            <a:pPr>
              <a:spcBef>
                <a:spcPct val="50000"/>
              </a:spcBef>
            </a:pPr>
            <a:r>
              <a:rPr lang="ru-RU" sz="2400" dirty="0">
                <a:solidFill>
                  <a:srgbClr val="000099"/>
                </a:solidFill>
                <a:latin typeface="Tahoma" charset="0"/>
              </a:rPr>
              <a:t>   Похоронен на евангелическо-реформатском кладбище.</a:t>
            </a:r>
            <a:r>
              <a:rPr lang="ru-RU" dirty="0"/>
              <a:t> </a:t>
            </a:r>
          </a:p>
        </p:txBody>
      </p:sp>
      <p:pic>
        <p:nvPicPr>
          <p:cNvPr id="4107" name="Picture 11"/>
          <p:cNvPicPr>
            <a:picLocks noChangeAspect="1" noChangeArrowheads="1"/>
          </p:cNvPicPr>
          <p:nvPr/>
        </p:nvPicPr>
        <p:blipFill>
          <a:blip r:embed="rId3" cstate="print"/>
          <a:srcRect/>
          <a:stretch>
            <a:fillRect/>
          </a:stretch>
        </p:blipFill>
        <p:spPr bwMode="auto">
          <a:xfrm>
            <a:off x="539750" y="476250"/>
            <a:ext cx="3848100" cy="5472113"/>
          </a:xfrm>
          <a:prstGeom prst="rect">
            <a:avLst/>
          </a:prstGeom>
          <a:noFill/>
          <a:ln w="9525">
            <a:solidFill>
              <a:srgbClr val="3366FF"/>
            </a:solidFill>
            <a:miter lim="800000"/>
            <a:headEnd/>
            <a:tailEnd/>
          </a:ln>
          <a:effectLst/>
        </p:spPr>
      </p:pic>
    </p:spTree>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descr="фон"/>
          <p:cNvPicPr>
            <a:picLocks noChangeAspect="1" noChangeArrowheads="1"/>
          </p:cNvPicPr>
          <p:nvPr/>
        </p:nvPicPr>
        <p:blipFill>
          <a:blip r:embed="rId2" cstate="print"/>
          <a:srcRect t="20602"/>
          <a:stretch>
            <a:fillRect/>
          </a:stretch>
        </p:blipFill>
        <p:spPr bwMode="auto">
          <a:xfrm>
            <a:off x="0" y="0"/>
            <a:ext cx="9144000" cy="6858000"/>
          </a:xfrm>
          <a:prstGeom prst="rect">
            <a:avLst/>
          </a:prstGeom>
          <a:noFill/>
        </p:spPr>
      </p:pic>
      <p:sp>
        <p:nvSpPr>
          <p:cNvPr id="4100" name="Text Box 4"/>
          <p:cNvSpPr txBox="1">
            <a:spLocks noChangeArrowheads="1"/>
          </p:cNvSpPr>
          <p:nvPr/>
        </p:nvSpPr>
        <p:spPr bwMode="auto">
          <a:xfrm>
            <a:off x="899592" y="1268760"/>
            <a:ext cx="7488831" cy="3046988"/>
          </a:xfrm>
          <a:prstGeom prst="rect">
            <a:avLst/>
          </a:prstGeom>
          <a:noFill/>
          <a:ln w="9525">
            <a:noFill/>
            <a:miter lim="800000"/>
            <a:headEnd/>
            <a:tailEnd/>
          </a:ln>
          <a:effectLst/>
        </p:spPr>
        <p:txBody>
          <a:bodyPr wrap="square">
            <a:spAutoFit/>
          </a:bodyPr>
          <a:lstStyle/>
          <a:p>
            <a:pPr algn="ctr">
              <a:spcBef>
                <a:spcPct val="50000"/>
              </a:spcBef>
            </a:pPr>
            <a:r>
              <a:rPr lang="ru-RU" sz="9600" dirty="0" smtClean="0">
                <a:solidFill>
                  <a:srgbClr val="000099"/>
                </a:solidFill>
                <a:latin typeface="Tahoma" charset="0"/>
              </a:rPr>
              <a:t>Спасибо за внимание!</a:t>
            </a:r>
            <a:endParaRPr lang="ru-RU" sz="9600" dirty="0">
              <a:solidFill>
                <a:srgbClr val="000099"/>
              </a:solidFill>
              <a:latin typeface="Tahoma" charset="0"/>
            </a:endParaRPr>
          </a:p>
        </p:txBody>
      </p:sp>
    </p:spTree>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descr="фон"/>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076" name="Text Box 4"/>
          <p:cNvSpPr txBox="1">
            <a:spLocks noChangeArrowheads="1"/>
          </p:cNvSpPr>
          <p:nvPr/>
        </p:nvSpPr>
        <p:spPr bwMode="auto">
          <a:xfrm>
            <a:off x="2771775" y="1341438"/>
            <a:ext cx="6372225" cy="3046988"/>
          </a:xfrm>
          <a:prstGeom prst="rect">
            <a:avLst/>
          </a:prstGeom>
          <a:noFill/>
          <a:ln w="9525">
            <a:noFill/>
            <a:miter lim="800000"/>
            <a:headEnd/>
            <a:tailEnd/>
          </a:ln>
          <a:effectLst/>
        </p:spPr>
        <p:txBody>
          <a:bodyPr>
            <a:spAutoFit/>
          </a:bodyPr>
          <a:lstStyle/>
          <a:p>
            <a:pPr>
              <a:spcBef>
                <a:spcPct val="50000"/>
              </a:spcBef>
            </a:pPr>
            <a:endParaRPr lang="en-US" sz="2400" b="1" dirty="0" smtClean="0">
              <a:solidFill>
                <a:srgbClr val="800000"/>
              </a:solidFill>
              <a:latin typeface="Tahoma" charset="0"/>
            </a:endParaRPr>
          </a:p>
          <a:p>
            <a:pPr>
              <a:spcBef>
                <a:spcPct val="50000"/>
              </a:spcBef>
            </a:pPr>
            <a:r>
              <a:rPr lang="ru-RU" sz="2400" b="1" dirty="0" smtClean="0">
                <a:solidFill>
                  <a:srgbClr val="800000"/>
                </a:solidFill>
                <a:latin typeface="Tahoma" charset="0"/>
              </a:rPr>
              <a:t>Иван </a:t>
            </a:r>
            <a:r>
              <a:rPr lang="ru-RU" sz="2400" b="1" dirty="0">
                <a:solidFill>
                  <a:srgbClr val="800000"/>
                </a:solidFill>
                <a:latin typeface="Tahoma" charset="0"/>
              </a:rPr>
              <a:t>(</a:t>
            </a:r>
            <a:r>
              <a:rPr lang="ru-RU" sz="2400" b="1" dirty="0" err="1">
                <a:solidFill>
                  <a:srgbClr val="800000"/>
                </a:solidFill>
                <a:latin typeface="Tahoma" charset="0"/>
              </a:rPr>
              <a:t>Игнатий-Нецислав</a:t>
            </a:r>
            <a:r>
              <a:rPr lang="ru-RU" sz="2400" b="1" dirty="0">
                <a:solidFill>
                  <a:srgbClr val="800000"/>
                </a:solidFill>
                <a:latin typeface="Tahoma" charset="0"/>
              </a:rPr>
              <a:t>) Александрович   </a:t>
            </a:r>
            <a:r>
              <a:rPr lang="ru-RU" sz="2400" b="1" dirty="0" err="1">
                <a:solidFill>
                  <a:srgbClr val="800000"/>
                </a:solidFill>
                <a:latin typeface="Tahoma" charset="0"/>
              </a:rPr>
              <a:t>Бодуэн</a:t>
            </a:r>
            <a:r>
              <a:rPr lang="ru-RU" sz="2400" b="1" dirty="0">
                <a:solidFill>
                  <a:srgbClr val="800000"/>
                </a:solidFill>
                <a:latin typeface="Tahoma" charset="0"/>
              </a:rPr>
              <a:t> де </a:t>
            </a:r>
            <a:r>
              <a:rPr lang="ru-RU" sz="2400" b="1" dirty="0" err="1">
                <a:solidFill>
                  <a:srgbClr val="800000"/>
                </a:solidFill>
                <a:latin typeface="Tahoma" charset="0"/>
              </a:rPr>
              <a:t>Куртенэ</a:t>
            </a:r>
            <a:r>
              <a:rPr lang="ru-RU" sz="2400" b="1" dirty="0">
                <a:solidFill>
                  <a:srgbClr val="800000"/>
                </a:solidFill>
                <a:latin typeface="Tahoma" charset="0"/>
              </a:rPr>
              <a:t> (</a:t>
            </a:r>
            <a:r>
              <a:rPr lang="ru-RU" sz="2400" b="1" dirty="0" err="1">
                <a:solidFill>
                  <a:srgbClr val="800000"/>
                </a:solidFill>
                <a:latin typeface="Tahoma" charset="0"/>
              </a:rPr>
              <a:t>Baudouin</a:t>
            </a:r>
            <a:r>
              <a:rPr lang="ru-RU" sz="2400" b="1" dirty="0">
                <a:solidFill>
                  <a:srgbClr val="800000"/>
                </a:solidFill>
                <a:latin typeface="Tahoma" charset="0"/>
              </a:rPr>
              <a:t> </a:t>
            </a:r>
            <a:r>
              <a:rPr lang="ru-RU" sz="2400" b="1" dirty="0" err="1">
                <a:solidFill>
                  <a:srgbClr val="800000"/>
                </a:solidFill>
                <a:latin typeface="Tahoma" charset="0"/>
              </a:rPr>
              <a:t>de</a:t>
            </a:r>
            <a:r>
              <a:rPr lang="ru-RU" sz="2400" b="1" dirty="0">
                <a:solidFill>
                  <a:srgbClr val="800000"/>
                </a:solidFill>
                <a:latin typeface="Tahoma" charset="0"/>
              </a:rPr>
              <a:t> </a:t>
            </a:r>
            <a:r>
              <a:rPr lang="ru-RU" sz="2400" b="1" dirty="0" err="1">
                <a:solidFill>
                  <a:srgbClr val="800000"/>
                </a:solidFill>
                <a:latin typeface="Tahoma" charset="0"/>
              </a:rPr>
              <a:t>Courtenay</a:t>
            </a:r>
            <a:r>
              <a:rPr lang="ru-RU" sz="2400" b="1" dirty="0">
                <a:solidFill>
                  <a:srgbClr val="800000"/>
                </a:solidFill>
                <a:latin typeface="Tahoma" charset="0"/>
              </a:rPr>
              <a:t>)  - выдающийся русский и польский лингвист.</a:t>
            </a:r>
          </a:p>
          <a:p>
            <a:pPr>
              <a:spcBef>
                <a:spcPct val="50000"/>
              </a:spcBef>
            </a:pPr>
            <a:endParaRPr lang="ru-RU" sz="2400" dirty="0">
              <a:solidFill>
                <a:srgbClr val="800000"/>
              </a:solidFill>
              <a:latin typeface="Tahoma" charset="0"/>
            </a:endParaRPr>
          </a:p>
        </p:txBody>
      </p:sp>
      <p:pic>
        <p:nvPicPr>
          <p:cNvPr id="3079" name="Picture 7"/>
          <p:cNvPicPr>
            <a:picLocks noChangeAspect="1" noChangeArrowheads="1"/>
          </p:cNvPicPr>
          <p:nvPr/>
        </p:nvPicPr>
        <p:blipFill>
          <a:blip r:embed="rId3" cstate="print"/>
          <a:srcRect/>
          <a:stretch>
            <a:fillRect/>
          </a:stretch>
        </p:blipFill>
        <p:spPr bwMode="auto">
          <a:xfrm>
            <a:off x="179512" y="1772816"/>
            <a:ext cx="2476500" cy="2592388"/>
          </a:xfrm>
          <a:prstGeom prst="rect">
            <a:avLst/>
          </a:prstGeom>
          <a:noFill/>
          <a:ln w="9525">
            <a:noFill/>
            <a:miter lim="800000"/>
            <a:headEnd/>
            <a:tailEnd/>
          </a:ln>
          <a:effectLst/>
        </p:spPr>
      </p:pic>
      <p:sp>
        <p:nvSpPr>
          <p:cNvPr id="3084" name="Text Box 12"/>
          <p:cNvSpPr txBox="1">
            <a:spLocks noChangeArrowheads="1"/>
          </p:cNvSpPr>
          <p:nvPr/>
        </p:nvSpPr>
        <p:spPr bwMode="auto">
          <a:xfrm>
            <a:off x="1258888" y="3789363"/>
            <a:ext cx="7129462" cy="461665"/>
          </a:xfrm>
          <a:prstGeom prst="rect">
            <a:avLst/>
          </a:prstGeom>
          <a:noFill/>
          <a:ln w="9525">
            <a:noFill/>
            <a:miter lim="800000"/>
            <a:headEnd/>
            <a:tailEnd/>
          </a:ln>
          <a:effectLst/>
        </p:spPr>
        <p:txBody>
          <a:bodyPr>
            <a:spAutoFit/>
          </a:bodyPr>
          <a:lstStyle/>
          <a:p>
            <a:pPr>
              <a:spcBef>
                <a:spcPct val="50000"/>
              </a:spcBef>
            </a:pPr>
            <a:r>
              <a:rPr lang="ru-RU" sz="2400" b="1" dirty="0">
                <a:solidFill>
                  <a:srgbClr val="000099"/>
                </a:solidFill>
                <a:latin typeface="Tahoma" charset="0"/>
              </a:rPr>
              <a:t>  </a:t>
            </a:r>
          </a:p>
        </p:txBody>
      </p:sp>
    </p:spTree>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фон"/>
          <p:cNvPicPr>
            <a:picLocks noChangeAspect="1" noChangeArrowheads="1"/>
          </p:cNvPicPr>
          <p:nvPr/>
        </p:nvPicPr>
        <p:blipFill>
          <a:blip r:embed="rId2" cstate="print"/>
          <a:srcRect t="20602"/>
          <a:stretch>
            <a:fillRect/>
          </a:stretch>
        </p:blipFill>
        <p:spPr bwMode="auto">
          <a:xfrm>
            <a:off x="0" y="0"/>
            <a:ext cx="9144000" cy="6858000"/>
          </a:xfrm>
          <a:prstGeom prst="rect">
            <a:avLst/>
          </a:prstGeom>
          <a:noFill/>
        </p:spPr>
      </p:pic>
      <p:sp>
        <p:nvSpPr>
          <p:cNvPr id="25606" name="Text Box 6"/>
          <p:cNvSpPr txBox="1">
            <a:spLocks noChangeArrowheads="1"/>
          </p:cNvSpPr>
          <p:nvPr/>
        </p:nvSpPr>
        <p:spPr bwMode="auto">
          <a:xfrm>
            <a:off x="323850" y="260350"/>
            <a:ext cx="6048375" cy="6291263"/>
          </a:xfrm>
          <a:prstGeom prst="rect">
            <a:avLst/>
          </a:prstGeom>
          <a:noFill/>
          <a:ln w="9525">
            <a:noFill/>
            <a:miter lim="800000"/>
            <a:headEnd/>
            <a:tailEnd/>
          </a:ln>
          <a:effectLst/>
        </p:spPr>
        <p:txBody>
          <a:bodyPr>
            <a:spAutoFit/>
          </a:bodyPr>
          <a:lstStyle/>
          <a:p>
            <a:pPr>
              <a:lnSpc>
                <a:spcPct val="90000"/>
              </a:lnSpc>
              <a:spcBef>
                <a:spcPct val="20000"/>
              </a:spcBef>
            </a:pPr>
            <a:endParaRPr lang="ru-RU" dirty="0">
              <a:solidFill>
                <a:srgbClr val="000099"/>
              </a:solidFill>
              <a:latin typeface="Tahoma" charset="0"/>
            </a:endParaRPr>
          </a:p>
          <a:p>
            <a:pPr>
              <a:lnSpc>
                <a:spcPct val="90000"/>
              </a:lnSpc>
              <a:spcBef>
                <a:spcPct val="20000"/>
              </a:spcBef>
            </a:pPr>
            <a:r>
              <a:rPr lang="ru-RU" sz="2400" dirty="0">
                <a:solidFill>
                  <a:srgbClr val="000099"/>
                </a:solidFill>
                <a:latin typeface="Tahoma" charset="0"/>
              </a:rPr>
              <a:t>Необычная  фамилия учёного восходит к древнему французскому роду де </a:t>
            </a:r>
            <a:r>
              <a:rPr lang="ru-RU" sz="2400" dirty="0" err="1">
                <a:solidFill>
                  <a:srgbClr val="000099"/>
                </a:solidFill>
                <a:latin typeface="Tahoma" charset="0"/>
              </a:rPr>
              <a:t>Куртенэ</a:t>
            </a:r>
            <a:r>
              <a:rPr lang="ru-RU" sz="2400" dirty="0">
                <a:solidFill>
                  <a:srgbClr val="000099"/>
                </a:solidFill>
                <a:latin typeface="Tahoma" charset="0"/>
              </a:rPr>
              <a:t>, ведущему свое начало от короля Людовика VI и считающему в своих рядах крестоносца </a:t>
            </a:r>
            <a:r>
              <a:rPr lang="ru-RU" sz="2400" dirty="0" err="1">
                <a:solidFill>
                  <a:srgbClr val="000099"/>
                </a:solidFill>
                <a:latin typeface="Tahoma" charset="0"/>
              </a:rPr>
              <a:t>Балдуина</a:t>
            </a:r>
            <a:r>
              <a:rPr lang="ru-RU" sz="2400" dirty="0">
                <a:solidFill>
                  <a:srgbClr val="000099"/>
                </a:solidFill>
                <a:latin typeface="Tahoma" charset="0"/>
              </a:rPr>
              <a:t> </a:t>
            </a:r>
            <a:r>
              <a:rPr lang="ru-RU" sz="2400" dirty="0" err="1">
                <a:solidFill>
                  <a:srgbClr val="000099"/>
                </a:solidFill>
                <a:latin typeface="Tahoma" charset="0"/>
              </a:rPr>
              <a:t>Фландрского</a:t>
            </a:r>
            <a:r>
              <a:rPr lang="ru-RU" sz="2400" dirty="0">
                <a:solidFill>
                  <a:srgbClr val="000099"/>
                </a:solidFill>
                <a:latin typeface="Tahoma" charset="0"/>
              </a:rPr>
              <a:t>, впоследствии императора Константинопольского. Во Франции род </a:t>
            </a:r>
            <a:r>
              <a:rPr lang="ru-RU" sz="2400" dirty="0" err="1">
                <a:solidFill>
                  <a:srgbClr val="000099"/>
                </a:solidFill>
                <a:latin typeface="Tahoma" charset="0"/>
              </a:rPr>
              <a:t>Бодуэнов</a:t>
            </a:r>
            <a:r>
              <a:rPr lang="ru-RU" sz="2400" dirty="0">
                <a:solidFill>
                  <a:srgbClr val="000099"/>
                </a:solidFill>
                <a:latin typeface="Tahoma" charset="0"/>
              </a:rPr>
              <a:t> де </a:t>
            </a:r>
            <a:r>
              <a:rPr lang="ru-RU" sz="2400" dirty="0" err="1">
                <a:solidFill>
                  <a:srgbClr val="000099"/>
                </a:solidFill>
                <a:latin typeface="Tahoma" charset="0"/>
              </a:rPr>
              <a:t>Куртенэ</a:t>
            </a:r>
            <a:r>
              <a:rPr lang="ru-RU" sz="2400" dirty="0">
                <a:solidFill>
                  <a:srgbClr val="000099"/>
                </a:solidFill>
                <a:latin typeface="Tahoma" charset="0"/>
              </a:rPr>
              <a:t> вымер в 1730 году, но некоторые представители его переселились в начале XVIII века в Польшу.</a:t>
            </a:r>
          </a:p>
          <a:p>
            <a:pPr>
              <a:lnSpc>
                <a:spcPct val="90000"/>
              </a:lnSpc>
              <a:spcBef>
                <a:spcPct val="20000"/>
              </a:spcBef>
            </a:pPr>
            <a:r>
              <a:rPr lang="ru-RU" sz="2400" dirty="0">
                <a:solidFill>
                  <a:srgbClr val="000099"/>
                </a:solidFill>
                <a:latin typeface="Tahoma" charset="0"/>
              </a:rPr>
              <a:t>Сам Иван Александрович принадлежал к польским дворянам. Он родился 1 марта 1845 года в </a:t>
            </a:r>
            <a:r>
              <a:rPr lang="ru-RU" sz="2400" dirty="0" err="1">
                <a:solidFill>
                  <a:srgbClr val="000099"/>
                </a:solidFill>
                <a:latin typeface="Tahoma" charset="0"/>
              </a:rPr>
              <a:t>Радзымине</a:t>
            </a:r>
            <a:r>
              <a:rPr lang="ru-RU" sz="2400" dirty="0">
                <a:solidFill>
                  <a:srgbClr val="000099"/>
                </a:solidFill>
                <a:latin typeface="Tahoma" charset="0"/>
              </a:rPr>
              <a:t> близ Варшавы, в части  Польши, которая входила в состав России. </a:t>
            </a:r>
          </a:p>
          <a:p>
            <a:pPr>
              <a:spcBef>
                <a:spcPct val="50000"/>
              </a:spcBef>
            </a:pPr>
            <a:endParaRPr lang="ru-RU" sz="2400" dirty="0">
              <a:solidFill>
                <a:srgbClr val="000099"/>
              </a:solidFill>
              <a:latin typeface="Tahoma" charset="0"/>
            </a:endParaRPr>
          </a:p>
        </p:txBody>
      </p:sp>
      <p:pic>
        <p:nvPicPr>
          <p:cNvPr id="25607" name="Picture 7" descr="Рисунок2"/>
          <p:cNvPicPr>
            <a:picLocks noChangeAspect="1" noChangeArrowheads="1"/>
          </p:cNvPicPr>
          <p:nvPr/>
        </p:nvPicPr>
        <p:blipFill>
          <a:blip r:embed="rId3" cstate="print"/>
          <a:srcRect/>
          <a:stretch>
            <a:fillRect/>
          </a:stretch>
        </p:blipFill>
        <p:spPr bwMode="auto">
          <a:xfrm>
            <a:off x="6516688" y="1052513"/>
            <a:ext cx="2349500" cy="3805237"/>
          </a:xfrm>
          <a:prstGeom prst="rect">
            <a:avLst/>
          </a:prstGeom>
          <a:noFill/>
        </p:spPr>
      </p:pic>
      <p:sp>
        <p:nvSpPr>
          <p:cNvPr id="25608" name="Rectangle 8"/>
          <p:cNvSpPr>
            <a:spLocks noGrp="1" noChangeArrowheads="1"/>
          </p:cNvSpPr>
          <p:nvPr>
            <p:ph type="title"/>
          </p:nvPr>
        </p:nvSpPr>
        <p:spPr>
          <a:xfrm>
            <a:off x="6659563" y="4941888"/>
            <a:ext cx="2160587" cy="863600"/>
          </a:xfrm>
          <a:noFill/>
          <a:ln/>
        </p:spPr>
        <p:txBody>
          <a:bodyPr/>
          <a:lstStyle/>
          <a:p>
            <a:r>
              <a:rPr lang="ru-RU" sz="2800" b="1">
                <a:solidFill>
                  <a:srgbClr val="800000"/>
                </a:solidFill>
              </a:rPr>
              <a:t>Родовой герб</a:t>
            </a:r>
          </a:p>
        </p:txBody>
      </p:sp>
    </p:spTree>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фон"/>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2291" name="Rectangle 3"/>
          <p:cNvSpPr>
            <a:spLocks noGrp="1" noChangeArrowheads="1"/>
          </p:cNvSpPr>
          <p:nvPr>
            <p:ph type="body" idx="1"/>
          </p:nvPr>
        </p:nvSpPr>
        <p:spPr>
          <a:xfrm>
            <a:off x="0" y="2420938"/>
            <a:ext cx="9144000" cy="4248150"/>
          </a:xfrm>
        </p:spPr>
        <p:txBody>
          <a:bodyPr/>
          <a:lstStyle/>
          <a:p>
            <a:pPr>
              <a:lnSpc>
                <a:spcPct val="90000"/>
              </a:lnSpc>
              <a:buFontTx/>
              <a:buNone/>
            </a:pPr>
            <a:r>
              <a:rPr lang="ru-RU" sz="2800" b="1" dirty="0"/>
              <a:t>     </a:t>
            </a:r>
            <a:r>
              <a:rPr lang="ru-RU" sz="2400" dirty="0">
                <a:solidFill>
                  <a:srgbClr val="000099"/>
                </a:solidFill>
                <a:latin typeface="Tahoma" charset="0"/>
              </a:rPr>
              <a:t>Поступив на "приготовительные курсы" к Варшавской главной школе, </a:t>
            </a:r>
            <a:r>
              <a:rPr lang="ru-RU" sz="2400" dirty="0" err="1">
                <a:solidFill>
                  <a:srgbClr val="000099"/>
                </a:solidFill>
                <a:latin typeface="Tahoma" charset="0"/>
              </a:rPr>
              <a:t>Бодуэн</a:t>
            </a:r>
            <a:r>
              <a:rPr lang="ru-RU" sz="2400" dirty="0">
                <a:solidFill>
                  <a:srgbClr val="000099"/>
                </a:solidFill>
                <a:latin typeface="Tahoma" charset="0"/>
              </a:rPr>
              <a:t>, под влиянием профессорской методологии и энциклопедии академических наук </a:t>
            </a:r>
            <a:r>
              <a:rPr lang="ru-RU" sz="2400" dirty="0" err="1">
                <a:solidFill>
                  <a:srgbClr val="000099"/>
                </a:solidFill>
                <a:latin typeface="Tahoma" charset="0"/>
              </a:rPr>
              <a:t>Плебанского</a:t>
            </a:r>
            <a:r>
              <a:rPr lang="ru-RU" sz="2400" dirty="0">
                <a:solidFill>
                  <a:srgbClr val="000099"/>
                </a:solidFill>
                <a:latin typeface="Tahoma" charset="0"/>
              </a:rPr>
              <a:t>, решился посвятить себя занятиям языковедением и особенно славянскими языками. На историко-филологическом факультете главной школы он избрал отделение славянской филологии, где на него имели особое влияние профессоры Ф.Б. </a:t>
            </a:r>
            <a:r>
              <a:rPr lang="ru-RU" sz="2400" dirty="0" err="1">
                <a:solidFill>
                  <a:srgbClr val="000099"/>
                </a:solidFill>
                <a:latin typeface="Tahoma" charset="0"/>
              </a:rPr>
              <a:t>Квет</a:t>
            </a:r>
            <a:r>
              <a:rPr lang="ru-RU" sz="2400" dirty="0">
                <a:solidFill>
                  <a:srgbClr val="000099"/>
                </a:solidFill>
                <a:latin typeface="Tahoma" charset="0"/>
              </a:rPr>
              <a:t>, И. </a:t>
            </a:r>
            <a:r>
              <a:rPr lang="ru-RU" sz="2400" dirty="0" err="1">
                <a:solidFill>
                  <a:srgbClr val="000099"/>
                </a:solidFill>
                <a:latin typeface="Tahoma" charset="0"/>
              </a:rPr>
              <a:t>Пшиборовский</a:t>
            </a:r>
            <a:r>
              <a:rPr lang="ru-RU" sz="2400" dirty="0">
                <a:solidFill>
                  <a:srgbClr val="000099"/>
                </a:solidFill>
                <a:latin typeface="Tahoma" charset="0"/>
              </a:rPr>
              <a:t> и В.Ю. Хорошевский. Он не может, впрочем, считаться действительным учеником кого-либо из этих ученых, так как обязан своими научными взглядами преимущественно собственной самодеятельности. </a:t>
            </a:r>
          </a:p>
          <a:p>
            <a:pPr>
              <a:lnSpc>
                <a:spcPct val="90000"/>
              </a:lnSpc>
            </a:pPr>
            <a:endParaRPr lang="ru-RU" sz="2400" dirty="0">
              <a:solidFill>
                <a:srgbClr val="000099"/>
              </a:solidFill>
              <a:latin typeface="Tahoma" charset="0"/>
            </a:endParaRPr>
          </a:p>
        </p:txBody>
      </p:sp>
      <p:pic>
        <p:nvPicPr>
          <p:cNvPr id="12294" name="Picture 6" descr="Рисунок4"/>
          <p:cNvPicPr>
            <a:picLocks noChangeAspect="1" noChangeArrowheads="1"/>
          </p:cNvPicPr>
          <p:nvPr/>
        </p:nvPicPr>
        <p:blipFill>
          <a:blip r:embed="rId3" cstate="print"/>
          <a:srcRect/>
          <a:stretch>
            <a:fillRect/>
          </a:stretch>
        </p:blipFill>
        <p:spPr bwMode="auto">
          <a:xfrm>
            <a:off x="2700338" y="69850"/>
            <a:ext cx="3311525" cy="2432050"/>
          </a:xfrm>
          <a:prstGeom prst="rect">
            <a:avLst/>
          </a:prstGeom>
          <a:noFill/>
        </p:spPr>
      </p:pic>
    </p:spTree>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8" name="Picture 4" descr="фон"/>
          <p:cNvPicPr>
            <a:picLocks noChangeAspect="1" noChangeArrowheads="1"/>
          </p:cNvPicPr>
          <p:nvPr/>
        </p:nvPicPr>
        <p:blipFill>
          <a:blip r:embed="rId2" cstate="print"/>
          <a:srcRect t="20602"/>
          <a:stretch>
            <a:fillRect/>
          </a:stretch>
        </p:blipFill>
        <p:spPr bwMode="auto">
          <a:xfrm>
            <a:off x="0" y="0"/>
            <a:ext cx="9144000" cy="6858000"/>
          </a:xfrm>
          <a:prstGeom prst="rect">
            <a:avLst/>
          </a:prstGeom>
          <a:noFill/>
        </p:spPr>
      </p:pic>
      <p:sp>
        <p:nvSpPr>
          <p:cNvPr id="26629" name="Rectangle 5"/>
          <p:cNvSpPr>
            <a:spLocks noGrp="1" noChangeArrowheads="1"/>
          </p:cNvSpPr>
          <p:nvPr>
            <p:ph type="body" idx="1"/>
          </p:nvPr>
        </p:nvSpPr>
        <p:spPr>
          <a:xfrm>
            <a:off x="179388" y="333375"/>
            <a:ext cx="8640762" cy="4525963"/>
          </a:xfrm>
        </p:spPr>
        <p:txBody>
          <a:bodyPr/>
          <a:lstStyle/>
          <a:p>
            <a:pPr>
              <a:lnSpc>
                <a:spcPct val="90000"/>
              </a:lnSpc>
              <a:buFontTx/>
              <a:buNone/>
            </a:pPr>
            <a:r>
              <a:rPr lang="ru-RU" sz="2400" dirty="0">
                <a:solidFill>
                  <a:srgbClr val="000099"/>
                </a:solidFill>
                <a:latin typeface="Tahoma" charset="0"/>
              </a:rPr>
              <a:t>      </a:t>
            </a:r>
            <a:r>
              <a:rPr lang="ru-RU" sz="2400" dirty="0" err="1">
                <a:solidFill>
                  <a:srgbClr val="000099"/>
                </a:solidFill>
                <a:latin typeface="Tahoma" charset="0"/>
              </a:rPr>
              <a:t>Бодуэн</a:t>
            </a:r>
            <a:r>
              <a:rPr lang="ru-RU" sz="2400" dirty="0">
                <a:solidFill>
                  <a:srgbClr val="000099"/>
                </a:solidFill>
                <a:latin typeface="Tahoma" charset="0"/>
              </a:rPr>
              <a:t> де </a:t>
            </a:r>
            <a:r>
              <a:rPr lang="ru-RU" sz="2400" dirty="0" err="1">
                <a:solidFill>
                  <a:srgbClr val="000099"/>
                </a:solidFill>
                <a:latin typeface="Tahoma" charset="0"/>
              </a:rPr>
              <a:t>Куртенэ</a:t>
            </a:r>
            <a:r>
              <a:rPr lang="ru-RU" sz="2400" dirty="0">
                <a:solidFill>
                  <a:srgbClr val="000099"/>
                </a:solidFill>
                <a:latin typeface="Tahoma" charset="0"/>
              </a:rPr>
              <a:t>  писал и издавал свои работы на трёх языках:  польском, русском и немецком. Он активно участвовал в политической жизни, выступая за права языков малых народов России. В двух странах - России и Польше -  он по праву считается отечественным языковедом.</a:t>
            </a:r>
          </a:p>
          <a:p>
            <a:pPr>
              <a:lnSpc>
                <a:spcPct val="90000"/>
              </a:lnSpc>
              <a:buFontTx/>
              <a:buNone/>
            </a:pPr>
            <a:r>
              <a:rPr lang="ru-RU" sz="2400" dirty="0">
                <a:solidFill>
                  <a:srgbClr val="000099"/>
                </a:solidFill>
                <a:latin typeface="Tahoma" charset="0"/>
              </a:rPr>
              <a:t>       Научная деятельность И.А. </a:t>
            </a:r>
            <a:r>
              <a:rPr lang="ru-RU" sz="2400" dirty="0" err="1">
                <a:solidFill>
                  <a:srgbClr val="000099"/>
                </a:solidFill>
                <a:latin typeface="Tahoma" charset="0"/>
              </a:rPr>
              <a:t>Бодуэна</a:t>
            </a:r>
            <a:r>
              <a:rPr lang="ru-RU" sz="2400" dirty="0">
                <a:solidFill>
                  <a:srgbClr val="000099"/>
                </a:solidFill>
                <a:latin typeface="Tahoma" charset="0"/>
              </a:rPr>
              <a:t> де </a:t>
            </a:r>
            <a:r>
              <a:rPr lang="ru-RU" sz="2400" dirty="0" err="1">
                <a:solidFill>
                  <a:srgbClr val="000099"/>
                </a:solidFill>
                <a:latin typeface="Tahoma" charset="0"/>
              </a:rPr>
              <a:t>Куртенэ</a:t>
            </a:r>
            <a:r>
              <a:rPr lang="ru-RU" sz="2400" dirty="0">
                <a:solidFill>
                  <a:srgbClr val="000099"/>
                </a:solidFill>
                <a:latin typeface="Tahoma" charset="0"/>
              </a:rPr>
              <a:t> была  многообразной. Он занимался русским, польским, словенским и другими славянскими языками, индоевропеистикой и тюркологией.</a:t>
            </a:r>
          </a:p>
        </p:txBody>
      </p:sp>
      <p:pic>
        <p:nvPicPr>
          <p:cNvPr id="26630" name="Picture 6" descr="Bookend"/>
          <p:cNvPicPr>
            <a:picLocks noChangeAspect="1" noChangeArrowheads="1"/>
          </p:cNvPicPr>
          <p:nvPr/>
        </p:nvPicPr>
        <p:blipFill>
          <a:blip r:embed="rId3" cstate="print"/>
          <a:srcRect/>
          <a:stretch>
            <a:fillRect/>
          </a:stretch>
        </p:blipFill>
        <p:spPr bwMode="auto">
          <a:xfrm>
            <a:off x="2916238" y="3860800"/>
            <a:ext cx="2951162" cy="2828925"/>
          </a:xfrm>
          <a:prstGeom prst="rect">
            <a:avLst/>
          </a:prstGeom>
          <a:noFill/>
          <a:ln w="9525">
            <a:solidFill>
              <a:srgbClr val="3366FF"/>
            </a:solidFill>
            <a:miter lim="800000"/>
            <a:headEnd/>
            <a:tailEnd/>
          </a:ln>
        </p:spPr>
      </p:pic>
    </p:spTree>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2" name="Picture 4" descr="фон"/>
          <p:cNvPicPr>
            <a:picLocks noGrp="1" noChangeAspect="1" noChangeArrowheads="1"/>
          </p:cNvPicPr>
          <p:nvPr>
            <p:ph type="body" idx="1"/>
          </p:nvPr>
        </p:nvPicPr>
        <p:blipFill>
          <a:blip r:embed="rId2" cstate="print"/>
          <a:srcRect t="20602"/>
          <a:stretch>
            <a:fillRect/>
          </a:stretch>
        </p:blipFill>
        <p:spPr>
          <a:xfrm>
            <a:off x="0" y="0"/>
            <a:ext cx="9144000" cy="6886575"/>
          </a:xfrm>
          <a:noFill/>
          <a:ln/>
        </p:spPr>
      </p:pic>
      <p:sp>
        <p:nvSpPr>
          <p:cNvPr id="27650" name="Rectangle 2"/>
          <p:cNvSpPr>
            <a:spLocks noGrp="1" noChangeArrowheads="1"/>
          </p:cNvSpPr>
          <p:nvPr>
            <p:ph type="title"/>
          </p:nvPr>
        </p:nvSpPr>
        <p:spPr>
          <a:xfrm>
            <a:off x="611188" y="620713"/>
            <a:ext cx="5184775" cy="5400675"/>
          </a:xfrm>
        </p:spPr>
        <p:txBody>
          <a:bodyPr/>
          <a:lstStyle/>
          <a:p>
            <a:pPr algn="l"/>
            <a:r>
              <a:rPr lang="ru-RU" sz="2400" dirty="0">
                <a:solidFill>
                  <a:srgbClr val="000099"/>
                </a:solidFill>
                <a:latin typeface="Tahoma" charset="0"/>
              </a:rPr>
              <a:t>       Начиная с ранних работ, </a:t>
            </a:r>
            <a:r>
              <a:rPr lang="ru-RU" sz="2400" dirty="0" err="1">
                <a:solidFill>
                  <a:srgbClr val="000099"/>
                </a:solidFill>
                <a:latin typeface="Tahoma" charset="0"/>
              </a:rPr>
              <a:t>Бодуэн</a:t>
            </a:r>
            <a:r>
              <a:rPr lang="ru-RU" sz="2400" dirty="0">
                <a:solidFill>
                  <a:srgbClr val="000099"/>
                </a:solidFill>
                <a:latin typeface="Tahoma" charset="0"/>
              </a:rPr>
              <a:t> де </a:t>
            </a:r>
            <a:r>
              <a:rPr lang="ru-RU" sz="2400" dirty="0" err="1">
                <a:solidFill>
                  <a:srgbClr val="000099"/>
                </a:solidFill>
                <a:latin typeface="Tahoma" charset="0"/>
              </a:rPr>
              <a:t>Куртенэ</a:t>
            </a:r>
            <a:r>
              <a:rPr lang="ru-RU" sz="2400" dirty="0">
                <a:solidFill>
                  <a:srgbClr val="000099"/>
                </a:solidFill>
                <a:latin typeface="Tahoma" charset="0"/>
              </a:rPr>
              <a:t> подчёркивал, что научное языкознание не сводится только к изучению языковой истории и родственных связей языков. Он указывал, что необходим «всесторонний разбор положительно данных, уже сложившихся языков», среди которых главное место занимают «живые языки народов во всём их разнообразии». </a:t>
            </a:r>
            <a:br>
              <a:rPr lang="ru-RU" sz="2400" dirty="0">
                <a:solidFill>
                  <a:srgbClr val="000099"/>
                </a:solidFill>
                <a:latin typeface="Tahoma" charset="0"/>
              </a:rPr>
            </a:br>
            <a:r>
              <a:rPr lang="ru-RU" sz="2400" dirty="0">
                <a:solidFill>
                  <a:srgbClr val="000099"/>
                </a:solidFill>
                <a:latin typeface="Tahoma" charset="0"/>
              </a:rPr>
              <a:t>     Для того времени подобный </a:t>
            </a:r>
            <a:br>
              <a:rPr lang="ru-RU" sz="2400" dirty="0">
                <a:solidFill>
                  <a:srgbClr val="000099"/>
                </a:solidFill>
                <a:latin typeface="Tahoma" charset="0"/>
              </a:rPr>
            </a:br>
            <a:r>
              <a:rPr lang="ru-RU" sz="2400" dirty="0">
                <a:solidFill>
                  <a:srgbClr val="000099"/>
                </a:solidFill>
                <a:latin typeface="Tahoma" charset="0"/>
              </a:rPr>
              <a:t>подход   был новаторским.</a:t>
            </a:r>
            <a:r>
              <a:rPr lang="ru-RU" sz="4000" dirty="0"/>
              <a:t> </a:t>
            </a:r>
          </a:p>
        </p:txBody>
      </p:sp>
      <p:pic>
        <p:nvPicPr>
          <p:cNvPr id="27656" name="Picture 8" descr="Бодуэн де Куртенэ И.А. Избранные труды по общему языкознанию. Том 1"/>
          <p:cNvPicPr>
            <a:picLocks noChangeAspect="1" noChangeArrowheads="1"/>
          </p:cNvPicPr>
          <p:nvPr/>
        </p:nvPicPr>
        <p:blipFill>
          <a:blip r:embed="rId3" cstate="print"/>
          <a:srcRect/>
          <a:stretch>
            <a:fillRect/>
          </a:stretch>
        </p:blipFill>
        <p:spPr bwMode="auto">
          <a:xfrm>
            <a:off x="5795963" y="981075"/>
            <a:ext cx="3113087" cy="4464050"/>
          </a:xfrm>
          <a:prstGeom prst="rect">
            <a:avLst/>
          </a:prstGeom>
          <a:noFill/>
          <a:ln w="9525">
            <a:solidFill>
              <a:srgbClr val="3366FF"/>
            </a:solidFill>
            <a:miter lim="800000"/>
            <a:headEnd/>
            <a:tailEnd/>
          </a:ln>
        </p:spPr>
      </p:pic>
    </p:spTree>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descr="фон"/>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6387" name="Rectangle 3"/>
          <p:cNvSpPr>
            <a:spLocks noGrp="1" noChangeArrowheads="1"/>
          </p:cNvSpPr>
          <p:nvPr>
            <p:ph type="body" idx="1"/>
          </p:nvPr>
        </p:nvSpPr>
        <p:spPr>
          <a:xfrm>
            <a:off x="-180975" y="3284538"/>
            <a:ext cx="9324975" cy="3054350"/>
          </a:xfrm>
        </p:spPr>
        <p:txBody>
          <a:bodyPr/>
          <a:lstStyle/>
          <a:p>
            <a:pPr>
              <a:buFontTx/>
              <a:buNone/>
            </a:pPr>
            <a:r>
              <a:rPr lang="ru-RU" b="1" dirty="0"/>
              <a:t>     </a:t>
            </a:r>
            <a:r>
              <a:rPr lang="ru-RU" sz="2400" dirty="0">
                <a:solidFill>
                  <a:srgbClr val="000099"/>
                </a:solidFill>
                <a:latin typeface="Tahoma" charset="0"/>
              </a:rPr>
              <a:t>Основной чертой личного и научного характера </a:t>
            </a:r>
            <a:r>
              <a:rPr lang="ru-RU" sz="2400" dirty="0" err="1">
                <a:solidFill>
                  <a:srgbClr val="000099"/>
                </a:solidFill>
                <a:latin typeface="Tahoma" charset="0"/>
              </a:rPr>
              <a:t>Бодуэна</a:t>
            </a:r>
            <a:r>
              <a:rPr lang="ru-RU" sz="2400" dirty="0">
                <a:solidFill>
                  <a:srgbClr val="000099"/>
                </a:solidFill>
                <a:latin typeface="Tahoma" charset="0"/>
              </a:rPr>
              <a:t> де </a:t>
            </a:r>
            <a:r>
              <a:rPr lang="ru-RU" sz="2400" dirty="0" err="1">
                <a:solidFill>
                  <a:srgbClr val="000099"/>
                </a:solidFill>
                <a:latin typeface="Tahoma" charset="0"/>
              </a:rPr>
              <a:t>Куртенэ</a:t>
            </a:r>
            <a:r>
              <a:rPr lang="ru-RU" sz="2400" dirty="0">
                <a:solidFill>
                  <a:srgbClr val="000099"/>
                </a:solidFill>
                <a:latin typeface="Tahoma" charset="0"/>
              </a:rPr>
              <a:t> является стремление к духовной самостоятельности и независимости, отвращение к рутине и шаблону. Всегда он стремился "брать исследуемый предмет таким, как он есть, не навязывая никогда не подходящих ему категорий". Это позволило ему дать ряд оригинальных и метких наблюдений, высказать немало блестящих научных идей и обобщений. </a:t>
            </a:r>
          </a:p>
        </p:txBody>
      </p:sp>
      <p:pic>
        <p:nvPicPr>
          <p:cNvPr id="16390" name="Picture 6" descr="Рисунок5"/>
          <p:cNvPicPr>
            <a:picLocks noChangeAspect="1" noChangeArrowheads="1"/>
          </p:cNvPicPr>
          <p:nvPr/>
        </p:nvPicPr>
        <p:blipFill>
          <a:blip r:embed="rId3" cstate="print"/>
          <a:srcRect/>
          <a:stretch>
            <a:fillRect/>
          </a:stretch>
        </p:blipFill>
        <p:spPr bwMode="auto">
          <a:xfrm>
            <a:off x="2987675" y="239713"/>
            <a:ext cx="2952750" cy="2895600"/>
          </a:xfrm>
          <a:prstGeom prst="rect">
            <a:avLst/>
          </a:prstGeom>
          <a:noFill/>
          <a:ln w="9525">
            <a:solidFill>
              <a:srgbClr val="3366FF"/>
            </a:solidFill>
            <a:miter lim="800000"/>
            <a:headEnd/>
            <a:tailEnd/>
          </a:ln>
        </p:spPr>
      </p:pic>
    </p:spTree>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фон"/>
          <p:cNvPicPr>
            <a:picLocks noChangeAspect="1" noChangeArrowheads="1"/>
          </p:cNvPicPr>
          <p:nvPr/>
        </p:nvPicPr>
        <p:blipFill>
          <a:blip r:embed="rId2" cstate="print"/>
          <a:srcRect t="20602"/>
          <a:stretch>
            <a:fillRect/>
          </a:stretch>
        </p:blipFill>
        <p:spPr bwMode="auto">
          <a:xfrm>
            <a:off x="0" y="0"/>
            <a:ext cx="9144000" cy="6858000"/>
          </a:xfrm>
          <a:prstGeom prst="rect">
            <a:avLst/>
          </a:prstGeom>
          <a:noFill/>
        </p:spPr>
      </p:pic>
      <p:sp>
        <p:nvSpPr>
          <p:cNvPr id="5123" name="Rectangle 3"/>
          <p:cNvSpPr>
            <a:spLocks noGrp="1" noChangeArrowheads="1"/>
          </p:cNvSpPr>
          <p:nvPr>
            <p:ph type="body" idx="1"/>
          </p:nvPr>
        </p:nvSpPr>
        <p:spPr>
          <a:xfrm>
            <a:off x="468313" y="765175"/>
            <a:ext cx="8229600" cy="4310063"/>
          </a:xfrm>
        </p:spPr>
        <p:txBody>
          <a:bodyPr/>
          <a:lstStyle/>
          <a:p>
            <a:pPr>
              <a:buFontTx/>
              <a:buNone/>
            </a:pPr>
            <a:r>
              <a:rPr lang="ru-RU" dirty="0"/>
              <a:t>    </a:t>
            </a:r>
            <a:r>
              <a:rPr lang="ru-RU" sz="2400" dirty="0" err="1">
                <a:solidFill>
                  <a:srgbClr val="000099"/>
                </a:solidFill>
                <a:latin typeface="Tahoma" charset="0"/>
              </a:rPr>
              <a:t>Бодуэн</a:t>
            </a:r>
            <a:r>
              <a:rPr lang="ru-RU" sz="2400" dirty="0">
                <a:solidFill>
                  <a:srgbClr val="000099"/>
                </a:solidFill>
                <a:latin typeface="Tahoma" charset="0"/>
              </a:rPr>
              <a:t> де </a:t>
            </a:r>
            <a:r>
              <a:rPr lang="ru-RU" sz="2400" dirty="0" err="1">
                <a:solidFill>
                  <a:srgbClr val="000099"/>
                </a:solidFill>
                <a:latin typeface="Tahoma" charset="0"/>
              </a:rPr>
              <a:t>Куртенэ</a:t>
            </a:r>
            <a:r>
              <a:rPr lang="ru-RU" sz="2400" dirty="0">
                <a:solidFill>
                  <a:srgbClr val="000099"/>
                </a:solidFill>
                <a:latin typeface="Tahoma" charset="0"/>
              </a:rPr>
              <a:t> совершил переворот в науке о языке: до него в лингвистике господствовало историческое направление - языки исследовались исключительно по письменным памятникам. Он же в своих работах доказал, что сущность языка - в речевой деятельности, а значит, необходимо изучать живые языки и диалекты. Только так можно понять механизм функционирования языка и проверить правильность лингвистических теорий.</a:t>
            </a:r>
            <a:r>
              <a:rPr lang="ru-RU" dirty="0"/>
              <a:t> </a:t>
            </a:r>
          </a:p>
        </p:txBody>
      </p:sp>
      <p:pic>
        <p:nvPicPr>
          <p:cNvPr id="5125" name="Picture 5" descr="b1"/>
          <p:cNvPicPr>
            <a:picLocks noChangeAspect="1" noChangeArrowheads="1" noCrop="1"/>
          </p:cNvPicPr>
          <p:nvPr/>
        </p:nvPicPr>
        <p:blipFill>
          <a:blip r:embed="rId3" cstate="print"/>
          <a:srcRect/>
          <a:stretch>
            <a:fillRect/>
          </a:stretch>
        </p:blipFill>
        <p:spPr bwMode="auto">
          <a:xfrm>
            <a:off x="3203575" y="4581525"/>
            <a:ext cx="2592388" cy="1597025"/>
          </a:xfrm>
          <a:prstGeom prst="rect">
            <a:avLst/>
          </a:prstGeom>
          <a:noFill/>
          <a:ln w="9525">
            <a:noFill/>
            <a:miter lim="800000"/>
            <a:headEnd/>
            <a:tailEnd/>
          </a:ln>
        </p:spPr>
      </p:pic>
      <p:pic>
        <p:nvPicPr>
          <p:cNvPr id="5126" name="Picture 6" descr="pero_m"/>
          <p:cNvPicPr>
            <a:picLocks noChangeAspect="1" noChangeArrowheads="1"/>
          </p:cNvPicPr>
          <p:nvPr/>
        </p:nvPicPr>
        <p:blipFill>
          <a:blip r:embed="rId4" cstate="print"/>
          <a:srcRect/>
          <a:stretch>
            <a:fillRect/>
          </a:stretch>
        </p:blipFill>
        <p:spPr bwMode="auto">
          <a:xfrm>
            <a:off x="0" y="188913"/>
            <a:ext cx="971550" cy="971550"/>
          </a:xfrm>
          <a:prstGeom prst="rect">
            <a:avLst/>
          </a:prstGeom>
          <a:noFill/>
        </p:spPr>
      </p:pic>
    </p:spTree>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7" name="Picture 3" descr="фон"/>
          <p:cNvPicPr>
            <a:picLocks noGrp="1" noChangeAspect="1" noChangeArrowheads="1"/>
          </p:cNvPicPr>
          <p:nvPr>
            <p:ph type="body" idx="1"/>
          </p:nvPr>
        </p:nvPicPr>
        <p:blipFill>
          <a:blip r:embed="rId2" cstate="print"/>
          <a:srcRect t="20602"/>
          <a:stretch>
            <a:fillRect/>
          </a:stretch>
        </p:blipFill>
        <p:spPr>
          <a:xfrm>
            <a:off x="0" y="36513"/>
            <a:ext cx="9144000" cy="6821487"/>
          </a:xfrm>
          <a:noFill/>
          <a:ln/>
        </p:spPr>
      </p:pic>
      <p:sp>
        <p:nvSpPr>
          <p:cNvPr id="36868" name="Text Box 4"/>
          <p:cNvSpPr txBox="1">
            <a:spLocks noChangeArrowheads="1"/>
          </p:cNvSpPr>
          <p:nvPr/>
        </p:nvSpPr>
        <p:spPr bwMode="auto">
          <a:xfrm>
            <a:off x="179388" y="0"/>
            <a:ext cx="8713787" cy="3378200"/>
          </a:xfrm>
          <a:prstGeom prst="rect">
            <a:avLst/>
          </a:prstGeom>
          <a:noFill/>
          <a:ln w="9525">
            <a:noFill/>
            <a:miter lim="800000"/>
            <a:headEnd/>
            <a:tailEnd/>
          </a:ln>
          <a:effectLst/>
        </p:spPr>
        <p:txBody>
          <a:bodyPr>
            <a:spAutoFit/>
          </a:bodyPr>
          <a:lstStyle/>
          <a:p>
            <a:pPr>
              <a:spcBef>
                <a:spcPct val="50000"/>
              </a:spcBef>
            </a:pPr>
            <a:r>
              <a:rPr lang="ru-RU" sz="2400" dirty="0">
                <a:solidFill>
                  <a:srgbClr val="000099"/>
                </a:solidFill>
                <a:latin typeface="Tahoma" charset="0"/>
              </a:rPr>
              <a:t>   Впервые появилась возможность с помощью приборов изучать акустические свойства голосового аппарата человека. В связи с этим </a:t>
            </a:r>
            <a:r>
              <a:rPr lang="ru-RU" sz="2400" dirty="0" err="1">
                <a:solidFill>
                  <a:srgbClr val="000099"/>
                </a:solidFill>
                <a:latin typeface="Tahoma" charset="0"/>
              </a:rPr>
              <a:t>Бодуэн</a:t>
            </a:r>
            <a:r>
              <a:rPr lang="ru-RU" sz="2400" dirty="0">
                <a:solidFill>
                  <a:srgbClr val="000099"/>
                </a:solidFill>
                <a:latin typeface="Tahoma" charset="0"/>
              </a:rPr>
              <a:t> де </a:t>
            </a:r>
            <a:r>
              <a:rPr lang="ru-RU" sz="2400" dirty="0" err="1">
                <a:solidFill>
                  <a:srgbClr val="000099"/>
                </a:solidFill>
                <a:latin typeface="Tahoma" charset="0"/>
              </a:rPr>
              <a:t>Куртенэ</a:t>
            </a:r>
            <a:r>
              <a:rPr lang="ru-RU" sz="2400" dirty="0">
                <a:solidFill>
                  <a:srgbClr val="000099"/>
                </a:solidFill>
                <a:latin typeface="Tahoma" charset="0"/>
              </a:rPr>
              <a:t> разграничил две разные дисциплины, изучающие звуки речи. Одна из них - это акустико-физиологическая </a:t>
            </a:r>
            <a:r>
              <a:rPr lang="ru-RU" sz="2400" b="1" dirty="0">
                <a:solidFill>
                  <a:srgbClr val="000099"/>
                </a:solidFill>
                <a:latin typeface="Tahoma" charset="0"/>
              </a:rPr>
              <a:t>фонетика</a:t>
            </a:r>
            <a:r>
              <a:rPr lang="ru-RU" sz="2400" dirty="0">
                <a:solidFill>
                  <a:srgbClr val="000099"/>
                </a:solidFill>
                <a:latin typeface="Tahoma" charset="0"/>
              </a:rPr>
              <a:t>, исследующая  объективные  свойства звуков  с помощью приборов. Другой де </a:t>
            </a:r>
            <a:r>
              <a:rPr lang="ru-RU" sz="2400" dirty="0" err="1">
                <a:solidFill>
                  <a:srgbClr val="000099"/>
                </a:solidFill>
                <a:latin typeface="Tahoma" charset="0"/>
              </a:rPr>
              <a:t>Куртенэ</a:t>
            </a:r>
            <a:r>
              <a:rPr lang="ru-RU" sz="2400" dirty="0">
                <a:solidFill>
                  <a:srgbClr val="000099"/>
                </a:solidFill>
                <a:latin typeface="Tahoma" charset="0"/>
              </a:rPr>
              <a:t> дал название «</a:t>
            </a:r>
            <a:r>
              <a:rPr lang="ru-RU" sz="2400" dirty="0" err="1">
                <a:solidFill>
                  <a:srgbClr val="000099"/>
                </a:solidFill>
                <a:latin typeface="Tahoma" charset="0"/>
              </a:rPr>
              <a:t>психофонетика</a:t>
            </a:r>
            <a:r>
              <a:rPr lang="ru-RU" sz="2400" dirty="0">
                <a:solidFill>
                  <a:srgbClr val="000099"/>
                </a:solidFill>
                <a:latin typeface="Tahoma" charset="0"/>
              </a:rPr>
              <a:t>», однако позже для неё установился термин </a:t>
            </a:r>
            <a:r>
              <a:rPr lang="ru-RU" sz="2400" b="1" dirty="0">
                <a:solidFill>
                  <a:srgbClr val="000099"/>
                </a:solidFill>
                <a:latin typeface="Tahoma" charset="0"/>
              </a:rPr>
              <a:t>фонология</a:t>
            </a:r>
            <a:r>
              <a:rPr lang="ru-RU" sz="2400" dirty="0">
                <a:solidFill>
                  <a:srgbClr val="000099"/>
                </a:solidFill>
                <a:latin typeface="Tahoma" charset="0"/>
              </a:rPr>
              <a:t>. </a:t>
            </a:r>
          </a:p>
        </p:txBody>
      </p:sp>
      <p:pic>
        <p:nvPicPr>
          <p:cNvPr id="36869" name="Picture 5" descr="Мозаика из знаков"/>
          <p:cNvPicPr>
            <a:picLocks noChangeAspect="1" noChangeArrowheads="1"/>
          </p:cNvPicPr>
          <p:nvPr/>
        </p:nvPicPr>
        <p:blipFill>
          <a:blip r:embed="rId3" cstate="print"/>
          <a:srcRect/>
          <a:stretch>
            <a:fillRect/>
          </a:stretch>
        </p:blipFill>
        <p:spPr bwMode="auto">
          <a:xfrm>
            <a:off x="2843213" y="3357563"/>
            <a:ext cx="3235325" cy="3235325"/>
          </a:xfrm>
          <a:prstGeom prst="rect">
            <a:avLst/>
          </a:prstGeom>
          <a:noFill/>
        </p:spPr>
      </p:pic>
    </p:spTree>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812</TotalTime>
  <Words>700</Words>
  <Application>Microsoft Office PowerPoint</Application>
  <PresentationFormat>Экран (4:3)</PresentationFormat>
  <Paragraphs>44</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Оформление по умолчанию</vt:lpstr>
      <vt:lpstr>Слайд 1</vt:lpstr>
      <vt:lpstr>Слайд 2</vt:lpstr>
      <vt:lpstr>Родовой герб</vt:lpstr>
      <vt:lpstr>Слайд 4</vt:lpstr>
      <vt:lpstr>Слайд 5</vt:lpstr>
      <vt:lpstr>       Начиная с ранних работ, Бодуэн де Куртенэ подчёркивал, что научное языкознание не сводится только к изучению языковой истории и родственных связей языков. Он указывал, что необходим «всесторонний разбор положительно данных, уже сложившихся языков», среди которых главное место занимают «живые языки народов во всём их разнообразии».       Для того времени подобный  подход   был новаторским. </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Admin</cp:lastModifiedBy>
  <cp:revision>37</cp:revision>
  <dcterms:created xsi:type="dcterms:W3CDTF">2011-03-15T20:14:35Z</dcterms:created>
  <dcterms:modified xsi:type="dcterms:W3CDTF">2015-08-18T13:34:47Z</dcterms:modified>
</cp:coreProperties>
</file>