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2" r:id="rId2"/>
    <p:sldId id="256" r:id="rId3"/>
    <p:sldId id="267" r:id="rId4"/>
    <p:sldId id="26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9" r:id="rId16"/>
    <p:sldId id="270" r:id="rId17"/>
    <p:sldId id="271" r:id="rId18"/>
    <p:sldId id="273" r:id="rId1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5B106E36-FD25-4E2D-B0AA-010F637433A0}" type="datetimeFigureOut">
              <a:rPr lang="ru-RU" smtClean="0"/>
              <a:pPr/>
              <a:t>23.04.2015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Ф.Ф.Фортунатов и Московская лингвистическая школа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Подготовила ст. 54 гр. Светлана </a:t>
            </a:r>
            <a:r>
              <a:rPr lang="ru-RU" dirty="0" err="1" smtClean="0"/>
              <a:t>Грицик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Преподаватель: доц. </a:t>
            </a:r>
            <a:r>
              <a:rPr lang="ru-RU" dirty="0" err="1" smtClean="0"/>
              <a:t>Т.Е.Недашковская</a:t>
            </a:r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476672"/>
            <a:ext cx="8435280" cy="6192688"/>
          </a:xfrm>
        </p:spPr>
        <p:txBody>
          <a:bodyPr>
            <a:normAutofit/>
          </a:bodyPr>
          <a:lstStyle/>
          <a:p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Фортунатов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определяет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грамматику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учение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форме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подразделяя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на:</a:t>
            </a:r>
          </a:p>
          <a:p>
            <a:pPr>
              <a:buFont typeface="Wingdings" pitchFamily="2" charset="2"/>
              <a:buChar char="q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b="1" dirty="0" err="1" smtClean="0">
                <a:latin typeface="Times New Roman" pitchFamily="18" charset="0"/>
                <a:cs typeface="Times New Roman" pitchFamily="18" charset="0"/>
              </a:rPr>
              <a:t>морфологию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изучающую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формы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слов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отношении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между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собой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>
              <a:buFont typeface="Wingdings" pitchFamily="2" charset="2"/>
              <a:buChar char="q"/>
            </a:pP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синтаксис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, предметом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которого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будут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формы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отдельных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слов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отношению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употреблению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словосочетаниях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также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формы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 самих </a:t>
            </a:r>
            <a:r>
              <a:rPr lang="uk-UA" sz="3600" dirty="0" err="1" smtClean="0">
                <a:latin typeface="Times New Roman" pitchFamily="18" charset="0"/>
                <a:cs typeface="Times New Roman" pitchFamily="18" charset="0"/>
              </a:rPr>
              <a:t>словосочетаний</a:t>
            </a:r>
            <a:r>
              <a:rPr lang="uk-UA" sz="36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 smtClean="0"/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67544" y="332656"/>
            <a:ext cx="8219256" cy="5674635"/>
          </a:xfrm>
        </p:spPr>
        <p:txBody>
          <a:bodyPr>
            <a:normAutofit/>
          </a:bodyPr>
          <a:lstStyle/>
          <a:p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Фортунатов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предложил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классификацию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частей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речи.Согласно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ей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выделяются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слова с формами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словоизменения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 и 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без них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. </a:t>
            </a:r>
          </a:p>
          <a:p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Слова с формами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подразделяются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на 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склоняемые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, </a:t>
            </a:r>
          </a:p>
          <a:p>
            <a:pPr>
              <a:buFont typeface="Wingdings" pitchFamily="2" charset="2"/>
              <a:buChar char="v"/>
            </a:pP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спрягаемые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 ,</a:t>
            </a:r>
          </a:p>
          <a:p>
            <a:pPr>
              <a:buFont typeface="Wingdings" pitchFamily="2" charset="2"/>
              <a:buChar char="v"/>
            </a:pP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склоняемые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согласованием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в роде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Среди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вторых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различают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слова,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имеющие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формы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словообразования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и слова,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имеющие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3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332656"/>
            <a:ext cx="8507288" cy="6264696"/>
          </a:xfrm>
        </p:spPr>
        <p:txBody>
          <a:bodyPr>
            <a:normAutofit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Что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касается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синтаксиса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то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здесь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Фортунатов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выдвигал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первый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план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понятие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словосочетания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определяя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«то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целое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значению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которое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образуется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сочетанием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одного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полного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слова с другим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полным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словом,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которое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может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быть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выражением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целого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психологического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суждения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части».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Те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словосочетания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которых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составляющие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части –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грамматические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птица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летит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являются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грамматическими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словосочетаниями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Словосочетания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же типа </a:t>
            </a:r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сегодня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мороз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которых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не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обозначено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формами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языка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отношение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одного предмета к другому,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Фортунатов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называет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неграмматическими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6583362"/>
          </a:xfrm>
        </p:spPr>
        <p:txBody>
          <a:bodyPr>
            <a:noAutofit/>
          </a:bodyPr>
          <a:lstStyle/>
          <a:p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	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Теория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Фортунатова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форме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слова 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как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результате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сходства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различия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их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формальной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принадлежности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» положила начало:</a:t>
            </a:r>
            <a:b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разграничению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форм 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словоизменения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словообразования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b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*строгому 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разграничению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внешней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внутренней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формы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значения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формального 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выражения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) </a:t>
            </a:r>
            <a:b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*в 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учении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грамматических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категориях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разрядах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слов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учении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о </a:t>
            </a:r>
            <a:r>
              <a:rPr lang="uk-UA" sz="28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частях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речи.</a:t>
            </a:r>
            <a:b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Всё </a:t>
            </a:r>
            <a:r>
              <a:rPr lang="uk-UA" sz="3200" b="0" u="sng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это</a:t>
            </a:r>
            <a:r>
              <a:rPr lang="uk-UA" sz="32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0" u="sng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легло</a:t>
            </a:r>
            <a:r>
              <a:rPr lang="uk-UA" sz="32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основу </a:t>
            </a:r>
            <a:r>
              <a:rPr lang="uk-UA" sz="3200" b="0" u="sng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современной</a:t>
            </a:r>
            <a:r>
              <a:rPr lang="uk-UA" sz="32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0" u="sng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морфологии</a:t>
            </a:r>
            <a:r>
              <a:rPr lang="uk-UA" sz="32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200" b="0" u="sng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оформившейся</a:t>
            </a:r>
            <a:r>
              <a:rPr lang="uk-UA" sz="32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3200" b="0" u="sng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самостоятельную</a:t>
            </a:r>
            <a:r>
              <a:rPr lang="uk-UA" sz="32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0" u="sng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научную</a:t>
            </a:r>
            <a:r>
              <a:rPr lang="uk-UA" sz="32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0" u="sng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дисциплину</a:t>
            </a:r>
            <a:r>
              <a:rPr lang="uk-UA" sz="32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0" u="sng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усилиями</a:t>
            </a:r>
            <a:r>
              <a:rPr lang="uk-UA" sz="32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0" u="sng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учёных</a:t>
            </a:r>
            <a:r>
              <a:rPr lang="uk-UA" sz="32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0" u="sng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фортунатовского</a:t>
            </a:r>
            <a:r>
              <a:rPr lang="uk-UA" sz="32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0" u="sng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направления</a:t>
            </a:r>
            <a:r>
              <a:rPr lang="uk-UA" sz="32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8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endParaRPr lang="uk-UA" sz="28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251520" y="1340768"/>
            <a:ext cx="8435280" cy="5184576"/>
          </a:xfrm>
        </p:spPr>
        <p:txBody>
          <a:bodyPr>
            <a:normAutofit fontScale="92500" lnSpcReduction="20000"/>
          </a:bodyPr>
          <a:lstStyle/>
          <a:p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Среди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многочисленных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учеников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Фортунатова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составлявших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Московскую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лингвистическую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школу,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особое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место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занимает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Алексей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Александрович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Шахматов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(1864–1920),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сферой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которого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стала русистика, в первую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очередь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изучение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истории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русского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языка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происхождения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связи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историей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русского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народа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труде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А. А.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Шахматова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"</a:t>
            </a:r>
            <a:r>
              <a:rPr lang="uk-UA" u="sng" dirty="0" err="1" smtClean="0">
                <a:latin typeface="Times New Roman" pitchFamily="18" charset="0"/>
                <a:cs typeface="Times New Roman" pitchFamily="18" charset="0"/>
              </a:rPr>
              <a:t>Очерк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u="sng" dirty="0" err="1" smtClean="0">
                <a:latin typeface="Times New Roman" pitchFamily="18" charset="0"/>
                <a:cs typeface="Times New Roman" pitchFamily="18" charset="0"/>
              </a:rPr>
              <a:t>древнейшего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u="sng" dirty="0" err="1" smtClean="0">
                <a:latin typeface="Times New Roman" pitchFamily="18" charset="0"/>
                <a:cs typeface="Times New Roman" pitchFamily="18" charset="0"/>
              </a:rPr>
              <a:t>периода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u="sng" dirty="0" err="1" smtClean="0">
                <a:latin typeface="Times New Roman" pitchFamily="18" charset="0"/>
                <a:cs typeface="Times New Roman" pitchFamily="18" charset="0"/>
              </a:rPr>
              <a:t>истории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u="sng" dirty="0" err="1" smtClean="0">
                <a:latin typeface="Times New Roman" pitchFamily="18" charset="0"/>
                <a:cs typeface="Times New Roman" pitchFamily="18" charset="0"/>
              </a:rPr>
              <a:t>русского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u="sng" dirty="0" err="1" smtClean="0">
                <a:latin typeface="Times New Roman" pitchFamily="18" charset="0"/>
                <a:cs typeface="Times New Roman" pitchFamily="18" charset="0"/>
              </a:rPr>
              <a:t>языка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"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(1915 г.)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прослеживается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история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изучения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b="1" dirty="0" err="1" smtClean="0">
                <a:latin typeface="Times New Roman" pitchFamily="18" charset="0"/>
                <a:cs typeface="Times New Roman" pitchFamily="18" charset="0"/>
              </a:rPr>
              <a:t>звуков</a:t>
            </a: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русского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языка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с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древнейших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эпох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и до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настоящего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времени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Особого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внимания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заслуживает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попытка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восстановления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первой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Несторовской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русской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летописи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uk-UA" u="sng" dirty="0" err="1" smtClean="0">
                <a:latin typeface="Times New Roman" pitchFamily="18" charset="0"/>
                <a:cs typeface="Times New Roman" pitchFamily="18" charset="0"/>
              </a:rPr>
              <a:t>Введение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в курс </a:t>
            </a:r>
            <a:r>
              <a:rPr lang="uk-UA" u="sng" dirty="0" err="1" smtClean="0">
                <a:latin typeface="Times New Roman" pitchFamily="18" charset="0"/>
                <a:cs typeface="Times New Roman" pitchFamily="18" charset="0"/>
              </a:rPr>
              <a:t>исто­рии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u="sng" dirty="0" err="1" smtClean="0">
                <a:latin typeface="Times New Roman" pitchFamily="18" charset="0"/>
                <a:cs typeface="Times New Roman" pitchFamily="18" charset="0"/>
              </a:rPr>
              <a:t>русского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u="sng" dirty="0" err="1" smtClean="0">
                <a:latin typeface="Times New Roman" pitchFamily="18" charset="0"/>
                <a:cs typeface="Times New Roman" pitchFamily="18" charset="0"/>
              </a:rPr>
              <a:t>языка</a:t>
            </a:r>
            <a:r>
              <a:rPr lang="uk-UA" u="sng" dirty="0" smtClean="0">
                <a:latin typeface="Times New Roman" pitchFamily="18" charset="0"/>
                <a:cs typeface="Times New Roman" pitchFamily="18" charset="0"/>
              </a:rPr>
              <a:t>"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(1916 г.)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является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попыткой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восстановления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истории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языка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истории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dirty="0" err="1" smtClean="0">
                <a:latin typeface="Times New Roman" pitchFamily="18" charset="0"/>
                <a:cs typeface="Times New Roman" pitchFamily="18" charset="0"/>
              </a:rPr>
              <a:t>народа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dirty="0" err="1" smtClean="0">
                <a:solidFill>
                  <a:srgbClr val="00B0F0"/>
                </a:solidFill>
              </a:rPr>
              <a:t>Алексей</a:t>
            </a:r>
            <a:r>
              <a:rPr lang="uk-UA" dirty="0" smtClean="0">
                <a:solidFill>
                  <a:srgbClr val="00B0F0"/>
                </a:solidFill>
              </a:rPr>
              <a:t> </a:t>
            </a:r>
            <a:r>
              <a:rPr lang="uk-UA" dirty="0" err="1" smtClean="0">
                <a:solidFill>
                  <a:srgbClr val="00B0F0"/>
                </a:solidFill>
              </a:rPr>
              <a:t>Александрович</a:t>
            </a:r>
            <a:r>
              <a:rPr lang="uk-UA" dirty="0" smtClean="0">
                <a:solidFill>
                  <a:srgbClr val="00B0F0"/>
                </a:solidFill>
              </a:rPr>
              <a:t> </a:t>
            </a:r>
            <a:r>
              <a:rPr lang="uk-UA" dirty="0" err="1" smtClean="0">
                <a:solidFill>
                  <a:srgbClr val="00B0F0"/>
                </a:solidFill>
              </a:rPr>
              <a:t>Шахматов</a:t>
            </a:r>
            <a:endParaRPr lang="uk-UA" dirty="0">
              <a:solidFill>
                <a:srgbClr val="00B0F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26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220072" y="1988840"/>
            <a:ext cx="3658696" cy="432945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2506290"/>
          </a:xfrm>
        </p:spPr>
        <p:txBody>
          <a:bodyPr>
            <a:noAutofit/>
          </a:bodyPr>
          <a:lstStyle/>
          <a:p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А. А.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Шахматов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отрицал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реальное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существование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языка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коллектива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подчеркивал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индивидуальную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сущность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А. А.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Шахматов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исследовал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русские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диалекты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Ученый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создал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описание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классификацию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русского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простого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предложения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 Он одним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из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первых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применил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0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"</a:t>
            </a:r>
            <a:r>
              <a:rPr lang="uk-UA" sz="2000" b="0" u="sng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Синтаксисе</a:t>
            </a:r>
            <a:r>
              <a:rPr lang="uk-UA" sz="20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u="sng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русского</a:t>
            </a:r>
            <a:r>
              <a:rPr lang="uk-UA" sz="20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u="sng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языка</a:t>
            </a:r>
            <a:r>
              <a:rPr lang="uk-UA" sz="2000" b="0" u="sng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" (1925)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дескриптивный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метод в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современной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научной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000" b="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грамматике</a:t>
            </a:r>
            <a:r>
              <a:rPr lang="uk-UA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000" b="0" dirty="0" smtClean="0"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uk-UA" sz="2000" b="0" dirty="0" smtClean="0">
                <a:effectLst/>
                <a:latin typeface="Times New Roman" pitchFamily="18" charset="0"/>
                <a:cs typeface="Times New Roman" pitchFamily="18" charset="0"/>
              </a:rPr>
              <a:t> </a:t>
            </a:r>
            <a:br>
              <a:rPr lang="uk-UA" sz="2000" b="0" dirty="0" smtClean="0">
                <a:effectLst/>
                <a:latin typeface="Times New Roman" pitchFamily="18" charset="0"/>
                <a:cs typeface="Times New Roman" pitchFamily="18" charset="0"/>
              </a:rPr>
            </a:br>
            <a:endParaRPr lang="uk-UA" sz="2000" b="0" dirty="0"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Проблемами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семасиологии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много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занимался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Михаил</a:t>
            </a:r>
            <a:r>
              <a:rPr lang="uk-UA" sz="2800" b="1" dirty="0" smtClean="0">
                <a:latin typeface="Times New Roman" pitchFamily="18" charset="0"/>
                <a:cs typeface="Times New Roman" pitchFamily="18" charset="0"/>
              </a:rPr>
              <a:t> Михайлович </a:t>
            </a:r>
            <a:r>
              <a:rPr lang="uk-UA" sz="2800" b="1" dirty="0" err="1" smtClean="0">
                <a:latin typeface="Times New Roman" pitchFamily="18" charset="0"/>
                <a:cs typeface="Times New Roman" pitchFamily="18" charset="0"/>
              </a:rPr>
              <a:t>Покровский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 (1869–1942),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применивший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принципы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компаративистики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изучении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классических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языков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латынь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древнегреческий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санскрит).</a:t>
            </a:r>
          </a:p>
          <a:p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Он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отмечал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воздействие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язык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двух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основных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факторов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культурно-исторического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психологического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разрабатывая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учение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о так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называемой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семасиологической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800" dirty="0" err="1" smtClean="0">
                <a:latin typeface="Times New Roman" pitchFamily="18" charset="0"/>
                <a:cs typeface="Times New Roman" pitchFamily="18" charset="0"/>
              </a:rPr>
              <a:t>ассоциации</a:t>
            </a:r>
            <a:r>
              <a:rPr lang="uk-UA" sz="28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Михаил</a:t>
            </a:r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 Михайлович </a:t>
            </a:r>
            <a:r>
              <a:rPr lang="uk-UA" dirty="0" err="1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Покровский</a:t>
            </a:r>
            <a:r>
              <a:rPr lang="uk-UA" dirty="0" smtClean="0">
                <a:solidFill>
                  <a:schemeClr val="accent2">
                    <a:lumMod val="20000"/>
                    <a:lumOff val="80000"/>
                  </a:schemeClr>
                </a:solidFill>
              </a:rPr>
              <a:t> </a:t>
            </a:r>
            <a:endParaRPr lang="uk-UA" dirty="0">
              <a:solidFill>
                <a:schemeClr val="accent2">
                  <a:lumMod val="20000"/>
                  <a:lumOff val="8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Pokrovsky_Mihai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4499992" y="1700808"/>
            <a:ext cx="4047778" cy="4857334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02234"/>
          </a:xfrm>
        </p:spPr>
        <p:txBody>
          <a:bodyPr>
            <a:noAutofit/>
          </a:bodyPr>
          <a:lstStyle/>
          <a:p>
            <a:r>
              <a:rPr lang="uk-UA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Согласно</a:t>
            </a:r>
            <a:r>
              <a:rPr lang="uk-UA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Покровскому</a:t>
            </a:r>
            <a:r>
              <a:rPr lang="uk-UA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uk-UA" sz="24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языке</a:t>
            </a:r>
            <a:r>
              <a:rPr lang="uk-UA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имеется</a:t>
            </a:r>
            <a:r>
              <a:rPr lang="uk-UA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масса</a:t>
            </a:r>
            <a:r>
              <a:rPr lang="uk-UA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значений, </a:t>
            </a:r>
            <a:r>
              <a:rPr lang="uk-UA" sz="24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которые</a:t>
            </a:r>
            <a:r>
              <a:rPr lang="uk-UA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может</a:t>
            </a:r>
            <a:r>
              <a:rPr lang="uk-UA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приобретать</a:t>
            </a:r>
            <a:r>
              <a:rPr lang="uk-UA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слово, </a:t>
            </a:r>
            <a:r>
              <a:rPr lang="uk-UA" sz="24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относящееся</a:t>
            </a:r>
            <a:r>
              <a:rPr lang="uk-UA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uk-UA" sz="24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определенному</a:t>
            </a:r>
            <a:r>
              <a:rPr lang="uk-UA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словообразовательному</a:t>
            </a:r>
            <a:r>
              <a:rPr lang="uk-UA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типу, </a:t>
            </a:r>
            <a:r>
              <a:rPr lang="uk-UA" sz="24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причем</a:t>
            </a:r>
            <a:r>
              <a:rPr lang="uk-UA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и у других </a:t>
            </a:r>
            <a:r>
              <a:rPr lang="uk-UA" sz="24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слов</a:t>
            </a:r>
            <a:r>
              <a:rPr lang="uk-UA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относящихся</a:t>
            </a:r>
            <a:r>
              <a:rPr lang="uk-UA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uk-UA" sz="24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этому</a:t>
            </a:r>
            <a:r>
              <a:rPr lang="uk-UA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типу, </a:t>
            </a:r>
            <a:r>
              <a:rPr lang="uk-UA" sz="24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могут</a:t>
            </a:r>
            <a:r>
              <a:rPr lang="uk-UA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развиваться</a:t>
            </a:r>
            <a:r>
              <a:rPr lang="uk-UA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сходные</a:t>
            </a:r>
            <a:r>
              <a:rPr lang="uk-UA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b="0" dirty="0" err="1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значения</a:t>
            </a:r>
            <a:r>
              <a:rPr lang="uk-UA" sz="2400" b="0" dirty="0" smtClean="0">
                <a:solidFill>
                  <a:srgbClr val="002060"/>
                </a:solidFill>
                <a:effectLst/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2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2000" dirty="0" smtClean="0">
                <a:latin typeface="Times New Roman" pitchFamily="18" charset="0"/>
                <a:cs typeface="Times New Roman" pitchFamily="18" charset="0"/>
              </a:rPr>
            </a:br>
            <a:endParaRPr lang="uk-UA" sz="20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ctr">
              <a:buNone/>
            </a:pPr>
            <a:r>
              <a:rPr lang="ru-RU" sz="6600" dirty="0" smtClean="0">
                <a:solidFill>
                  <a:schemeClr val="accent6">
                    <a:lumMod val="50000"/>
                  </a:schemeClr>
                </a:solidFill>
              </a:rPr>
              <a:t>Спасибо </a:t>
            </a:r>
          </a:p>
          <a:p>
            <a:pPr algn="ctr">
              <a:buNone/>
            </a:pPr>
            <a:r>
              <a:rPr lang="ru-RU" sz="6600" smtClean="0">
                <a:solidFill>
                  <a:schemeClr val="accent6">
                    <a:lumMod val="50000"/>
                  </a:schemeClr>
                </a:solidFill>
              </a:rPr>
              <a:t>за </a:t>
            </a:r>
            <a:r>
              <a:rPr lang="ru-RU" sz="6600" dirty="0" smtClean="0">
                <a:solidFill>
                  <a:schemeClr val="accent6">
                    <a:lumMod val="50000"/>
                  </a:schemeClr>
                </a:solidFill>
              </a:rPr>
              <a:t>внимание!</a:t>
            </a:r>
            <a:endParaRPr lang="ru-RU" sz="6600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Содержимое 5" descr="0008-008-Moskovskaja-lingvisticheskaja-shkol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915816" y="2132856"/>
            <a:ext cx="6034616" cy="452596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323528" y="274638"/>
            <a:ext cx="8363272" cy="1714202"/>
          </a:xfrm>
        </p:spPr>
        <p:txBody>
          <a:bodyPr/>
          <a:lstStyle/>
          <a:p>
            <a:pPr algn="ctr"/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Ф.Ф.Фортунатов </a:t>
            </a:r>
            <a:r>
              <a:rPr lang="ru-RU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и Московская лингвистическая школа </a:t>
            </a:r>
            <a:endParaRPr lang="uk-UA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323528" y="1124744"/>
            <a:ext cx="8363272" cy="5544616"/>
          </a:xfrm>
        </p:spPr>
        <p:txBody>
          <a:bodyPr>
            <a:noAutofit/>
          </a:bodyPr>
          <a:lstStyle/>
          <a:p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Направление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сложившееся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результате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научной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преподавательской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деятельности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Ф. Ф.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Фортунатова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Московском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университете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 1876—1902,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занимавшее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центральное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положение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в </a:t>
            </a:r>
            <a:r>
              <a:rPr lang="uk-UA" sz="2400" u="sng" dirty="0" err="1" smtClean="0">
                <a:latin typeface="Times New Roman" pitchFamily="18" charset="0"/>
                <a:cs typeface="Times New Roman" pitchFamily="18" charset="0"/>
              </a:rPr>
              <a:t>отечественном</a:t>
            </a:r>
            <a:r>
              <a:rPr lang="uk-UA" sz="2400" u="sng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u="sng" dirty="0" err="1" smtClean="0">
                <a:latin typeface="Times New Roman" pitchFamily="18" charset="0"/>
                <a:cs typeface="Times New Roman" pitchFamily="18" charset="0"/>
              </a:rPr>
              <a:t>языкознании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оказавшее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существенное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влияние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развитие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отечественного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(а в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известной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мере — 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европейского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) </a:t>
            </a:r>
            <a:r>
              <a:rPr lang="uk-UA" sz="2400" u="sng" dirty="0" err="1" smtClean="0">
                <a:latin typeface="Times New Roman" pitchFamily="18" charset="0"/>
                <a:cs typeface="Times New Roman" pitchFamily="18" charset="0"/>
              </a:rPr>
              <a:t>языкознания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М. ф. ш.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называют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иногда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формальной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она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противопоставила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необходимость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поиска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собственно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лингвистических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формальных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критериев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при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исследовании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языка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всех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областей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языкознания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тяготевших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концу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19 в.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либо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психологии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либо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физиологии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либо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к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логике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,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либо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к «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истории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народа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» .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Моско́вская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фортуна́товская</a:t>
            </a:r>
            <a:r>
              <a:rPr lang="uk-UA" sz="4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dirty="0" err="1" smtClean="0">
                <a:latin typeface="Times New Roman" pitchFamily="18" charset="0"/>
                <a:cs typeface="Times New Roman" pitchFamily="18" charset="0"/>
              </a:rPr>
              <a:t>шко́ла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179512" y="260648"/>
            <a:ext cx="8507288" cy="6192687"/>
          </a:xfrm>
        </p:spPr>
        <p:txBody>
          <a:bodyPr>
            <a:noAutofit/>
          </a:bodyPr>
          <a:lstStyle/>
          <a:p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Учениками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Фортунатова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были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А. А.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Шахматов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М. М.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Покровский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Д. Н.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Ушаков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Н. Н.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Дурново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А. М.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Пешковский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В. К.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Поржезинский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В. М.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Истрин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В. Н.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Щепкин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Б. М. Ляпунов, А. И. Томсон, С. М.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Кульбакин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а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также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зарубежные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учёные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О.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Брок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А.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Белич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Э.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Бернекер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Н.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ван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Вейк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Х.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Педерсен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Т.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Торбьёрнссон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Ф.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Зольмсен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И. Ю. 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Миккола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, Й. Богдан, М. Мурко 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другие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uk-UA" sz="3600" dirty="0" smtClean="0"/>
          </a:p>
          <a:p>
            <a:endParaRPr lang="uk-UA" sz="3600" dirty="0"/>
          </a:p>
        </p:txBody>
      </p:sp>
      <p:pic>
        <p:nvPicPr>
          <p:cNvPr id="2050" name="Picture 2" descr="C:\Users\qwerty\Desktop\img43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619672" y="3861048"/>
            <a:ext cx="6753225" cy="23526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Содержимое 8" descr="01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652120" y="2708920"/>
            <a:ext cx="3240360" cy="3956738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51520" y="274638"/>
            <a:ext cx="8435280" cy="2650306"/>
          </a:xfrm>
        </p:spPr>
        <p:txBody>
          <a:bodyPr>
            <a:noAutofit/>
          </a:bodyPr>
          <a:lstStyle/>
          <a:p>
            <a:pPr algn="just"/>
            <a:r>
              <a:rPr lang="ru-RU" sz="2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Фили́пп</a:t>
            </a:r>
            <a:r>
              <a:rPr lang="ru-RU" sz="20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Фёдорович </a:t>
            </a:r>
            <a:r>
              <a:rPr lang="ru-RU" sz="2000" dirty="0" err="1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Фортуна́тов</a:t>
            </a:r>
            <a:r>
              <a:rPr lang="ru-RU" sz="2000" b="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— российский лингвист, профессор, член Российской академии наук, основатель московской лингвистической школы («формальной», «фортунатовской»), один из наиболее значительных лингвистов дореволюционной России. Трудился над историей индоарийских, балтийских и славянских языков, работал с индоевропеистикой, теорией грамматики; занимался обширной педагогической деятельностью.</a:t>
            </a:r>
            <a:endParaRPr lang="uk-UA" sz="2000" b="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одержимое 4"/>
          <p:cNvSpPr>
            <a:spLocks noGrp="1"/>
          </p:cNvSpPr>
          <p:nvPr>
            <p:ph idx="1"/>
          </p:nvPr>
        </p:nvSpPr>
        <p:spPr>
          <a:xfrm>
            <a:off x="539552" y="332656"/>
            <a:ext cx="8147248" cy="5674635"/>
          </a:xfr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normAutofit fontScale="85000" lnSpcReduction="10000"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1875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защитил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Московском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университете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магистерскую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диссертацию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древнеиндийским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ведам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1876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был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избран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профессором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кафедре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сравнительной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грамматики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индоевропейских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языков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Этот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пост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занимал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вплоть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своего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переезда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в Санкт-Петербург в 1902.  у 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	В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Москве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Фортунатов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прочел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множество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разнообразных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университетских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курсов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по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сравнительно-исторической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грамматике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общему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языкознанию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древним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индоевропейским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языкам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стал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основоположником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Московской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ее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называют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также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Московской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формальной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или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Фортунатовской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лингвистической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3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школы</a:t>
            </a:r>
            <a:r>
              <a:rPr lang="uk-UA" sz="33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endParaRPr lang="uk-UA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одержимое 1"/>
          <p:cNvSpPr>
            <a:spLocks noGrp="1"/>
          </p:cNvSpPr>
          <p:nvPr>
            <p:ph idx="1"/>
          </p:nvPr>
        </p:nvSpPr>
        <p:spPr>
          <a:xfrm>
            <a:off x="457200" y="188640"/>
            <a:ext cx="8229600" cy="5818651"/>
          </a:xfrm>
        </p:spPr>
        <p:txBody>
          <a:bodyPr>
            <a:normAutofit/>
          </a:bodyPr>
          <a:lstStyle/>
          <a:p>
            <a:r>
              <a:rPr lang="uk-UA" dirty="0" err="1" smtClean="0"/>
              <a:t>Ученый</a:t>
            </a:r>
            <a:r>
              <a:rPr lang="uk-UA" dirty="0" smtClean="0"/>
              <a:t> </a:t>
            </a:r>
            <a:r>
              <a:rPr lang="uk-UA" dirty="0" err="1" smtClean="0"/>
              <a:t>считал</a:t>
            </a:r>
            <a:r>
              <a:rPr lang="uk-UA" dirty="0" smtClean="0"/>
              <a:t> </a:t>
            </a:r>
            <a:r>
              <a:rPr lang="uk-UA" dirty="0" err="1" smtClean="0"/>
              <a:t>необходимым</a:t>
            </a:r>
            <a:r>
              <a:rPr lang="uk-UA" dirty="0" smtClean="0"/>
              <a:t> </a:t>
            </a:r>
            <a:r>
              <a:rPr lang="uk-UA" dirty="0" err="1" smtClean="0"/>
              <a:t>изучать</a:t>
            </a:r>
            <a:r>
              <a:rPr lang="uk-UA" dirty="0" smtClean="0"/>
              <a:t> </a:t>
            </a:r>
            <a:r>
              <a:rPr lang="uk-UA" dirty="0" err="1" smtClean="0"/>
              <a:t>современные</a:t>
            </a:r>
            <a:r>
              <a:rPr lang="uk-UA" dirty="0" smtClean="0"/>
              <a:t> </a:t>
            </a:r>
            <a:r>
              <a:rPr lang="uk-UA" dirty="0" err="1" smtClean="0"/>
              <a:t>языки</a:t>
            </a:r>
            <a:r>
              <a:rPr lang="uk-UA" dirty="0" smtClean="0"/>
              <a:t> не </a:t>
            </a:r>
            <a:r>
              <a:rPr lang="uk-UA" dirty="0" err="1" smtClean="0"/>
              <a:t>только</a:t>
            </a:r>
            <a:r>
              <a:rPr lang="uk-UA" dirty="0" smtClean="0"/>
              <a:t> по </a:t>
            </a:r>
            <a:r>
              <a:rPr lang="uk-UA" dirty="0" err="1" smtClean="0"/>
              <a:t>отношению</a:t>
            </a:r>
            <a:r>
              <a:rPr lang="uk-UA" dirty="0" smtClean="0"/>
              <a:t> к </a:t>
            </a:r>
            <a:r>
              <a:rPr lang="uk-UA" dirty="0" err="1" smtClean="0"/>
              <a:t>праязыку</a:t>
            </a:r>
            <a:r>
              <a:rPr lang="uk-UA" dirty="0" smtClean="0"/>
              <a:t>, </a:t>
            </a:r>
            <a:r>
              <a:rPr lang="uk-UA" dirty="0" err="1" smtClean="0"/>
              <a:t>но</a:t>
            </a:r>
            <a:r>
              <a:rPr lang="uk-UA" dirty="0" smtClean="0"/>
              <a:t> и </a:t>
            </a:r>
            <a:r>
              <a:rPr lang="uk-UA" dirty="0" err="1" smtClean="0"/>
              <a:t>самостоятельное</a:t>
            </a:r>
            <a:r>
              <a:rPr lang="uk-UA" dirty="0" smtClean="0"/>
              <a:t> </a:t>
            </a:r>
            <a:r>
              <a:rPr lang="uk-UA" dirty="0" err="1" smtClean="0"/>
              <a:t>развитие</a:t>
            </a:r>
            <a:r>
              <a:rPr lang="uk-UA" dirty="0" smtClean="0"/>
              <a:t> </a:t>
            </a:r>
            <a:r>
              <a:rPr lang="uk-UA" dirty="0" err="1" smtClean="0"/>
              <a:t>каждого</a:t>
            </a:r>
            <a:r>
              <a:rPr lang="uk-UA" dirty="0" smtClean="0"/>
              <a:t> </a:t>
            </a:r>
            <a:r>
              <a:rPr lang="uk-UA" dirty="0" err="1" smtClean="0"/>
              <a:t>из</a:t>
            </a:r>
            <a:r>
              <a:rPr lang="uk-UA" dirty="0" smtClean="0"/>
              <a:t> них.</a:t>
            </a:r>
          </a:p>
          <a:p>
            <a:r>
              <a:rPr lang="uk-UA" dirty="0" err="1" smtClean="0"/>
              <a:t>Фортунатов</a:t>
            </a:r>
            <a:r>
              <a:rPr lang="uk-UA" dirty="0" smtClean="0"/>
              <a:t> </a:t>
            </a:r>
            <a:r>
              <a:rPr lang="uk-UA" dirty="0" err="1" smtClean="0"/>
              <a:t>уделял</a:t>
            </a:r>
            <a:r>
              <a:rPr lang="uk-UA" dirty="0" smtClean="0"/>
              <a:t> </a:t>
            </a:r>
            <a:r>
              <a:rPr lang="uk-UA" dirty="0" err="1" smtClean="0"/>
              <a:t>внимание</a:t>
            </a:r>
            <a:r>
              <a:rPr lang="uk-UA" dirty="0" smtClean="0"/>
              <a:t> </a:t>
            </a:r>
            <a:r>
              <a:rPr lang="uk-UA" dirty="0" err="1" smtClean="0"/>
              <a:t>социальной</a:t>
            </a:r>
            <a:r>
              <a:rPr lang="uk-UA" dirty="0" smtClean="0"/>
              <a:t> </a:t>
            </a:r>
            <a:r>
              <a:rPr lang="uk-UA" dirty="0" err="1" smtClean="0"/>
              <a:t>стороне</a:t>
            </a:r>
            <a:r>
              <a:rPr lang="uk-UA" dirty="0" smtClean="0"/>
              <a:t> </a:t>
            </a:r>
            <a:r>
              <a:rPr lang="uk-UA" dirty="0" err="1" smtClean="0"/>
              <a:t>языка</a:t>
            </a:r>
            <a:r>
              <a:rPr lang="uk-UA" dirty="0" smtClean="0"/>
              <a:t>, </a:t>
            </a:r>
            <a:r>
              <a:rPr lang="uk-UA" dirty="0" err="1" smtClean="0"/>
              <a:t>отмечая</a:t>
            </a:r>
            <a:r>
              <a:rPr lang="uk-UA" dirty="0" smtClean="0"/>
              <a:t>, </a:t>
            </a:r>
            <a:r>
              <a:rPr lang="uk-UA" dirty="0" err="1" smtClean="0"/>
              <a:t>что</a:t>
            </a:r>
            <a:r>
              <a:rPr lang="uk-UA" dirty="0" smtClean="0"/>
              <a:t> «</a:t>
            </a:r>
            <a:r>
              <a:rPr lang="uk-UA" dirty="0" err="1" smtClean="0"/>
              <a:t>язык</a:t>
            </a:r>
            <a:r>
              <a:rPr lang="uk-UA" dirty="0" smtClean="0"/>
              <a:t> </a:t>
            </a:r>
            <a:r>
              <a:rPr lang="uk-UA" dirty="0" err="1" smtClean="0"/>
              <a:t>имеет</a:t>
            </a:r>
            <a:r>
              <a:rPr lang="uk-UA" dirty="0" smtClean="0"/>
              <a:t> </a:t>
            </a:r>
            <a:r>
              <a:rPr lang="uk-UA" dirty="0" err="1" smtClean="0"/>
              <a:t>историю</a:t>
            </a:r>
            <a:r>
              <a:rPr lang="uk-UA" dirty="0" smtClean="0"/>
              <a:t>; </a:t>
            </a:r>
            <a:r>
              <a:rPr lang="uk-UA" dirty="0" err="1" smtClean="0"/>
              <a:t>но</a:t>
            </a:r>
            <a:r>
              <a:rPr lang="uk-UA" dirty="0" smtClean="0"/>
              <a:t> </a:t>
            </a:r>
            <a:r>
              <a:rPr lang="uk-UA" dirty="0" err="1" smtClean="0"/>
              <a:t>эту</a:t>
            </a:r>
            <a:r>
              <a:rPr lang="uk-UA" dirty="0" smtClean="0"/>
              <a:t> </a:t>
            </a:r>
            <a:r>
              <a:rPr lang="uk-UA" dirty="0" err="1" smtClean="0"/>
              <a:t>историю</a:t>
            </a:r>
            <a:r>
              <a:rPr lang="uk-UA" dirty="0" smtClean="0"/>
              <a:t> </a:t>
            </a:r>
            <a:r>
              <a:rPr lang="uk-UA" dirty="0" err="1" smtClean="0"/>
              <a:t>язык</a:t>
            </a:r>
            <a:r>
              <a:rPr lang="uk-UA" dirty="0" smtClean="0"/>
              <a:t> </a:t>
            </a:r>
            <a:r>
              <a:rPr lang="uk-UA" dirty="0" err="1" smtClean="0"/>
              <a:t>имеет</a:t>
            </a:r>
            <a:r>
              <a:rPr lang="uk-UA" dirty="0" smtClean="0"/>
              <a:t> в </a:t>
            </a:r>
            <a:r>
              <a:rPr lang="uk-UA" dirty="0" err="1" smtClean="0"/>
              <a:t>обществе</a:t>
            </a:r>
            <a:r>
              <a:rPr lang="uk-UA" dirty="0" smtClean="0"/>
              <a:t>.</a:t>
            </a:r>
          </a:p>
          <a:p>
            <a:endParaRPr lang="uk-UA" dirty="0" smtClean="0"/>
          </a:p>
          <a:p>
            <a:endParaRPr lang="uk-UA" dirty="0"/>
          </a:p>
        </p:txBody>
      </p:sp>
      <p:pic>
        <p:nvPicPr>
          <p:cNvPr id="1026" name="Picture 2" descr="C:\Users\qwerty\Desktop\Brockhaus_and_Efron_Encyclopedic_Dictionary_B82_56-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868144" y="3129446"/>
            <a:ext cx="2880320" cy="346790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2"/>
          <p:cNvSpPr>
            <a:spLocks noGrp="1"/>
          </p:cNvSpPr>
          <p:nvPr>
            <p:ph idx="1"/>
          </p:nvPr>
        </p:nvSpPr>
        <p:spPr>
          <a:xfrm>
            <a:off x="323850" y="404813"/>
            <a:ext cx="8362950" cy="5602287"/>
          </a:xfrm>
        </p:spPr>
        <p:txBody>
          <a:bodyPr>
            <a:normAutofit fontScale="97500"/>
          </a:bodyPr>
          <a:lstStyle/>
          <a:p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Фортунатов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, наряду с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собственно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компаративистикой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отмечал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необходимость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типологического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изучения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языков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предложив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, в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частности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собственную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морфологическую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классификацию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. По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мнению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, все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языки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мира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можно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разделить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на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следующие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dirty="0" err="1" smtClean="0">
                <a:latin typeface="Times New Roman" pitchFamily="18" charset="0"/>
                <a:cs typeface="Times New Roman" pitchFamily="18" charset="0"/>
              </a:rPr>
              <a:t>группы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1)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uk-UA" sz="2900" b="1" dirty="0" err="1" smtClean="0">
                <a:latin typeface="Times New Roman" pitchFamily="18" charset="0"/>
                <a:cs typeface="Times New Roman" pitchFamily="18" charset="0"/>
              </a:rPr>
              <a:t>Агглютинативные</a:t>
            </a:r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b="1" dirty="0" err="1" smtClean="0">
                <a:latin typeface="Times New Roman" pitchFamily="18" charset="0"/>
                <a:cs typeface="Times New Roman" pitchFamily="18" charset="0"/>
              </a:rPr>
              <a:t>языки</a:t>
            </a:r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2)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uk-UA" sz="2900" b="1" dirty="0" err="1" smtClean="0">
                <a:latin typeface="Times New Roman" pitchFamily="18" charset="0"/>
                <a:cs typeface="Times New Roman" pitchFamily="18" charset="0"/>
              </a:rPr>
              <a:t>Флективно-агглютинативные</a:t>
            </a:r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b="1" dirty="0" err="1" smtClean="0">
                <a:latin typeface="Times New Roman" pitchFamily="18" charset="0"/>
                <a:cs typeface="Times New Roman" pitchFamily="18" charset="0"/>
              </a:rPr>
              <a:t>языки</a:t>
            </a:r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3)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uk-UA" sz="2900" b="1" dirty="0" err="1" smtClean="0">
                <a:latin typeface="Times New Roman" pitchFamily="18" charset="0"/>
                <a:cs typeface="Times New Roman" pitchFamily="18" charset="0"/>
              </a:rPr>
              <a:t>Флективные</a:t>
            </a:r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b="1" dirty="0" err="1" smtClean="0">
                <a:latin typeface="Times New Roman" pitchFamily="18" charset="0"/>
                <a:cs typeface="Times New Roman" pitchFamily="18" charset="0"/>
              </a:rPr>
              <a:t>языки</a:t>
            </a:r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4)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uk-UA" sz="2900" b="1" dirty="0" err="1" smtClean="0">
                <a:latin typeface="Times New Roman" pitchFamily="18" charset="0"/>
                <a:cs typeface="Times New Roman" pitchFamily="18" charset="0"/>
              </a:rPr>
              <a:t>Корневые</a:t>
            </a:r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b="1" dirty="0" err="1" smtClean="0">
                <a:latin typeface="Times New Roman" pitchFamily="18" charset="0"/>
                <a:cs typeface="Times New Roman" pitchFamily="18" charset="0"/>
              </a:rPr>
              <a:t>языки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5)</a:t>
            </a:r>
            <a:r>
              <a:rPr lang="uk-UA" sz="2900" dirty="0" smtClean="0">
                <a:latin typeface="Times New Roman" pitchFamily="18" charset="0"/>
                <a:cs typeface="Times New Roman" pitchFamily="18" charset="0"/>
              </a:rPr>
              <a:t>      </a:t>
            </a:r>
            <a:r>
              <a:rPr lang="uk-UA" sz="2900" b="1" dirty="0" err="1" smtClean="0">
                <a:latin typeface="Times New Roman" pitchFamily="18" charset="0"/>
                <a:cs typeface="Times New Roman" pitchFamily="18" charset="0"/>
              </a:rPr>
              <a:t>Полисинтетические</a:t>
            </a:r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2900" b="1" dirty="0" err="1" smtClean="0">
                <a:latin typeface="Times New Roman" pitchFamily="18" charset="0"/>
                <a:cs typeface="Times New Roman" pitchFamily="18" charset="0"/>
              </a:rPr>
              <a:t>языки</a:t>
            </a:r>
            <a:r>
              <a:rPr lang="uk-UA" sz="29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uk-UA" sz="29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2"/>
          <p:cNvSpPr>
            <a:spLocks noGrp="1"/>
          </p:cNvSpPr>
          <p:nvPr>
            <p:ph idx="1"/>
          </p:nvPr>
        </p:nvSpPr>
        <p:spPr>
          <a:xfrm>
            <a:off x="395536" y="333375"/>
            <a:ext cx="8291264" cy="6191969"/>
          </a:xfrm>
        </p:spPr>
        <p:txBody>
          <a:bodyPr>
            <a:noAutofit/>
          </a:bodyPr>
          <a:lstStyle/>
          <a:p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Наиболее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оригинальным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аспектом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концепции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Фортунатова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стало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его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учение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о 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форме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слова.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Подразделяя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все слова на:</a:t>
            </a:r>
          </a:p>
          <a:p>
            <a:pPr>
              <a:buFont typeface="Wingdings" pitchFamily="2" charset="2"/>
              <a:buChar char="Ø"/>
            </a:pP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полные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частичные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,</a:t>
            </a:r>
          </a:p>
          <a:p>
            <a:pPr>
              <a:buFont typeface="Wingdings" pitchFamily="2" charset="2"/>
              <a:buChar char="Ø"/>
            </a:pP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междометия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Ученый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дает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последней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следующее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dirty="0" err="1" smtClean="0">
                <a:latin typeface="Times New Roman" pitchFamily="18" charset="0"/>
                <a:cs typeface="Times New Roman" pitchFamily="18" charset="0"/>
              </a:rPr>
              <a:t>определение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: 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«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Формой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отдельных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слов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называется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способность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слов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выделять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для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сознания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говорящих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формальную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основную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3200" b="1" dirty="0" err="1" smtClean="0">
                <a:latin typeface="Times New Roman" pitchFamily="18" charset="0"/>
                <a:cs typeface="Times New Roman" pitchFamily="18" charset="0"/>
              </a:rPr>
              <a:t>принадлежность</a:t>
            </a:r>
            <a:r>
              <a:rPr lang="uk-UA" sz="3200" b="1" dirty="0" smtClean="0">
                <a:latin typeface="Times New Roman" pitchFamily="18" charset="0"/>
                <a:cs typeface="Times New Roman" pitchFamily="18" charset="0"/>
              </a:rPr>
              <a:t> слова».</a:t>
            </a:r>
            <a:r>
              <a:rPr lang="uk-UA" sz="3200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uk-UA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192</TotalTime>
  <Words>309</Words>
  <Application>Microsoft Office PowerPoint</Application>
  <PresentationFormat>Экран (4:3)</PresentationFormat>
  <Paragraphs>52</Paragraphs>
  <Slides>18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18</vt:i4>
      </vt:variant>
    </vt:vector>
  </HeadingPairs>
  <TitlesOfParts>
    <vt:vector size="19" baseType="lpstr">
      <vt:lpstr>Открытая</vt:lpstr>
      <vt:lpstr>Слайд 1</vt:lpstr>
      <vt:lpstr>Ф.Ф.Фортунатов и Московская лингвистическая школа </vt:lpstr>
      <vt:lpstr>Моско́вская фортуна́товская шко́ла </vt:lpstr>
      <vt:lpstr>Слайд 4</vt:lpstr>
      <vt:lpstr>Фили́пп Фёдорович Фортуна́тов — российский лингвист, профессор, член Российской академии наук, основатель московской лингвистической школы («формальной», «фортунатовской»), один из наиболее значительных лингвистов дореволюционной России. Трудился над историей индоарийских, балтийских и славянских языков, работал с индоевропеистикой, теорией грамматики; занимался обширной педагогической деятельностью.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 Теория Фортунатова о форме слова как результате сходства и различия их «формальной принадлежности» положила начало: *разграничению форм словоизменения и словообразования,  *строгому разграничению внешней и внутренней формы (значения и его формального выражения)  *в учении о грамматических категориях и разрядах слов, в учении о частях речи.  Всё это легло в основу современной морфологии, оформившейся в самостоятельную научную дисциплину усилиями учёных фортунатовского направления.  </vt:lpstr>
      <vt:lpstr>Алексей Александрович Шахматов</vt:lpstr>
      <vt:lpstr>А. А. Шахматов отрицал реальное существование языка коллектива и подчеркивал его индивидуальную сущность. А. А. Шахматов исследовал и русские диалекты. Ученый создал описание и классификацию русского простого предложения. Он одним из первых применил в "Синтаксисе русского языка" (1925) дескриптивный метод в современной научной грамматике.   </vt:lpstr>
      <vt:lpstr>Михаил Михайлович Покровский </vt:lpstr>
      <vt:lpstr> Согласно Покровскому, в языке имеется масса значений, которые может приобретать слово, относящееся к определенному словообразовательному типу, причем и у других слов, относящихся к этому типу, могут развиваться сходные значения.  </vt:lpstr>
      <vt:lpstr>Слайд 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П.Ф.Фортунатов и Московская лингвистическая школа </dc:title>
  <dc:creator>qwerty</dc:creator>
  <cp:lastModifiedBy>Admin</cp:lastModifiedBy>
  <cp:revision>20</cp:revision>
  <dcterms:created xsi:type="dcterms:W3CDTF">2015-04-22T16:11:10Z</dcterms:created>
  <dcterms:modified xsi:type="dcterms:W3CDTF">2015-04-23T09:41:22Z</dcterms:modified>
</cp:coreProperties>
</file>