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16" name="Номер слайда 15"/>
          <p:cNvSpPr>
            <a:spLocks noGrp="1"/>
          </p:cNvSpPr>
          <p:nvPr>
            <p:ph type="sldNum" sz="quarter" idx="11"/>
          </p:nvPr>
        </p:nvSpPr>
        <p:spPr/>
        <p:txBody>
          <a:bodyPr/>
          <a:lstStyle/>
          <a:p>
            <a:fld id="{26BC3FD4-A91D-42BF-9773-4AD15FC50E45}"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C3FD4-A91D-42BF-9773-4AD15FC50E4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C3FD4-A91D-42BF-9773-4AD15FC50E4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3666F28A-1749-42C2-BA91-DB928E77EDCB}" type="datetimeFigureOut">
              <a:rPr lang="ru-RU" smtClean="0"/>
              <a:pPr/>
              <a:t>18.08.2015</a:t>
            </a:fld>
            <a:endParaRPr lang="ru-RU"/>
          </a:p>
        </p:txBody>
      </p:sp>
      <p:sp>
        <p:nvSpPr>
          <p:cNvPr id="15" name="Номер слайда 14"/>
          <p:cNvSpPr>
            <a:spLocks noGrp="1"/>
          </p:cNvSpPr>
          <p:nvPr>
            <p:ph type="sldNum" sz="quarter" idx="15"/>
          </p:nvPr>
        </p:nvSpPr>
        <p:spPr/>
        <p:txBody>
          <a:bodyPr/>
          <a:lstStyle>
            <a:lvl1pPr algn="ctr">
              <a:defRPr/>
            </a:lvl1pPr>
          </a:lstStyle>
          <a:p>
            <a:fld id="{26BC3FD4-A91D-42BF-9773-4AD15FC50E45}"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BC3FD4-A91D-42BF-9773-4AD15FC50E45}"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BC3FD4-A91D-42BF-9773-4AD15FC50E4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6BC3FD4-A91D-42BF-9773-4AD15FC50E45}"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BC3FD4-A91D-42BF-9773-4AD15FC50E45}"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BC3FD4-A91D-42BF-9773-4AD15FC50E4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3666F28A-1749-42C2-BA91-DB928E77EDCB}" type="datetimeFigureOut">
              <a:rPr lang="ru-RU" smtClean="0"/>
              <a:pPr/>
              <a:t>18.08.2015</a:t>
            </a:fld>
            <a:endParaRPr lang="ru-RU"/>
          </a:p>
        </p:txBody>
      </p:sp>
      <p:sp>
        <p:nvSpPr>
          <p:cNvPr id="9" name="Номер слайда 8"/>
          <p:cNvSpPr>
            <a:spLocks noGrp="1"/>
          </p:cNvSpPr>
          <p:nvPr>
            <p:ph type="sldNum" sz="quarter" idx="15"/>
          </p:nvPr>
        </p:nvSpPr>
        <p:spPr/>
        <p:txBody>
          <a:bodyPr/>
          <a:lstStyle/>
          <a:p>
            <a:fld id="{26BC3FD4-A91D-42BF-9773-4AD15FC50E45}"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3666F28A-1749-42C2-BA91-DB928E77EDCB}" type="datetimeFigureOut">
              <a:rPr lang="ru-RU" smtClean="0"/>
              <a:pPr/>
              <a:t>18.08.2015</a:t>
            </a:fld>
            <a:endParaRPr lang="ru-RU"/>
          </a:p>
        </p:txBody>
      </p:sp>
      <p:sp>
        <p:nvSpPr>
          <p:cNvPr id="9" name="Номер слайда 8"/>
          <p:cNvSpPr>
            <a:spLocks noGrp="1"/>
          </p:cNvSpPr>
          <p:nvPr>
            <p:ph type="sldNum" sz="quarter" idx="11"/>
          </p:nvPr>
        </p:nvSpPr>
        <p:spPr/>
        <p:txBody>
          <a:bodyPr/>
          <a:lstStyle/>
          <a:p>
            <a:fld id="{26BC3FD4-A91D-42BF-9773-4AD15FC50E45}"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666F28A-1749-42C2-BA91-DB928E77EDCB}" type="datetimeFigureOut">
              <a:rPr lang="ru-RU" smtClean="0"/>
              <a:pPr/>
              <a:t>18.08.2015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6BC3FD4-A91D-42BF-9773-4AD15FC50E45}"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err="1" smtClean="0"/>
              <a:t>Презентация</a:t>
            </a:r>
            <a:r>
              <a:rPr lang="uk-UA" dirty="0" smtClean="0"/>
              <a:t> тем</a:t>
            </a:r>
            <a:r>
              <a:rPr lang="ru-RU" dirty="0" err="1" smtClean="0"/>
              <a:t>ы</a:t>
            </a:r>
            <a:r>
              <a:rPr lang="uk-UA" dirty="0" smtClean="0"/>
              <a:t> </a:t>
            </a:r>
            <a:r>
              <a:rPr lang="uk-UA" dirty="0" err="1" smtClean="0"/>
              <a:t>семинарского</a:t>
            </a:r>
            <a:r>
              <a:rPr lang="uk-UA" dirty="0" smtClean="0"/>
              <a:t> </a:t>
            </a:r>
            <a:r>
              <a:rPr lang="uk-UA" dirty="0" err="1" smtClean="0"/>
              <a:t>занятия</a:t>
            </a:r>
            <a:endParaRPr lang="uk-UA" dirty="0" smtClean="0"/>
          </a:p>
          <a:p>
            <a:r>
              <a:rPr lang="uk-UA" dirty="0" smtClean="0"/>
              <a:t>по </a:t>
            </a:r>
            <a:r>
              <a:rPr lang="uk-UA" dirty="0" err="1" smtClean="0"/>
              <a:t>общему</a:t>
            </a:r>
            <a:r>
              <a:rPr lang="uk-UA" dirty="0" smtClean="0"/>
              <a:t> </a:t>
            </a:r>
            <a:r>
              <a:rPr lang="uk-UA" dirty="0" err="1" smtClean="0"/>
              <a:t>языкознанию</a:t>
            </a:r>
            <a:endParaRPr lang="uk-UA" dirty="0" smtClean="0"/>
          </a:p>
          <a:p>
            <a:r>
              <a:rPr lang="uk-UA" dirty="0" err="1" smtClean="0"/>
              <a:t>Подготовила</a:t>
            </a:r>
            <a:r>
              <a:rPr lang="uk-UA" dirty="0" smtClean="0"/>
              <a:t> студентка 54 гр. </a:t>
            </a:r>
            <a:r>
              <a:rPr lang="uk-UA" dirty="0" err="1" smtClean="0"/>
              <a:t>Николайчук</a:t>
            </a:r>
            <a:r>
              <a:rPr lang="uk-UA" dirty="0" smtClean="0"/>
              <a:t> </a:t>
            </a:r>
            <a:r>
              <a:rPr lang="uk-UA" dirty="0" err="1" smtClean="0"/>
              <a:t>Татьяна</a:t>
            </a:r>
            <a:endParaRPr lang="uk-UA" dirty="0" smtClean="0"/>
          </a:p>
          <a:p>
            <a:r>
              <a:rPr lang="uk-UA" dirty="0" err="1" smtClean="0"/>
              <a:t>Преподаватель</a:t>
            </a:r>
            <a:r>
              <a:rPr lang="uk-UA" dirty="0" smtClean="0"/>
              <a:t> доц. </a:t>
            </a:r>
            <a:r>
              <a:rPr lang="uk-UA" smtClean="0"/>
              <a:t>Недашковская Т.Е.</a:t>
            </a:r>
            <a:endParaRPr lang="uk-UA" dirty="0" smtClean="0"/>
          </a:p>
          <a:p>
            <a:pPr algn="r"/>
            <a:endParaRPr lang="uk-UA" dirty="0" smtClean="0"/>
          </a:p>
          <a:p>
            <a:pPr algn="r"/>
            <a:r>
              <a:rPr lang="uk-UA" dirty="0" smtClean="0"/>
              <a:t> </a:t>
            </a:r>
            <a:endParaRPr lang="ru-RU" dirty="0"/>
          </a:p>
        </p:txBody>
      </p:sp>
      <p:sp>
        <p:nvSpPr>
          <p:cNvPr id="2" name="Заголовок 1"/>
          <p:cNvSpPr>
            <a:spLocks noGrp="1"/>
          </p:cNvSpPr>
          <p:nvPr>
            <p:ph type="ctrTitle"/>
          </p:nvPr>
        </p:nvSpPr>
        <p:spPr>
          <a:xfrm>
            <a:off x="457200" y="1000108"/>
            <a:ext cx="8305800" cy="2071702"/>
          </a:xfrm>
        </p:spPr>
        <p:txBody>
          <a:bodyPr/>
          <a:lstStyle/>
          <a:p>
            <a:r>
              <a:rPr lang="ru-RU" b="1" dirty="0">
                <a:solidFill>
                  <a:schemeClr val="accent4">
                    <a:lumMod val="50000"/>
                  </a:schemeClr>
                </a:solidFill>
              </a:rPr>
              <a:t>Язык и </a:t>
            </a:r>
            <a:r>
              <a:rPr lang="ru-RU" b="1" dirty="0" smtClean="0">
                <a:solidFill>
                  <a:schemeClr val="accent4">
                    <a:lumMod val="50000"/>
                  </a:schemeClr>
                </a:solidFill>
              </a:rPr>
              <a:t>общество</a:t>
            </a:r>
            <a:endParaRPr lang="ru-RU" dirty="0">
              <a:solidFill>
                <a:schemeClr val="accent4">
                  <a:lumMod val="50000"/>
                </a:schemeClr>
              </a:solidFill>
            </a:endParaRPr>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t>  </a:t>
            </a:r>
            <a:r>
              <a:rPr lang="ru-RU" dirty="0" smtClean="0">
                <a:solidFill>
                  <a:srgbClr val="002060"/>
                </a:solidFill>
              </a:rPr>
              <a:t>Внешняя история </a:t>
            </a:r>
            <a:r>
              <a:rPr lang="ru-RU" dirty="0" smtClean="0"/>
              <a:t>языка тесно связана с судьбами его носителей, т. е. с судьбами говорящих им индивидуумов, с судьбами народа. В круг ее исследований входит распространение языка, как географическое, так и этнографическое, общее влияние иностранных языков на данный язык и, наоборот, решение вопросов, употребляется ли данный язык и как литературный, или же он живет только в народе, каким сословиям принадлежат люди, говорящие известным языком, в большом ли ходу язык (если он, разумеется, литературный) за своими собственными пределами, как по отношению к пространству (французский, немецкий, английский и вообще так называемые универсальные языки), так и по отношению ко времени (латинский, греческий, церковнославянский), и если он в употреблении у других народов, то для каких именно целей, и т. д. — вот вопросы, принадлежащие внешней истории языка.</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t> </a:t>
            </a:r>
            <a:r>
              <a:rPr lang="ru-RU" dirty="0" smtClean="0">
                <a:solidFill>
                  <a:srgbClr val="002060"/>
                </a:solidFill>
              </a:rPr>
              <a:t>Внутренняя же история языка </a:t>
            </a:r>
            <a:r>
              <a:rPr lang="ru-RU" dirty="0" smtClean="0"/>
              <a:t>занимается развитием языка самого по себе, жизнью языка, разумеется, не отвлекая его неестественным образом от его носителей, от людей, а, напротив того, понимая его всегда в связи с физическою и психическою организацией говорящего им народа. Но она не заботится о судьбах языка, а только обращает внимание на перемены, происходящие внутри его же самого. Внутренняя история языка исследует, как народ говорит в известное время или же и течение многих веков и почему так говорит, внешняя — сколько людей говорит и когда (границы языка). Первое соответствует более или менее категории качества, второе — количества. Точно так же необходимо различать качество и количество, высшую или низшую степень познаний известного народа (или другого человеческого общества) в общем его составе — с одной, и распространение этих познаний между людьми, между отдельными членами народа или другого человеческого общества — с другой стороны. </a:t>
            </a:r>
            <a:r>
              <a:rPr lang="ru-RU" dirty="0" smtClean="0">
                <a:solidFill>
                  <a:srgbClr val="002060"/>
                </a:solidFill>
              </a:rPr>
              <a:t>Внешняя и внутренняя история языка </a:t>
            </a:r>
            <a:r>
              <a:rPr lang="ru-RU" dirty="0" smtClean="0"/>
              <a:t>(объект науки, а не наука) влияют взаимно друг на друга. Влияние внешней на внутреннюю кажется сильнее, чем наоборот. От влияния иностранных языков, от литературной обработки языка, от рода занятий людей, говорящих данным языком, от географических условий страны, ими обитаемой, и т. п.</a:t>
            </a:r>
            <a:endParaRPr lang="ru-RU" dirty="0"/>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r>
              <a:rPr lang="ru-RU" dirty="0" smtClean="0">
                <a:solidFill>
                  <a:srgbClr val="002060"/>
                </a:solidFill>
              </a:rPr>
              <a:t>Представление грамматических вопросов может быть двояким: или преимущественно в порядке категорий науки, в порядке однородных научных вопросов, или же преимущественно в порядке генетического развития самого объекта. Первое подбирает сходные явления в разных областях речи человеческой, или вообще во всех доступных исследователю языках, или же в строго определенной группе языков (или даже в одном языке) и имеет конечной целью сформулировать и определить общие категории, законы и силы, тем же самым объясняя многие явления жизни. Другой способ представления придерживается естественного течения в области языка и, отвлекая и систематизируя лишь настолько, насколько необходимо вообще для науки, в остальном рисует научную картину развития объекта (или с незапамятных времен по последнее, или же только в известный определенный период). Это внутренняя история языка или языков, которую необходимо отличать от внешней их истории</a:t>
            </a:r>
            <a:r>
              <a:rPr lang="ru-RU" baseline="30000" dirty="0" smtClean="0">
                <a:solidFill>
                  <a:srgbClr val="002060"/>
                </a:solidFill>
              </a:rPr>
              <a:t>2</a:t>
            </a:r>
            <a:r>
              <a:rPr lang="ru-RU" dirty="0" smtClean="0">
                <a:solidFill>
                  <a:srgbClr val="002060"/>
                </a:solidFill>
              </a:rPr>
              <a:t>, рассматривающей язык в отношении этнологическом, стало быть, исследующей только судьбы его носителей и, таким образом, составляющей одну часть прикладного языковедения, а именно приложение систематики к этнографии и этнологии (следовательно, состоящей в применении данных языковедения к вопросам из области другой науки). Обыкновенные грамматики разных языков берут только известный момент истории языка и стараются представить его состояние в этот момент. Но истинно научными они могут быть, только рассматривая этот известный момент в связи с полным развитием языка.</a:t>
            </a:r>
            <a:endParaRPr lang="ru-RU" dirty="0">
              <a:solidFill>
                <a:srgbClr val="002060"/>
              </a:solidFill>
            </a:endParaRPr>
          </a:p>
        </p:txBody>
      </p:sp>
      <p:sp>
        <p:nvSpPr>
          <p:cNvPr id="3" name="Заголовок 2"/>
          <p:cNvSpPr>
            <a:spLocks noGrp="1"/>
          </p:cNvSpPr>
          <p:nvPr>
            <p:ph type="title"/>
          </p:nvPr>
        </p:nvSpPr>
        <p:spPr/>
        <p:txBody>
          <a:bodyPr/>
          <a:lstStyle/>
          <a:p>
            <a:r>
              <a:rPr lang="ru-RU" dirty="0" err="1" smtClean="0">
                <a:solidFill>
                  <a:srgbClr val="002060"/>
                </a:solidFill>
              </a:rPr>
              <a:t>Бодуэн</a:t>
            </a:r>
            <a:r>
              <a:rPr lang="ru-RU" dirty="0" smtClean="0">
                <a:solidFill>
                  <a:srgbClr val="002060"/>
                </a:solidFill>
              </a:rPr>
              <a:t> де </a:t>
            </a:r>
            <a:r>
              <a:rPr lang="ru-RU" dirty="0" err="1" smtClean="0">
                <a:solidFill>
                  <a:srgbClr val="002060"/>
                </a:solidFill>
              </a:rPr>
              <a:t>Куртенэ</a:t>
            </a:r>
            <a:r>
              <a:rPr lang="ru-RU" dirty="0" smtClean="0">
                <a:solidFill>
                  <a:srgbClr val="002060"/>
                </a:solidFill>
              </a:rPr>
              <a:t> отмечал:</a:t>
            </a:r>
            <a:endParaRPr lang="ru-RU"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solidFill>
                  <a:srgbClr val="002060"/>
                </a:solidFill>
              </a:rPr>
              <a:t>Современное языковедение стоит уже на той степени научного совершенства, что, исследовав с надлежащей точностью по положительным данным все прошедшее развитие известного языка, тщательно подмечая вновь появляющиеся в нем стремления и опираясь на аналогию других языков, оно может предсказать в общем внутреннюю будущность этого данного языка или же воссоздать прошлое, от которого не осталось никаких памятников</a:t>
            </a:r>
            <a:r>
              <a:rPr lang="ru-RU" baseline="30000" dirty="0" smtClean="0">
                <a:solidFill>
                  <a:srgbClr val="002060"/>
                </a:solidFill>
              </a:rPr>
              <a:t>1</a:t>
            </a:r>
            <a:r>
              <a:rPr lang="ru-RU" dirty="0" smtClean="0">
                <a:solidFill>
                  <a:srgbClr val="002060"/>
                </a:solidFill>
              </a:rPr>
              <a:t>. За неимением времени, я не стану приводить примеров, тем более, что в самом же курсе не раз представится случай обратить на это ваше внимание. Разумеется, относительно будущности эти научные (но не пророческие) предсказания языковедения далеко не так точны, как, например, предсказания астрономии; они только в общем указывают на будущее явление, на будущий факт, не будучи в состоянии определить с точностью отдельные моменты его появления. Но и то, что теперь уже возможно, очень утешительно, доказывая состоятельность употребляемого ныне метода исследования и приближая языковедение к цели всех индуктивных наук, именно к возможно более обширному применению дедуктивного метода...</a:t>
            </a:r>
            <a:endParaRPr lang="ru-RU" dirty="0">
              <a:solidFill>
                <a:srgbClr val="002060"/>
              </a:solidFill>
            </a:endParaRPr>
          </a:p>
        </p:txBody>
      </p:sp>
      <p:sp>
        <p:nvSpPr>
          <p:cNvPr id="3" name="Заголовок 2"/>
          <p:cNvSpPr>
            <a:spLocks noGrp="1"/>
          </p:cNvSpPr>
          <p:nvPr>
            <p:ph type="title"/>
          </p:nvPr>
        </p:nvSpPr>
        <p:spPr/>
        <p:txBody>
          <a:bodyPr/>
          <a:lstStyle/>
          <a:p>
            <a:endParaRPr lang="ru-RU"/>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dirty="0" smtClean="0">
                <a:solidFill>
                  <a:srgbClr val="002060"/>
                </a:solidFill>
              </a:rPr>
              <a:t>«Прежде чем ответить на этот вопрос, я считаю необходимым отвергнуть самым положительным образом тот предрассудок некоторых ученых, .что язык есть организм. Это мнение создано вследствие страсти к сравнениям, которой страдают многие, не обращая внимания на то очень простое и убедительное предостережение, что сравнение не есть еще доказательство. В этом проявляется желание помощью сравнений избежать настоящего, серьезного анализа. Отсюда ученое пустословие, ученое фразерство, которое вводит в заблуждение людей не только поверхностных, но даже и очень основательно думающих. Не вдаваясь в более подробный разбор и критику того положения, что язык есть организм, и не стараясь определить сущность организма, я замечу только, что организм, подобно и неорганическим веществам есть нечто осязаемое, наполняющее собой известное пространство, а с другой стороны — питающееся, размножающееся и т. д. Между тем, когда, человек говорит (а ведь от этого и зависит существование языка), мы замечаем прежде всего движение его органов; это движение органов вызывает движение воздуха, а различия этого движения обусловливают различия впечатлений, производимых на чувства слушателя и говорящего, и связаны с известными представлениями в уме как говорящего, так и слушателя.»</a:t>
            </a:r>
            <a:endParaRPr lang="ru-RU" dirty="0">
              <a:solidFill>
                <a:srgbClr val="002060"/>
              </a:solidFill>
            </a:endParaRPr>
          </a:p>
        </p:txBody>
      </p:sp>
      <p:sp>
        <p:nvSpPr>
          <p:cNvPr id="3" name="Заголовок 2"/>
          <p:cNvSpPr>
            <a:spLocks noGrp="1"/>
          </p:cNvSpPr>
          <p:nvPr>
            <p:ph type="title"/>
          </p:nvPr>
        </p:nvSpPr>
        <p:spPr/>
        <p:txBody>
          <a:bodyPr/>
          <a:lstStyle/>
          <a:p>
            <a:endParaRPr lang="ru-RU"/>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r"/>
            <a:endParaRPr lang="ru-RU" dirty="0" smtClean="0"/>
          </a:p>
          <a:p>
            <a:pPr algn="r"/>
            <a:endParaRPr lang="ru-RU" dirty="0" smtClean="0"/>
          </a:p>
          <a:p>
            <a:pPr algn="r">
              <a:buNone/>
            </a:pPr>
            <a:r>
              <a:rPr lang="ru-RU" sz="6000" dirty="0" smtClean="0">
                <a:solidFill>
                  <a:schemeClr val="accent6">
                    <a:lumMod val="75000"/>
                  </a:schemeClr>
                </a:solidFill>
              </a:rPr>
              <a:t>Спасибо за внимание!</a:t>
            </a:r>
            <a:endParaRPr lang="ru-RU" sz="6000" dirty="0" smtClean="0"/>
          </a:p>
          <a:p>
            <a:pPr algn="r"/>
            <a:endParaRPr lang="ru-RU" dirty="0" smtClean="0"/>
          </a:p>
          <a:p>
            <a:pPr algn="r"/>
            <a:endParaRPr lang="ru-RU" dirty="0" smtClean="0"/>
          </a:p>
          <a:p>
            <a:pPr algn="r"/>
            <a:endParaRPr lang="ru-RU" dirty="0" smtClean="0"/>
          </a:p>
          <a:p>
            <a:pPr algn="r">
              <a:buNone/>
            </a:pPr>
            <a:endParaRPr lang="ru-RU" dirty="0"/>
          </a:p>
        </p:txBody>
      </p:sp>
      <p:sp>
        <p:nvSpPr>
          <p:cNvPr id="3" name="Заголовок 2"/>
          <p:cNvSpPr>
            <a:spLocks noGrp="1"/>
          </p:cNvSpPr>
          <p:nvPr>
            <p:ph type="title"/>
          </p:nvPr>
        </p:nvSpPr>
        <p:spPr/>
        <p:txBody>
          <a:bodyPr/>
          <a:lstStyle/>
          <a:p>
            <a:endParaRPr lang="ru-RU" dirty="0">
              <a:solidFill>
                <a:schemeClr val="accent6">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solidFill>
                  <a:srgbClr val="002060"/>
                </a:solidFill>
              </a:rPr>
              <a:t>Язык возникает, развивается и существует как социальный феномен. Его основное назначение заключается в том, чтобы обслуживать нужды человеческого общества и прежде всего обеспечить общение между членами большого или малого социального коллектива, а также функционирование коллективной памяти этого коллектива. </a:t>
            </a:r>
            <a:endParaRPr lang="ru-RU" dirty="0">
              <a:solidFill>
                <a:srgbClr val="002060"/>
              </a:solidFill>
            </a:endParaRPr>
          </a:p>
        </p:txBody>
      </p:sp>
      <p:sp>
        <p:nvSpPr>
          <p:cNvPr id="3" name="Заголовок 2"/>
          <p:cNvSpPr>
            <a:spLocks noGrp="1"/>
          </p:cNvSpPr>
          <p:nvPr>
            <p:ph type="title"/>
          </p:nvPr>
        </p:nvSpPr>
        <p:spPr>
          <a:xfrm>
            <a:off x="457200" y="152400"/>
            <a:ext cx="8229600" cy="61890"/>
          </a:xfrm>
        </p:spPr>
        <p:txBody>
          <a:bodyPr>
            <a:normAutofit fontScale="90000"/>
          </a:bodyPr>
          <a:lstStyle/>
          <a:p>
            <a:endParaRPr lang="ru-RU"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solidFill>
                  <a:srgbClr val="002060"/>
                </a:solidFill>
              </a:rPr>
              <a:t>Понятие общества относится к одному из трудно определимых. Общество — это не просто множество человеческих индивидов, а система разнообразных отношений между людьми, принадлежащими к тем или иным социальным, профессиональным, половым и возрастным, этническим, этнографическим, конфессиональным группам, где каждый индивид занимает своё определённое место и в силу этого выступает носителем определённого общественного статуса, социальных функций и ролей. Индивид как член общества может быть идентифицирован на основе большого количества отношений, которые его связывают с другими индивидами. Особенности языкового поведения индивида и его поведения вообще оказываются в значительной мере обусловлены социальными факторами.</a:t>
            </a:r>
            <a:endParaRPr lang="ru-RU" dirty="0">
              <a:solidFill>
                <a:srgbClr val="002060"/>
              </a:solidFill>
            </a:endParaRPr>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b="1" dirty="0" smtClean="0">
                <a:solidFill>
                  <a:srgbClr val="002060"/>
                </a:solidFill>
              </a:rPr>
              <a:t>Социальная сущность языка</a:t>
            </a:r>
            <a:r>
              <a:rPr lang="ru-RU" dirty="0" smtClean="0">
                <a:solidFill>
                  <a:srgbClr val="002060"/>
                </a:solidFill>
              </a:rPr>
              <a:t>:</a:t>
            </a:r>
            <a:r>
              <a:rPr lang="ru-RU" dirty="0" smtClean="0"/>
              <a:t> </a:t>
            </a:r>
            <a:br>
              <a:rPr lang="ru-RU" dirty="0" smtClean="0"/>
            </a:br>
            <a:r>
              <a:rPr lang="ru-RU" dirty="0" smtClean="0"/>
              <a:t>"Функции языка в обществе", </a:t>
            </a:r>
            <a:br>
              <a:rPr lang="ru-RU" dirty="0" smtClean="0"/>
            </a:br>
            <a:r>
              <a:rPr lang="ru-RU" dirty="0" smtClean="0"/>
              <a:t>"Основные направления социальной эволюции языков"; </a:t>
            </a:r>
            <a:br>
              <a:rPr lang="ru-RU" dirty="0" smtClean="0"/>
            </a:br>
            <a:r>
              <a:rPr lang="ru-RU" dirty="0" smtClean="0"/>
              <a:t>"История языка и история народа".</a:t>
            </a:r>
          </a:p>
          <a:p>
            <a:r>
              <a:rPr lang="ru-RU" b="1" dirty="0" smtClean="0">
                <a:solidFill>
                  <a:srgbClr val="002060"/>
                </a:solidFill>
              </a:rPr>
              <a:t>Варьирование языка в обществе: </a:t>
            </a:r>
            <a:r>
              <a:rPr lang="ru-RU" dirty="0" smtClean="0"/>
              <a:t/>
            </a:r>
            <a:br>
              <a:rPr lang="ru-RU" dirty="0" smtClean="0"/>
            </a:br>
            <a:r>
              <a:rPr lang="ru-RU" dirty="0" smtClean="0"/>
              <a:t>"Функциональные варианты (формы существования) языка", </a:t>
            </a:r>
            <a:br>
              <a:rPr lang="ru-RU" dirty="0" smtClean="0"/>
            </a:br>
            <a:r>
              <a:rPr lang="ru-RU" dirty="0" smtClean="0"/>
              <a:t>"Язык и территориальная дифференциация общества (территориальные диалекты)", </a:t>
            </a:r>
            <a:br>
              <a:rPr lang="ru-RU" dirty="0" smtClean="0"/>
            </a:br>
            <a:r>
              <a:rPr lang="ru-RU" dirty="0" smtClean="0"/>
              <a:t>"Язык и социальная дифференциация общества (социальные диалекты)", </a:t>
            </a:r>
            <a:br>
              <a:rPr lang="ru-RU" dirty="0" smtClean="0"/>
            </a:br>
            <a:r>
              <a:rPr lang="ru-RU" dirty="0" smtClean="0"/>
              <a:t>"Язык и социальные роли говорящих".</a:t>
            </a:r>
          </a:p>
          <a:p>
            <a:endParaRPr lang="ru-RU" dirty="0"/>
          </a:p>
        </p:txBody>
      </p:sp>
      <p:sp>
        <p:nvSpPr>
          <p:cNvPr id="3" name="Заголовок 2"/>
          <p:cNvSpPr>
            <a:spLocks noGrp="1"/>
          </p:cNvSpPr>
          <p:nvPr>
            <p:ph type="title"/>
          </p:nvPr>
        </p:nvSpPr>
        <p:spPr/>
        <p:txBody>
          <a:bodyPr>
            <a:normAutofit/>
          </a:bodyPr>
          <a:lstStyle/>
          <a:p>
            <a:r>
              <a:rPr lang="ru-RU" sz="2400" dirty="0" smtClean="0">
                <a:solidFill>
                  <a:srgbClr val="002060"/>
                </a:solidFill>
              </a:rPr>
              <a:t>Проблема взаимоотношений языка и общества включает в себя многие аспекты, в том числе и такие, которые входят в группы:</a:t>
            </a:r>
            <a:endParaRPr lang="ru-RU" sz="2400" dirty="0">
              <a:solidFill>
                <a:srgbClr val="002060"/>
              </a:solidFill>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b="1" dirty="0" smtClean="0">
                <a:solidFill>
                  <a:srgbClr val="002060"/>
                </a:solidFill>
              </a:rPr>
              <a:t>Взаимодействие языков в </a:t>
            </a:r>
            <a:r>
              <a:rPr lang="ru-RU" b="1" dirty="0" err="1" smtClean="0">
                <a:solidFill>
                  <a:srgbClr val="002060"/>
                </a:solidFill>
              </a:rPr>
              <a:t>многоэтническом</a:t>
            </a:r>
            <a:r>
              <a:rPr lang="ru-RU" b="1" dirty="0" smtClean="0">
                <a:solidFill>
                  <a:srgbClr val="002060"/>
                </a:solidFill>
              </a:rPr>
              <a:t> обществе</a:t>
            </a:r>
            <a:r>
              <a:rPr lang="ru-RU" u="sng" dirty="0" smtClean="0">
                <a:solidFill>
                  <a:srgbClr val="002060"/>
                </a:solidFill>
              </a:rPr>
              <a:t>:</a:t>
            </a:r>
            <a:r>
              <a:rPr lang="ru-RU" dirty="0" smtClean="0">
                <a:solidFill>
                  <a:srgbClr val="002060"/>
                </a:solidFill>
              </a:rPr>
              <a:t> </a:t>
            </a:r>
            <a:r>
              <a:rPr lang="ru-RU" dirty="0" smtClean="0"/>
              <a:t/>
            </a:r>
            <a:br>
              <a:rPr lang="ru-RU" dirty="0" smtClean="0"/>
            </a:br>
            <a:r>
              <a:rPr lang="ru-RU" dirty="0" smtClean="0"/>
              <a:t>"Языки и этносы", </a:t>
            </a:r>
            <a:br>
              <a:rPr lang="ru-RU" dirty="0" smtClean="0"/>
            </a:br>
            <a:r>
              <a:rPr lang="ru-RU" dirty="0" smtClean="0"/>
              <a:t>"Языковые ситуации", </a:t>
            </a:r>
            <a:br>
              <a:rPr lang="ru-RU" dirty="0" smtClean="0"/>
            </a:br>
            <a:r>
              <a:rPr lang="ru-RU" dirty="0" smtClean="0"/>
              <a:t>"Национально-языковая политика", </a:t>
            </a:r>
            <a:br>
              <a:rPr lang="ru-RU" dirty="0" smtClean="0"/>
            </a:br>
            <a:r>
              <a:rPr lang="ru-RU" dirty="0" smtClean="0"/>
              <a:t>"Языковые контакты", </a:t>
            </a:r>
            <a:br>
              <a:rPr lang="ru-RU" dirty="0" smtClean="0"/>
            </a:br>
            <a:r>
              <a:rPr lang="ru-RU" dirty="0" smtClean="0"/>
              <a:t>"</a:t>
            </a:r>
            <a:r>
              <a:rPr lang="ru-RU" dirty="0" err="1" smtClean="0"/>
              <a:t>Многоязычие</a:t>
            </a:r>
            <a:r>
              <a:rPr lang="ru-RU" dirty="0" smtClean="0"/>
              <a:t> в социологическом аспекте".</a:t>
            </a:r>
          </a:p>
          <a:p>
            <a:pPr algn="ctr"/>
            <a:r>
              <a:rPr lang="ru-RU" dirty="0" smtClean="0">
                <a:solidFill>
                  <a:srgbClr val="002060"/>
                </a:solidFill>
              </a:rPr>
              <a:t>Их исследованием занимаются </a:t>
            </a:r>
            <a:r>
              <a:rPr lang="ru-RU" b="1" dirty="0" smtClean="0">
                <a:solidFill>
                  <a:srgbClr val="002060"/>
                </a:solidFill>
              </a:rPr>
              <a:t>социолингвистика </a:t>
            </a:r>
            <a:r>
              <a:rPr lang="ru-RU" dirty="0" smtClean="0">
                <a:solidFill>
                  <a:srgbClr val="002060"/>
                </a:solidFill>
              </a:rPr>
              <a:t>(социальная лингвистика), возникшая на стыке языкознания и социологии,  а </a:t>
            </a:r>
            <a:r>
              <a:rPr lang="ru-RU" dirty="0" err="1" smtClean="0">
                <a:solidFill>
                  <a:srgbClr val="002060"/>
                </a:solidFill>
              </a:rPr>
              <a:t>nакже</a:t>
            </a:r>
            <a:r>
              <a:rPr lang="ru-RU" dirty="0" smtClean="0">
                <a:solidFill>
                  <a:srgbClr val="002060"/>
                </a:solidFill>
              </a:rPr>
              <a:t> </a:t>
            </a:r>
            <a:r>
              <a:rPr lang="ru-RU" b="1" dirty="0" err="1" smtClean="0">
                <a:solidFill>
                  <a:srgbClr val="002060"/>
                </a:solidFill>
              </a:rPr>
              <a:t>этнолингвистика</a:t>
            </a:r>
            <a:r>
              <a:rPr lang="ru-RU" dirty="0" err="1" smtClean="0">
                <a:solidFill>
                  <a:srgbClr val="002060"/>
                </a:solidFill>
              </a:rPr>
              <a:t>,</a:t>
            </a:r>
            <a:r>
              <a:rPr lang="ru-RU" b="1" dirty="0" err="1" smtClean="0">
                <a:solidFill>
                  <a:srgbClr val="002060"/>
                </a:solidFill>
              </a:rPr>
              <a:t>этнография</a:t>
            </a:r>
            <a:r>
              <a:rPr lang="ru-RU" b="1" dirty="0" smtClean="0">
                <a:solidFill>
                  <a:srgbClr val="002060"/>
                </a:solidFill>
              </a:rPr>
              <a:t> речи</a:t>
            </a:r>
            <a:r>
              <a:rPr lang="ru-RU" dirty="0" smtClean="0">
                <a:solidFill>
                  <a:srgbClr val="002060"/>
                </a:solidFill>
              </a:rPr>
              <a:t>, </a:t>
            </a:r>
            <a:r>
              <a:rPr lang="ru-RU" b="1" dirty="0" smtClean="0">
                <a:solidFill>
                  <a:srgbClr val="002060"/>
                </a:solidFill>
              </a:rPr>
              <a:t>стилистика</a:t>
            </a:r>
            <a:r>
              <a:rPr lang="ru-RU" dirty="0" smtClean="0">
                <a:solidFill>
                  <a:srgbClr val="002060"/>
                </a:solidFill>
              </a:rPr>
              <a:t>, </a:t>
            </a:r>
            <a:r>
              <a:rPr lang="ru-RU" b="1" dirty="0" smtClean="0">
                <a:solidFill>
                  <a:srgbClr val="002060"/>
                </a:solidFill>
              </a:rPr>
              <a:t>риторика</a:t>
            </a:r>
            <a:r>
              <a:rPr lang="ru-RU" dirty="0" smtClean="0">
                <a:solidFill>
                  <a:srgbClr val="002060"/>
                </a:solidFill>
              </a:rPr>
              <a:t>, </a:t>
            </a:r>
            <a:r>
              <a:rPr lang="ru-RU" b="1" dirty="0" smtClean="0">
                <a:solidFill>
                  <a:srgbClr val="002060"/>
                </a:solidFill>
              </a:rPr>
              <a:t>прагматика</a:t>
            </a:r>
            <a:r>
              <a:rPr lang="ru-RU" dirty="0" smtClean="0">
                <a:solidFill>
                  <a:srgbClr val="002060"/>
                </a:solidFill>
              </a:rPr>
              <a:t>, </a:t>
            </a:r>
            <a:r>
              <a:rPr lang="ru-RU" b="1" dirty="0" smtClean="0">
                <a:solidFill>
                  <a:srgbClr val="002060"/>
                </a:solidFill>
              </a:rPr>
              <a:t>теория языкового </a:t>
            </a:r>
            <a:r>
              <a:rPr lang="ru-RU" b="1" dirty="0" err="1" smtClean="0">
                <a:solidFill>
                  <a:srgbClr val="002060"/>
                </a:solidFill>
              </a:rPr>
              <a:t>общения</a:t>
            </a:r>
            <a:r>
              <a:rPr lang="ru-RU" dirty="0" err="1" smtClean="0">
                <a:solidFill>
                  <a:srgbClr val="002060"/>
                </a:solidFill>
              </a:rPr>
              <a:t>,</a:t>
            </a:r>
            <a:r>
              <a:rPr lang="ru-RU" b="1" dirty="0" err="1" smtClean="0">
                <a:solidFill>
                  <a:srgbClr val="002060"/>
                </a:solidFill>
              </a:rPr>
              <a:t>теория</a:t>
            </a:r>
            <a:r>
              <a:rPr lang="ru-RU" b="1" dirty="0" smtClean="0">
                <a:solidFill>
                  <a:srgbClr val="002060"/>
                </a:solidFill>
              </a:rPr>
              <a:t> массовой коммуникации </a:t>
            </a:r>
            <a:r>
              <a:rPr lang="ru-RU" dirty="0" smtClean="0">
                <a:solidFill>
                  <a:srgbClr val="002060"/>
                </a:solidFill>
              </a:rPr>
              <a:t>и т.д. </a:t>
            </a:r>
            <a:endParaRPr lang="ru-RU" dirty="0">
              <a:solidFill>
                <a:srgbClr val="002060"/>
              </a:solidFill>
            </a:endParaRPr>
          </a:p>
        </p:txBody>
      </p:sp>
      <p:sp>
        <p:nvSpPr>
          <p:cNvPr id="3" name="Заголовок 2"/>
          <p:cNvSpPr>
            <a:spLocks noGrp="1"/>
          </p:cNvSpPr>
          <p:nvPr>
            <p:ph type="title"/>
          </p:nvPr>
        </p:nvSpPr>
        <p:spPr/>
        <p:txBody>
          <a:bodyPr/>
          <a:lstStyle/>
          <a:p>
            <a:endParaRPr lang="ru-RU"/>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r>
              <a:rPr lang="ru-RU" dirty="0" err="1" smtClean="0">
                <a:solidFill>
                  <a:srgbClr val="002060"/>
                </a:solidFill>
              </a:rPr>
              <a:t>иформативная</a:t>
            </a:r>
            <a:r>
              <a:rPr lang="ru-RU" dirty="0" smtClean="0">
                <a:solidFill>
                  <a:srgbClr val="002060"/>
                </a:solidFill>
              </a:rPr>
              <a:t> </a:t>
            </a:r>
            <a:r>
              <a:rPr lang="ru-RU" dirty="0" smtClean="0"/>
              <a:t>(осуществляемые в актах межличностной и массовой коммуникации передача и получение сообщений в форме языковых / вербальных высказываний, обмен информацией между людьми как участниками актов языковой коммуникации, </a:t>
            </a:r>
            <a:r>
              <a:rPr lang="ru-RU" dirty="0" err="1" smtClean="0"/>
              <a:t>коммуникантами</a:t>
            </a:r>
            <a:r>
              <a:rPr lang="ru-RU" dirty="0" smtClean="0"/>
              <a:t>),</a:t>
            </a:r>
          </a:p>
          <a:p>
            <a:r>
              <a:rPr lang="ru-RU" dirty="0" smtClean="0">
                <a:solidFill>
                  <a:srgbClr val="002060"/>
                </a:solidFill>
              </a:rPr>
              <a:t>познавательная / когнитивная </a:t>
            </a:r>
            <a:r>
              <a:rPr lang="ru-RU" dirty="0" smtClean="0"/>
              <a:t>(обработка и хранение знаний в памяти индивида и общества, формирование картины мира),</a:t>
            </a:r>
          </a:p>
          <a:p>
            <a:r>
              <a:rPr lang="ru-RU" dirty="0" err="1" smtClean="0">
                <a:solidFill>
                  <a:srgbClr val="002060"/>
                </a:solidFill>
              </a:rPr>
              <a:t>интерпретативная</a:t>
            </a:r>
            <a:r>
              <a:rPr lang="ru-RU" dirty="0" smtClean="0">
                <a:solidFill>
                  <a:srgbClr val="002060"/>
                </a:solidFill>
              </a:rPr>
              <a:t> / толковательная </a:t>
            </a:r>
            <a:r>
              <a:rPr lang="ru-RU" dirty="0" smtClean="0"/>
              <a:t>(раскрытие глубинного смысла воспринятых языковых высказываний / текстов),</a:t>
            </a:r>
          </a:p>
          <a:p>
            <a:r>
              <a:rPr lang="ru-RU" dirty="0" smtClean="0">
                <a:solidFill>
                  <a:srgbClr val="002060"/>
                </a:solidFill>
              </a:rPr>
              <a:t>регулятивная / </a:t>
            </a:r>
            <a:r>
              <a:rPr lang="ru-RU" dirty="0" err="1" smtClean="0">
                <a:solidFill>
                  <a:srgbClr val="002060"/>
                </a:solidFill>
              </a:rPr>
              <a:t>социативная</a:t>
            </a:r>
            <a:r>
              <a:rPr lang="ru-RU" dirty="0" smtClean="0">
                <a:solidFill>
                  <a:srgbClr val="002060"/>
                </a:solidFill>
              </a:rPr>
              <a:t> / интерактивная </a:t>
            </a:r>
            <a:r>
              <a:rPr lang="ru-RU" dirty="0" smtClean="0"/>
              <a:t>(языковое взаимодействие  </a:t>
            </a:r>
            <a:r>
              <a:rPr lang="ru-RU" dirty="0" err="1" smtClean="0"/>
              <a:t>коммуникантов</a:t>
            </a:r>
            <a:r>
              <a:rPr lang="ru-RU" dirty="0" smtClean="0"/>
              <a:t>, имеющее целью обмен коммуникативными ролями, утверждение своего </a:t>
            </a:r>
            <a:r>
              <a:rPr lang="ru-RU" dirty="0" err="1" smtClean="0"/>
              <a:t>коммуниативного</a:t>
            </a:r>
            <a:r>
              <a:rPr lang="ru-RU" dirty="0" smtClean="0"/>
              <a:t> лидерства, воздействие друг на друга, организация успешного обмена информацией благодаря соблюдению коммуникативных постулатов и принципов),</a:t>
            </a:r>
          </a:p>
          <a:p>
            <a:r>
              <a:rPr lang="ru-RU" dirty="0" smtClean="0">
                <a:solidFill>
                  <a:srgbClr val="002060"/>
                </a:solidFill>
              </a:rPr>
              <a:t>контактоустанавливающая / </a:t>
            </a:r>
            <a:r>
              <a:rPr lang="ru-RU" dirty="0" err="1" smtClean="0">
                <a:solidFill>
                  <a:srgbClr val="002060"/>
                </a:solidFill>
              </a:rPr>
              <a:t>фатическая</a:t>
            </a:r>
            <a:r>
              <a:rPr lang="ru-RU" dirty="0" smtClean="0">
                <a:solidFill>
                  <a:srgbClr val="002060"/>
                </a:solidFill>
              </a:rPr>
              <a:t> </a:t>
            </a:r>
            <a:r>
              <a:rPr lang="ru-RU" dirty="0" smtClean="0"/>
              <a:t>(установление и поддержание коммуникативного взаимодействия),</a:t>
            </a:r>
          </a:p>
          <a:p>
            <a:r>
              <a:rPr lang="ru-RU" dirty="0" smtClean="0">
                <a:solidFill>
                  <a:srgbClr val="002060"/>
                </a:solidFill>
              </a:rPr>
              <a:t>эмоционально-экспрессивная</a:t>
            </a:r>
            <a:r>
              <a:rPr lang="ru-RU" dirty="0" smtClean="0"/>
              <a:t> (выражение своих эмоций, чувств, настроений, психологических установок, отношения к партнёрам по коммуникации и предмету общения),</a:t>
            </a:r>
          </a:p>
          <a:p>
            <a:r>
              <a:rPr lang="ru-RU" dirty="0" smtClean="0">
                <a:solidFill>
                  <a:srgbClr val="002060"/>
                </a:solidFill>
              </a:rPr>
              <a:t>эстетическая </a:t>
            </a:r>
            <a:r>
              <a:rPr lang="ru-RU" dirty="0" smtClean="0"/>
              <a:t>(создание художественных произведений),</a:t>
            </a:r>
          </a:p>
          <a:p>
            <a:r>
              <a:rPr lang="ru-RU" dirty="0" smtClean="0">
                <a:solidFill>
                  <a:srgbClr val="002060"/>
                </a:solidFill>
              </a:rPr>
              <a:t>магическая / "заклинательная</a:t>
            </a:r>
            <a:r>
              <a:rPr lang="ru-RU" dirty="0" smtClean="0"/>
              <a:t>" (использование в религиозном ритуале, в практике  заклинателей, экстрасенсов и т.п.),</a:t>
            </a:r>
          </a:p>
          <a:p>
            <a:r>
              <a:rPr lang="ru-RU" dirty="0" smtClean="0">
                <a:solidFill>
                  <a:srgbClr val="002060"/>
                </a:solidFill>
              </a:rPr>
              <a:t>этнокультурная</a:t>
            </a:r>
            <a:r>
              <a:rPr lang="ru-RU" dirty="0" smtClean="0"/>
              <a:t> (объединение в единое целое представителей данного этноса как носителей одного и того же языка в качестве родного),</a:t>
            </a:r>
          </a:p>
          <a:p>
            <a:r>
              <a:rPr lang="ru-RU" dirty="0" smtClean="0">
                <a:solidFill>
                  <a:srgbClr val="002060"/>
                </a:solidFill>
              </a:rPr>
              <a:t>метаязыковая / </a:t>
            </a:r>
            <a:r>
              <a:rPr lang="ru-RU" dirty="0" err="1" smtClean="0">
                <a:solidFill>
                  <a:srgbClr val="002060"/>
                </a:solidFill>
              </a:rPr>
              <a:t>метаречевая</a:t>
            </a:r>
            <a:r>
              <a:rPr lang="ru-RU" dirty="0" smtClean="0">
                <a:solidFill>
                  <a:srgbClr val="002060"/>
                </a:solidFill>
              </a:rPr>
              <a:t> </a:t>
            </a:r>
            <a:r>
              <a:rPr lang="ru-RU" dirty="0" smtClean="0"/>
              <a:t>(передача сообщений о фактах самого языка и речевых актах на нём).История каждого языка самым тесным образом связана с историей народа, являющегося его носителем. </a:t>
            </a:r>
            <a:br>
              <a:rPr lang="ru-RU" dirty="0" smtClean="0"/>
            </a:br>
            <a:endParaRPr lang="ru-RU" dirty="0" smtClean="0"/>
          </a:p>
          <a:p>
            <a:r>
              <a:rPr lang="ru-RU" dirty="0" err="1" smtClean="0">
                <a:solidFill>
                  <a:srgbClr val="002060"/>
                </a:solidFill>
              </a:rPr>
              <a:t>идентифирующая</a:t>
            </a:r>
            <a:r>
              <a:rPr lang="ru-RU" dirty="0" smtClean="0">
                <a:solidFill>
                  <a:srgbClr val="002060"/>
                </a:solidFill>
              </a:rPr>
              <a:t> </a:t>
            </a:r>
            <a:r>
              <a:rPr lang="ru-RU" dirty="0" smtClean="0"/>
              <a:t>(есть существенные функциональные различия между языком племени, языком народности и языком нации. Язык играет исключительно важную роль в консолидации родственных (и не только родственных) племён в народность и в формировании нации. </a:t>
            </a:r>
          </a:p>
          <a:p>
            <a:endParaRPr lang="ru-RU" dirty="0"/>
          </a:p>
        </p:txBody>
      </p:sp>
      <p:sp>
        <p:nvSpPr>
          <p:cNvPr id="3" name="Заголовок 2"/>
          <p:cNvSpPr>
            <a:spLocks noGrp="1"/>
          </p:cNvSpPr>
          <p:nvPr>
            <p:ph type="title"/>
          </p:nvPr>
        </p:nvSpPr>
        <p:spPr/>
        <p:txBody>
          <a:bodyPr>
            <a:normAutofit fontScale="90000"/>
          </a:bodyPr>
          <a:lstStyle/>
          <a:p>
            <a:r>
              <a:rPr lang="ru-RU" dirty="0" smtClean="0">
                <a:solidFill>
                  <a:srgbClr val="002060"/>
                </a:solidFill>
              </a:rPr>
              <a:t>Язык выполняет в обществе следующие социальные </a:t>
            </a:r>
            <a:r>
              <a:rPr lang="ru-RU" b="1" dirty="0" smtClean="0">
                <a:solidFill>
                  <a:srgbClr val="002060"/>
                </a:solidFill>
              </a:rPr>
              <a:t>функции</a:t>
            </a:r>
            <a:r>
              <a:rPr lang="ru-RU" dirty="0" smtClean="0">
                <a:solidFill>
                  <a:srgbClr val="002060"/>
                </a:solidFill>
              </a:rPr>
              <a:t>:</a:t>
            </a:r>
            <a:endParaRPr lang="ru-RU" dirty="0">
              <a:solidFill>
                <a:srgbClr val="002060"/>
              </a:solidFill>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20000"/>
          </a:bodyPr>
          <a:lstStyle/>
          <a:p>
            <a:r>
              <a:rPr lang="ru-RU" dirty="0" smtClean="0">
                <a:solidFill>
                  <a:srgbClr val="002060"/>
                </a:solidFill>
              </a:rPr>
              <a:t>Один и тот же этнос может пользоваться одновременно двумя или более языками. Так, многие народы Западной Европы на протяжении всего Средневековья пользовались как своими разговорными языками, так и латинским. В </a:t>
            </a:r>
            <a:r>
              <a:rPr lang="ru-RU" dirty="0" err="1" smtClean="0">
                <a:solidFill>
                  <a:srgbClr val="002060"/>
                </a:solidFill>
              </a:rPr>
              <a:t>Вавилонии</a:t>
            </a:r>
            <a:r>
              <a:rPr lang="ru-RU" dirty="0" smtClean="0">
                <a:solidFill>
                  <a:srgbClr val="002060"/>
                </a:solidFill>
              </a:rPr>
              <a:t> наряду с аккадским (вавилоно-ассирийским) долгое время использовался шумерский язык.  И напротив, один и тот же язык может одновременно обслуживать несколько этносов. Так, испанский язык используется в Испании, а также (часто одновременно с другими языками) в Чили,  Аргентине, Уругвае, Парагвае, Боливии, Перу, Эквадоре, Колумбии, Венесуэле, Панаме, Коста-Рике, Сальвадоре, Гондурасе, Гватемале, Мексике, Республике Куба, на Филиппинах, в Республике Экваториальная Гвинея и т.д.  Этнос может утратить свой язык и перейти на другой язык. Это произошло, например, в Галлии в силу романизации кельтов.</a:t>
            </a:r>
            <a:endParaRPr lang="ru-RU" dirty="0">
              <a:solidFill>
                <a:srgbClr val="002060"/>
              </a:solidFill>
            </a:endParaRPr>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dirty="0" smtClean="0">
                <a:solidFill>
                  <a:srgbClr val="002060"/>
                </a:solidFill>
              </a:rPr>
              <a:t>Описывая взаимоотношения используемых в одном социальном коллективе разных вариантов языка или же разных языков, говорят о </a:t>
            </a:r>
            <a:r>
              <a:rPr lang="ru-RU" b="1" dirty="0" smtClean="0">
                <a:solidFill>
                  <a:srgbClr val="002060"/>
                </a:solidFill>
              </a:rPr>
              <a:t>языковой </a:t>
            </a:r>
            <a:r>
              <a:rPr lang="ru-RU" b="1" dirty="0" err="1" smtClean="0">
                <a:solidFill>
                  <a:srgbClr val="002060"/>
                </a:solidFill>
              </a:rPr>
              <a:t>ситуации.</a:t>
            </a:r>
            <a:r>
              <a:rPr lang="ru-RU" dirty="0" err="1" smtClean="0">
                <a:solidFill>
                  <a:srgbClr val="002060"/>
                </a:solidFill>
              </a:rPr>
              <a:t>Языковые</a:t>
            </a:r>
            <a:r>
              <a:rPr lang="ru-RU" dirty="0" smtClean="0">
                <a:solidFill>
                  <a:srgbClr val="002060"/>
                </a:solidFill>
              </a:rPr>
              <a:t> ситуации могут быть однокомпонентными и многокомпонентными, равновесными и неравновесными.  Примером однокомпонентной языковой ситуации может служить Исландия.  Равновесная ситуация имеет место в Бельгии (одинаковый статус французского и нидерландского языков). </a:t>
            </a:r>
            <a:br>
              <a:rPr lang="ru-RU" dirty="0" smtClean="0">
                <a:solidFill>
                  <a:srgbClr val="002060"/>
                </a:solidFill>
              </a:rPr>
            </a:br>
            <a:r>
              <a:rPr lang="ru-RU" dirty="0" smtClean="0">
                <a:solidFill>
                  <a:srgbClr val="002060"/>
                </a:solidFill>
              </a:rPr>
              <a:t>    </a:t>
            </a:r>
            <a:br>
              <a:rPr lang="ru-RU" dirty="0" smtClean="0">
                <a:solidFill>
                  <a:srgbClr val="002060"/>
                </a:solidFill>
              </a:rPr>
            </a:br>
            <a:r>
              <a:rPr lang="ru-RU" dirty="0" smtClean="0">
                <a:solidFill>
                  <a:srgbClr val="002060"/>
                </a:solidFill>
              </a:rPr>
              <a:t>Во многих государствах Западной Африки наблюдаются неравновесные ситуации: местные языки обладают большей демографической мощностью, а по коммуникативной мощности они уступают европейским языкам. Доминировать может один язык: </a:t>
            </a:r>
            <a:r>
              <a:rPr lang="ru-RU" dirty="0" err="1" smtClean="0">
                <a:solidFill>
                  <a:srgbClr val="002060"/>
                </a:solidFill>
              </a:rPr>
              <a:t>волоф</a:t>
            </a:r>
            <a:r>
              <a:rPr lang="ru-RU" dirty="0" smtClean="0">
                <a:solidFill>
                  <a:srgbClr val="002060"/>
                </a:solidFill>
              </a:rPr>
              <a:t> в Сенегале. В Нигерии доминируют несколько языков (хауса, йоруба, </a:t>
            </a:r>
            <a:r>
              <a:rPr lang="ru-RU" dirty="0" err="1" smtClean="0">
                <a:solidFill>
                  <a:srgbClr val="002060"/>
                </a:solidFill>
              </a:rPr>
              <a:t>игбо</a:t>
            </a:r>
            <a:r>
              <a:rPr lang="ru-RU" dirty="0" smtClean="0">
                <a:solidFill>
                  <a:srgbClr val="002060"/>
                </a:solidFill>
              </a:rPr>
              <a:t>). Используемые языки могут обладать разным престижем (в случае </a:t>
            </a:r>
            <a:r>
              <a:rPr lang="ru-RU" dirty="0" err="1" smtClean="0">
                <a:solidFill>
                  <a:srgbClr val="002060"/>
                </a:solidFill>
              </a:rPr>
              <a:t>диглоссии</a:t>
            </a:r>
            <a:r>
              <a:rPr lang="ru-RU" dirty="0" smtClean="0">
                <a:solidFill>
                  <a:srgbClr val="002060"/>
                </a:solidFill>
              </a:rPr>
              <a:t>). На продуманный анализ и взвешенные оценки языковых ситуаций опирается выбор рациональной языковой политики, проводимой государством.</a:t>
            </a:r>
            <a:endParaRPr lang="ru-RU" dirty="0">
              <a:solidFill>
                <a:srgbClr val="002060"/>
              </a:solidFill>
            </a:endParaRPr>
          </a:p>
        </p:txBody>
      </p:sp>
      <p:sp>
        <p:nvSpPr>
          <p:cNvPr id="3" name="Заголовок 2"/>
          <p:cNvSpPr>
            <a:spLocks noGrp="1"/>
          </p:cNvSpPr>
          <p:nvPr>
            <p:ph type="title"/>
          </p:nvPr>
        </p:nvSpPr>
        <p:spPr/>
        <p:txBody>
          <a:bodyPr/>
          <a:lstStyle/>
          <a:p>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ctr"/>
            <a:r>
              <a:rPr lang="ru-RU" sz="5400" dirty="0" smtClean="0">
                <a:solidFill>
                  <a:srgbClr val="002060"/>
                </a:solidFill>
              </a:rPr>
              <a:t>Внешняя и внутренняя история языка</a:t>
            </a:r>
            <a:endParaRPr lang="ru-RU" sz="5400" dirty="0"/>
          </a:p>
        </p:txBody>
      </p:sp>
      <p:sp>
        <p:nvSpPr>
          <p:cNvPr id="3" name="Заголовок 2"/>
          <p:cNvSpPr>
            <a:spLocks noGrp="1"/>
          </p:cNvSpPr>
          <p:nvPr>
            <p:ph type="title"/>
          </p:nvPr>
        </p:nvSpPr>
        <p:spPr/>
        <p:txBody>
          <a:bodyPr>
            <a:normAutofit/>
          </a:bodyPr>
          <a:lstStyle/>
          <a:p>
            <a:endParaRPr lang="ru-RU" dirty="0">
              <a:solidFill>
                <a:srgbClr val="00206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160</TotalTime>
  <Words>972</Words>
  <Application>Microsoft Office PowerPoint</Application>
  <PresentationFormat>Экран (4:3)</PresentationFormat>
  <Paragraphs>40</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Язык и общество</vt:lpstr>
      <vt:lpstr>Слайд 2</vt:lpstr>
      <vt:lpstr>Слайд 3</vt:lpstr>
      <vt:lpstr>Проблема взаимоотношений языка и общества включает в себя многие аспекты, в том числе и такие, которые входят в группы:</vt:lpstr>
      <vt:lpstr>Слайд 5</vt:lpstr>
      <vt:lpstr>Язык выполняет в обществе следующие социальные функции:</vt:lpstr>
      <vt:lpstr>Слайд 7</vt:lpstr>
      <vt:lpstr>Слайд 8</vt:lpstr>
      <vt:lpstr>Слайд 9</vt:lpstr>
      <vt:lpstr>Слайд 10</vt:lpstr>
      <vt:lpstr>Слайд 11</vt:lpstr>
      <vt:lpstr>Бодуэн де Куртенэ отмечал:</vt:lpstr>
      <vt:lpstr>Слайд 13</vt:lpstr>
      <vt:lpstr>Слайд 14</vt:lpstr>
      <vt:lpstr>Слайд 15</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Язык и общество</dc:title>
  <dc:creator>yura</dc:creator>
  <cp:lastModifiedBy>Admin</cp:lastModifiedBy>
  <cp:revision>21</cp:revision>
  <dcterms:created xsi:type="dcterms:W3CDTF">2015-04-22T16:07:19Z</dcterms:created>
  <dcterms:modified xsi:type="dcterms:W3CDTF">2015-08-18T13:24:05Z</dcterms:modified>
</cp:coreProperties>
</file>