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9" d="100"/>
          <a:sy n="79" d="100"/>
        </p:scale>
        <p:origin x="-2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39ECDD0-CBF1-4DA7-AC51-EA83B7C51818}" type="datetimeFigureOut">
              <a:rPr lang="uk-UA" smtClean="0"/>
              <a:pPr/>
              <a:t>18.08.2015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B281A0D-C3AE-4479-AC54-CBF9F4AB1EE1}"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ECDD0-CBF1-4DA7-AC51-EA83B7C51818}" type="datetimeFigureOut">
              <a:rPr lang="uk-UA" smtClean="0"/>
              <a:pPr/>
              <a:t>18.08.2015</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81A0D-C3AE-4479-AC54-CBF9F4AB1EE1}"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effectLst>
                  <a:outerShdw blurRad="38100" dist="38100" dir="2700000" algn="tl">
                    <a:srgbClr val="000000">
                      <a:alpha val="43137"/>
                    </a:srgbClr>
                  </a:outerShdw>
                </a:effectLst>
              </a:rPr>
              <a:t>Дискуссионные проблемы истории русского литературного языка</a:t>
            </a:r>
            <a:endParaRPr lang="uk-UA"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000364" y="4929198"/>
            <a:ext cx="6400800" cy="1752600"/>
          </a:xfrm>
        </p:spPr>
        <p:txBody>
          <a:bodyPr>
            <a:normAutofit fontScale="85000" lnSpcReduction="20000"/>
          </a:bodyPr>
          <a:lstStyle/>
          <a:p>
            <a:r>
              <a:rPr lang="ru-RU" dirty="0" smtClean="0"/>
              <a:t>Подготовила:</a:t>
            </a:r>
          </a:p>
          <a:p>
            <a:r>
              <a:rPr lang="ru-RU" dirty="0" smtClean="0"/>
              <a:t>Студентка 35 группы</a:t>
            </a:r>
          </a:p>
          <a:p>
            <a:r>
              <a:rPr lang="ru-RU" dirty="0" err="1" smtClean="0"/>
              <a:t>Ставская</a:t>
            </a:r>
            <a:r>
              <a:rPr lang="ru-RU" dirty="0" smtClean="0"/>
              <a:t> Яна</a:t>
            </a:r>
          </a:p>
          <a:p>
            <a:r>
              <a:rPr lang="uk-UA" dirty="0" err="1" smtClean="0"/>
              <a:t>Преподаватель</a:t>
            </a:r>
            <a:r>
              <a:rPr lang="uk-UA" dirty="0" smtClean="0"/>
              <a:t> доц. </a:t>
            </a:r>
            <a:r>
              <a:rPr lang="uk-UA" smtClean="0"/>
              <a:t>Т.Е</a:t>
            </a:r>
            <a:r>
              <a:rPr lang="uk-UA" smtClean="0"/>
              <a:t>. Недашковская</a:t>
            </a:r>
            <a:endParaRPr lang="uk-UA" dirty="0" smtClean="0"/>
          </a:p>
          <a:p>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71480"/>
            <a:ext cx="8229600" cy="4525963"/>
          </a:xfrm>
        </p:spPr>
        <p:txBody>
          <a:bodyPr>
            <a:noAutofit/>
          </a:bodyPr>
          <a:lstStyle/>
          <a:p>
            <a:pPr>
              <a:buNone/>
            </a:pPr>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Факторы, делающие проблемным выделение временных отрезков в истории языка:</a:t>
            </a:r>
          </a:p>
          <a:p>
            <a:pPr>
              <a:buNone/>
            </a:pPr>
            <a:endParaRPr lang="ru-RU" sz="2800" dirty="0" smtClean="0"/>
          </a:p>
          <a:p>
            <a:pPr>
              <a:buFontTx/>
              <a:buChar char="-"/>
            </a:pPr>
            <a:r>
              <a:rPr lang="ru-RU" sz="2800" dirty="0" smtClean="0"/>
              <a:t>Развитие русского литературного языка находилось в  сложной и тесной связи с историей общества и его культурой;</a:t>
            </a:r>
          </a:p>
          <a:p>
            <a:pPr>
              <a:buNone/>
            </a:pPr>
            <a:endParaRPr lang="ru-RU" sz="2800" dirty="0" smtClean="0"/>
          </a:p>
          <a:p>
            <a:pPr>
              <a:buFontTx/>
              <a:buChar char="-"/>
            </a:pPr>
            <a:r>
              <a:rPr lang="ru-RU" sz="2800" dirty="0" smtClean="0"/>
              <a:t>Структурные языковые изменения не происходят равномерно во всех разновидностях, формах и уровнях </a:t>
            </a:r>
            <a:r>
              <a:rPr lang="ru-RU" sz="2800" dirty="0" err="1" smtClean="0"/>
              <a:t>с-мы</a:t>
            </a:r>
            <a:r>
              <a:rPr lang="ru-RU" sz="2800" dirty="0" smtClean="0"/>
              <a:t> языка и протекают на его различных участках с разной интенсивностью и несовпадением временных периодов.</a:t>
            </a:r>
          </a:p>
          <a:p>
            <a:pPr>
              <a:buFontTx/>
              <a:buChar char="-"/>
            </a:pPr>
            <a:endParaRPr lang="uk-UA"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buNone/>
            </a:pPr>
            <a:r>
              <a:rPr lang="ru-RU" b="1" dirty="0" smtClean="0">
                <a:solidFill>
                  <a:schemeClr val="bg1"/>
                </a:solidFill>
                <a:effectLst>
                  <a:outerShdw blurRad="38100" dist="38100" dir="2700000" algn="tl">
                    <a:srgbClr val="000000">
                      <a:alpha val="43137"/>
                    </a:srgbClr>
                  </a:outerShdw>
                </a:effectLst>
              </a:rPr>
              <a:t>Н.А. Мещерский о периодизации А.И. Горшкова: </a:t>
            </a:r>
          </a:p>
          <a:p>
            <a:pPr>
              <a:buNone/>
            </a:pPr>
            <a:endParaRPr lang="ru-RU" dirty="0"/>
          </a:p>
          <a:p>
            <a:pPr>
              <a:buNone/>
            </a:pPr>
            <a:r>
              <a:rPr lang="ru-RU" dirty="0" smtClean="0"/>
              <a:t>«страдает излишней дробностью, в ней искусственно разрываются на отдельные обособленные периоды такие типы языкового исторического развития, которые должны были бы рассматриваться в неразрывном единстве»</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77500" lnSpcReduction="20000"/>
          </a:bodyPr>
          <a:lstStyle/>
          <a:p>
            <a:pPr>
              <a:buNone/>
            </a:pPr>
            <a:r>
              <a:rPr lang="ru-RU" b="1" i="1" dirty="0" smtClean="0">
                <a:solidFill>
                  <a:schemeClr val="bg1"/>
                </a:solidFill>
                <a:effectLst>
                  <a:outerShdw blurRad="38100" dist="38100" dir="2700000" algn="tl">
                    <a:srgbClr val="000000">
                      <a:alpha val="43137"/>
                    </a:srgbClr>
                  </a:outerShdw>
                </a:effectLst>
              </a:rPr>
              <a:t>Существуют периодизации предложены </a:t>
            </a:r>
          </a:p>
          <a:p>
            <a:pPr>
              <a:buNone/>
            </a:pPr>
            <a:r>
              <a:rPr lang="ru-RU" b="1" i="1" dirty="0" smtClean="0">
                <a:solidFill>
                  <a:schemeClr val="bg1"/>
                </a:solidFill>
                <a:effectLst>
                  <a:outerShdw blurRad="38100" dist="38100" dir="2700000" algn="tl">
                    <a:srgbClr val="000000">
                      <a:alpha val="43137"/>
                    </a:srgbClr>
                  </a:outerShdw>
                </a:effectLst>
              </a:rPr>
              <a:t>- </a:t>
            </a:r>
            <a:r>
              <a:rPr lang="ru-RU" b="1" i="1" dirty="0" err="1" smtClean="0">
                <a:solidFill>
                  <a:schemeClr val="bg1"/>
                </a:solidFill>
                <a:effectLst>
                  <a:outerShdw blurRad="38100" dist="38100" dir="2700000" algn="tl">
                    <a:srgbClr val="000000">
                      <a:alpha val="43137"/>
                    </a:srgbClr>
                  </a:outerShdw>
                </a:effectLst>
              </a:rPr>
              <a:t>В.Боековым</a:t>
            </a:r>
            <a:r>
              <a:rPr lang="ru-RU" b="1" i="1" dirty="0" smtClean="0">
                <a:solidFill>
                  <a:schemeClr val="bg1"/>
                </a:solidFill>
                <a:effectLst>
                  <a:outerShdw blurRad="38100" dist="38100" dir="2700000" algn="tl">
                    <a:srgbClr val="000000">
                      <a:alpha val="43137"/>
                    </a:srgbClr>
                  </a:outerShdw>
                </a:effectLst>
              </a:rPr>
              <a:t>;</a:t>
            </a:r>
          </a:p>
          <a:p>
            <a:pPr>
              <a:buNone/>
            </a:pPr>
            <a:endParaRPr lang="ru-RU" dirty="0"/>
          </a:p>
          <a:p>
            <a:pPr>
              <a:buNone/>
            </a:pPr>
            <a:r>
              <a:rPr lang="ru-RU" b="1" i="1" dirty="0" smtClean="0">
                <a:solidFill>
                  <a:schemeClr val="bg1"/>
                </a:solidFill>
                <a:effectLst>
                  <a:outerShdw blurRad="38100" dist="38100" dir="2700000" algn="tl">
                    <a:srgbClr val="000000">
                      <a:alpha val="43137"/>
                    </a:srgbClr>
                  </a:outerShdw>
                </a:effectLst>
              </a:rPr>
              <a:t>- А.М. </a:t>
            </a:r>
            <a:r>
              <a:rPr lang="ru-RU" b="1" i="1" dirty="0" err="1" smtClean="0">
                <a:solidFill>
                  <a:schemeClr val="bg1"/>
                </a:solidFill>
                <a:effectLst>
                  <a:outerShdw blurRad="38100" dist="38100" dir="2700000" algn="tl">
                    <a:srgbClr val="000000">
                      <a:alpha val="43137"/>
                    </a:srgbClr>
                  </a:outerShdw>
                </a:effectLst>
              </a:rPr>
              <a:t>Камчатновым</a:t>
            </a:r>
            <a:r>
              <a:rPr lang="ru-RU" b="1" i="1" dirty="0" smtClean="0">
                <a:solidFill>
                  <a:schemeClr val="bg1"/>
                </a:solidFill>
                <a:effectLst>
                  <a:outerShdw blurRad="38100" dist="38100" dir="2700000" algn="tl">
                    <a:srgbClr val="000000">
                      <a:alpha val="43137"/>
                    </a:srgbClr>
                  </a:outerShdw>
                </a:effectLst>
              </a:rPr>
              <a:t>:</a:t>
            </a:r>
          </a:p>
          <a:p>
            <a:pPr>
              <a:buNone/>
            </a:pPr>
            <a:endParaRPr lang="ru-RU" dirty="0"/>
          </a:p>
          <a:p>
            <a:pPr>
              <a:buNone/>
            </a:pPr>
            <a:r>
              <a:rPr lang="ru-RU" dirty="0" smtClean="0"/>
              <a:t> </a:t>
            </a:r>
            <a:r>
              <a:rPr lang="ru-RU" dirty="0"/>
              <a:t>К</a:t>
            </a:r>
            <a:r>
              <a:rPr lang="ru-RU" dirty="0" smtClean="0"/>
              <a:t>аждый период должен  характеризоваться «особой языковой ситуацией» и выделяет 3 периоды: 1- киевский 11-14 вв., 2- московский 15-первая пол. 17 в., 3- национальный (вторая пол. 17 в. до настоящего времени).</a:t>
            </a:r>
            <a:endParaRPr lang="uk-UA" dirty="0" smtClean="0"/>
          </a:p>
          <a:p>
            <a:pPr>
              <a:buNone/>
            </a:pPr>
            <a:r>
              <a:rPr lang="ru-RU" dirty="0" smtClean="0"/>
              <a:t>Если бы не дробление последнего временного отрезка на «</a:t>
            </a:r>
            <a:r>
              <a:rPr lang="ru-RU" dirty="0" err="1" smtClean="0"/>
              <a:t>подпериоды</a:t>
            </a:r>
            <a:r>
              <a:rPr lang="ru-RU" dirty="0" smtClean="0"/>
              <a:t>»: Петровский, Ломоносовский, </a:t>
            </a:r>
            <a:r>
              <a:rPr lang="ru-RU" dirty="0" err="1" smtClean="0"/>
              <a:t>постломоносовский</a:t>
            </a:r>
            <a:r>
              <a:rPr lang="ru-RU" dirty="0" smtClean="0"/>
              <a:t>, </a:t>
            </a:r>
            <a:r>
              <a:rPr lang="ru-RU" dirty="0" err="1" smtClean="0"/>
              <a:t>Карамзинский</a:t>
            </a:r>
            <a:r>
              <a:rPr lang="ru-RU" dirty="0" smtClean="0"/>
              <a:t>, Пушкинский , а также исторический  этап, связанный с деятельностью И.И. Греча, А.Х. Востокова.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14422"/>
            <a:ext cx="8229600" cy="4525963"/>
          </a:xfrm>
        </p:spPr>
        <p:txBody>
          <a:bodyPr>
            <a:normAutofit lnSpcReduction="10000"/>
          </a:bodyPr>
          <a:lstStyle/>
          <a:p>
            <a:pPr>
              <a:buNone/>
            </a:pPr>
            <a:r>
              <a:rPr lang="ru-RU" b="1" i="1" dirty="0" smtClean="0">
                <a:solidFill>
                  <a:schemeClr val="bg1"/>
                </a:solidFill>
                <a:effectLst>
                  <a:outerShdw blurRad="38100" dist="38100" dir="2700000" algn="tl">
                    <a:srgbClr val="000000">
                      <a:alpha val="43137"/>
                    </a:srgbClr>
                  </a:outerShdw>
                </a:effectLst>
              </a:rPr>
              <a:t>А. Бартошевич</a:t>
            </a:r>
          </a:p>
          <a:p>
            <a:pPr>
              <a:buNone/>
            </a:pPr>
            <a:endParaRPr lang="ru-RU" dirty="0" smtClean="0"/>
          </a:p>
          <a:p>
            <a:pPr>
              <a:buNone/>
            </a:pPr>
            <a:r>
              <a:rPr lang="ru-RU" dirty="0" smtClean="0"/>
              <a:t>Говоря о чрезвычайной близости двух славянских языков, которая создает возможности для использования церковнославянизмов со стилистическими целями, тем не менее, признает ситуацию, возникшую после крещения на Руси как двуязычие. </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Г. </a:t>
            </a:r>
            <a:r>
              <a:rPr lang="ru-RU" i="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Хюттль-Ворт</a:t>
            </a:r>
            <a:r>
              <a:rPr lang="ru-RU"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a:buNone/>
            </a:pPr>
            <a:r>
              <a:rPr lang="ru-RU" dirty="0" smtClean="0"/>
              <a:t>« церковнославянский оказался недостаточным инструментом для выражения всего диапазона восточнославянской действительности, что привело к образованию смешанного языка летописей»</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928670"/>
            <a:ext cx="8001056" cy="5509200"/>
          </a:xfrm>
          <a:prstGeom prst="rect">
            <a:avLst/>
          </a:prstGeom>
          <a:noFill/>
        </p:spPr>
        <p:txBody>
          <a:bodyPr wrap="square" lIns="91440" tIns="45720" rIns="91440" bIns="45720">
            <a:spAutoFit/>
          </a:bodyPr>
          <a:lstStyle/>
          <a:p>
            <a:pPr algn="ctr">
              <a:buNone/>
            </a:pPr>
            <a:r>
              <a:rPr lang="ru-RU"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Вызывает возражение точка зрения американского профессора </a:t>
            </a:r>
            <a:r>
              <a:rPr lang="ru-RU" sz="32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Б.Унбегауна</a:t>
            </a:r>
            <a:r>
              <a:rPr lang="ru-RU"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который, утверждая церковнославянскую основу языка восточных славян, проводит идею о  непрерывном развитии церковнославянского до сегодняшнего дня:</a:t>
            </a:r>
          </a:p>
          <a:p>
            <a:pPr algn="ctr">
              <a:buNone/>
            </a:pPr>
            <a:endParaRPr lang="ru-RU"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buNone/>
            </a:pPr>
            <a:r>
              <a:rPr lang="ru-RU"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«Всякого рода новообразования типа: </a:t>
            </a:r>
            <a:r>
              <a:rPr lang="ru-RU" sz="32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здравохранение</a:t>
            </a:r>
            <a:r>
              <a:rPr lang="ru-RU"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соцсоревнование, истребитель, хладотехника – типичные церковнославянизмы».</a:t>
            </a:r>
            <a:endParaRPr lang="uk-UA"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Старославянский язык не имел своей территории, не был языком определенного славянского народа, не обслуживал все сферы общественной жизни, тем самым он не отвечал ни одному из требований, предъявляемых языку как средство общения, коммуникации. </a:t>
            </a: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229600" cy="4525963"/>
          </a:xfrm>
        </p:spPr>
        <p:txBody>
          <a:bodyPr>
            <a:normAutofit fontScale="77500" lnSpcReduction="20000"/>
          </a:bodyPr>
          <a:lstStyle/>
          <a:p>
            <a:pPr>
              <a:buNone/>
            </a:pPr>
            <a:r>
              <a:rPr lang="ru-RU" b="1" dirty="0" smtClean="0"/>
              <a:t>С официальным крещением Руси в письменность широким потоком хлынули церковнославянские слова и формы. </a:t>
            </a:r>
          </a:p>
          <a:p>
            <a:pPr>
              <a:buNone/>
            </a:pPr>
            <a:endParaRPr lang="ru-RU" dirty="0" smtClean="0"/>
          </a:p>
          <a:p>
            <a:pPr>
              <a:buNone/>
            </a:pPr>
            <a:r>
              <a:rPr lang="ru-RU" dirty="0" smtClean="0"/>
              <a:t>Усложняется речь, появляются стилистические варианты: </a:t>
            </a:r>
          </a:p>
          <a:p>
            <a:pPr>
              <a:buNone/>
            </a:pPr>
            <a:endParaRPr lang="ru-RU" dirty="0"/>
          </a:p>
          <a:p>
            <a:pPr>
              <a:buNone/>
            </a:pPr>
            <a:r>
              <a:rPr lang="ru-RU" dirty="0" smtClean="0"/>
              <a:t>Олег </a:t>
            </a:r>
            <a:r>
              <a:rPr lang="ru-RU" dirty="0" err="1" smtClean="0"/>
              <a:t>нача</a:t>
            </a:r>
            <a:r>
              <a:rPr lang="ru-RU" dirty="0" smtClean="0"/>
              <a:t> </a:t>
            </a:r>
            <a:r>
              <a:rPr lang="ru-RU" dirty="0" err="1" smtClean="0"/>
              <a:t>городы</a:t>
            </a:r>
            <a:r>
              <a:rPr lang="ru-RU" dirty="0" smtClean="0"/>
              <a:t> </a:t>
            </a:r>
            <a:r>
              <a:rPr lang="ru-RU" dirty="0" err="1" smtClean="0"/>
              <a:t>ставити</a:t>
            </a:r>
            <a:r>
              <a:rPr lang="ru-RU" dirty="0" smtClean="0"/>
              <a:t>, но Се буди </a:t>
            </a:r>
            <a:r>
              <a:rPr lang="ru-RU" dirty="0" err="1" smtClean="0"/>
              <a:t>мати</a:t>
            </a:r>
            <a:r>
              <a:rPr lang="ru-RU" dirty="0" smtClean="0"/>
              <a:t> </a:t>
            </a:r>
            <a:r>
              <a:rPr lang="ru-RU" dirty="0" err="1" smtClean="0"/>
              <a:t>градомъ</a:t>
            </a:r>
            <a:r>
              <a:rPr lang="ru-RU" dirty="0" smtClean="0"/>
              <a:t> </a:t>
            </a:r>
            <a:r>
              <a:rPr lang="ru-RU" dirty="0" err="1" smtClean="0"/>
              <a:t>русьским</a:t>
            </a:r>
            <a:r>
              <a:rPr lang="ru-RU" dirty="0" smtClean="0"/>
              <a:t>. </a:t>
            </a:r>
          </a:p>
          <a:p>
            <a:pPr>
              <a:buNone/>
            </a:pPr>
            <a:endParaRPr lang="ru-RU" dirty="0"/>
          </a:p>
          <a:p>
            <a:pPr>
              <a:buNone/>
            </a:pPr>
            <a:r>
              <a:rPr lang="ru-RU" dirty="0" smtClean="0"/>
              <a:t>Становится возможным параллельное использование вариантов: ночь –нощь, </a:t>
            </a:r>
            <a:r>
              <a:rPr lang="ru-RU" dirty="0" err="1" smtClean="0"/>
              <a:t>дчерь</a:t>
            </a:r>
            <a:r>
              <a:rPr lang="ru-RU" dirty="0" smtClean="0"/>
              <a:t> – дщерь, </a:t>
            </a:r>
            <a:r>
              <a:rPr lang="ru-RU" dirty="0" err="1" smtClean="0"/>
              <a:t>одинъ-единъ</a:t>
            </a:r>
            <a:r>
              <a:rPr lang="ru-RU" dirty="0" smtClean="0"/>
              <a:t>, </a:t>
            </a:r>
            <a:r>
              <a:rPr lang="ru-RU" dirty="0" err="1" smtClean="0"/>
              <a:t>уноша-юноша</a:t>
            </a:r>
            <a:r>
              <a:rPr lang="ru-RU" dirty="0" smtClean="0"/>
              <a:t>, </a:t>
            </a:r>
            <a:r>
              <a:rPr lang="ru-RU" dirty="0" err="1" smtClean="0"/>
              <a:t>робота-работа</a:t>
            </a:r>
            <a:r>
              <a:rPr lang="ru-RU" dirty="0" smtClean="0"/>
              <a:t>,  ворота- врата…</a:t>
            </a: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9144000" cy="5786478"/>
          </a:xfrm>
        </p:spPr>
        <p:txBody>
          <a:bodyPr>
            <a:normAutofit fontScale="92500" lnSpcReduction="20000"/>
          </a:bodyPr>
          <a:lstStyle/>
          <a:p>
            <a:pPr>
              <a:buNone/>
            </a:pPr>
            <a:r>
              <a:rPr lang="ru-RU" b="1" i="1" dirty="0" smtClean="0">
                <a:solidFill>
                  <a:schemeClr val="bg1"/>
                </a:solidFill>
                <a:effectLst>
                  <a:outerShdw blurRad="38100" dist="38100" dir="2700000" algn="tl">
                    <a:srgbClr val="000000">
                      <a:alpha val="43137"/>
                    </a:srgbClr>
                  </a:outerShdw>
                </a:effectLst>
              </a:rPr>
              <a:t>Рабочая гипотеза, утверждающая свидетельство наличия у восточных славян своего собственного языка задолго до принятия христианства на Руси: </a:t>
            </a:r>
          </a:p>
          <a:p>
            <a:pPr>
              <a:buNone/>
            </a:pPr>
            <a:r>
              <a:rPr lang="ru-RU" dirty="0" smtClean="0"/>
              <a:t>По происхождению русский литературный язык исконно русский, восточнославянский, на определенном историческом этапе стилистически многообразный благодаря использованию богатого арсенала средств старославянского(церковнославянского), который можно рассматривать </a:t>
            </a:r>
            <a:r>
              <a:rPr lang="ru-RU" b="1" dirty="0" smtClean="0"/>
              <a:t>как стилистическую разновидность русского литературного языка</a:t>
            </a:r>
            <a:r>
              <a:rPr lang="ru-RU" dirty="0" smtClean="0"/>
              <a:t>. Должны уточнить, что речь идет лишь о тех стилистических славянизмах, которые имели свои варианты, параллели в восточнославянском.</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00042"/>
            <a:ext cx="8229600" cy="4525963"/>
          </a:xfrm>
        </p:spPr>
        <p:txBody>
          <a:bodyPr>
            <a:normAutofit fontScale="77500" lnSpcReduction="20000"/>
          </a:bodyPr>
          <a:lstStyle/>
          <a:p>
            <a:pPr>
              <a:buNone/>
            </a:pPr>
            <a:r>
              <a:rPr lang="ru-RU" b="1" dirty="0" smtClean="0">
                <a:solidFill>
                  <a:schemeClr val="bg1"/>
                </a:solidFill>
                <a:effectLst>
                  <a:outerShdw blurRad="38100" dist="38100" dir="2700000" algn="tl">
                    <a:srgbClr val="000000">
                      <a:alpha val="43137"/>
                    </a:srgbClr>
                  </a:outerShdw>
                </a:effectLst>
              </a:rPr>
              <a:t>Явление  «второго южнославянского влияния» было обусловлено комплексом внутренних причин общественно-политического и культурного характера развивающегося Московского государства и были нацелены:</a:t>
            </a:r>
          </a:p>
          <a:p>
            <a:pPr>
              <a:buNone/>
            </a:pPr>
            <a:endParaRPr lang="ru-RU" dirty="0"/>
          </a:p>
          <a:p>
            <a:pPr>
              <a:buNone/>
            </a:pPr>
            <a:endParaRPr lang="ru-RU" dirty="0" smtClean="0"/>
          </a:p>
          <a:p>
            <a:pPr>
              <a:buFontTx/>
              <a:buChar char="-"/>
            </a:pPr>
            <a:r>
              <a:rPr lang="ru-RU" dirty="0" smtClean="0"/>
              <a:t>Утверждение самодержавной власти;</a:t>
            </a:r>
          </a:p>
          <a:p>
            <a:pPr>
              <a:buFontTx/>
              <a:buChar char="-"/>
            </a:pPr>
            <a:r>
              <a:rPr lang="ru-RU" dirty="0" smtClean="0"/>
              <a:t>Возвеличивание церкви;</a:t>
            </a:r>
          </a:p>
          <a:p>
            <a:pPr>
              <a:buFontTx/>
              <a:buChar char="-"/>
            </a:pPr>
            <a:r>
              <a:rPr lang="ru-RU" dirty="0" smtClean="0"/>
              <a:t>Обоснование Москвы как центра мировой цивилизации </a:t>
            </a:r>
          </a:p>
          <a:p>
            <a:pPr>
              <a:buFontTx/>
              <a:buChar char="-"/>
            </a:pPr>
            <a:r>
              <a:rPr lang="ru-RU" dirty="0" smtClean="0"/>
              <a:t>Пропаганда искусства, науки и в целом культуры.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229600" cy="1543048"/>
          </a:xfrm>
        </p:spPr>
        <p:txBody>
          <a:bodyPr>
            <a:normAutofit lnSpcReduction="10000"/>
          </a:bodyPr>
          <a:lstStyle/>
          <a:p>
            <a:pPr>
              <a:buNone/>
            </a:pPr>
            <a:r>
              <a:rPr lang="ru-RU" dirty="0" smtClean="0"/>
              <a:t>Несколько точек зрения о первичности устной формы речевого общения и вторичности письменной:</a:t>
            </a:r>
            <a:endParaRPr lang="uk-UA" dirty="0"/>
          </a:p>
        </p:txBody>
      </p:sp>
      <p:sp>
        <p:nvSpPr>
          <p:cNvPr id="4" name="Прямоугольник 3"/>
          <p:cNvSpPr/>
          <p:nvPr/>
        </p:nvSpPr>
        <p:spPr>
          <a:xfrm>
            <a:off x="357158" y="1857364"/>
            <a:ext cx="8358246" cy="4031873"/>
          </a:xfrm>
          <a:prstGeom prst="rect">
            <a:avLst/>
          </a:prstGeom>
          <a:noFill/>
        </p:spPr>
        <p:txBody>
          <a:bodyPr wrap="square" lIns="91440" tIns="45720" rIns="91440" bIns="45720">
            <a:spAutoFit/>
          </a:bodyPr>
          <a:lstStyle/>
          <a:p>
            <a:pPr algn="ctr"/>
            <a:r>
              <a:rPr lang="ru-RU" sz="32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В. В. Виноградов: </a:t>
            </a:r>
            <a:r>
              <a:rPr lang="ru-RU"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устно-разговорная форма литературного языка, которая «как средство устного общенародного общения  между членами языкового коллектива отсутствовала в древнюю эпоху, когда </a:t>
            </a:r>
            <a:r>
              <a:rPr lang="ru-RU" sz="32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письменно-литературная</a:t>
            </a:r>
            <a:r>
              <a:rPr lang="ru-RU"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форма языка непосредственно соотносилась с диалектно-разговорной речью и противопоставлялась последней» </a:t>
            </a:r>
            <a:endParaRPr lang="ru-RU"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00042"/>
            <a:ext cx="8229600" cy="4525963"/>
          </a:xfrm>
        </p:spPr>
        <p:txBody>
          <a:bodyPr/>
          <a:lstStyle/>
          <a:p>
            <a:pPr>
              <a:buNone/>
            </a:pPr>
            <a:r>
              <a:rPr lang="ru-RU" dirty="0" smtClean="0">
                <a:solidFill>
                  <a:schemeClr val="bg1"/>
                </a:solidFill>
                <a:effectLst>
                  <a:outerShdw blurRad="38100" dist="38100" dir="2700000" algn="tl">
                    <a:srgbClr val="000000">
                      <a:alpha val="43137"/>
                    </a:srgbClr>
                  </a:outerShdw>
                </a:effectLst>
              </a:rPr>
              <a:t>Обращение к проблеме </a:t>
            </a:r>
            <a:r>
              <a:rPr lang="ru-RU" b="1" dirty="0" smtClean="0">
                <a:solidFill>
                  <a:schemeClr val="bg1"/>
                </a:solidFill>
                <a:effectLst>
                  <a:outerShdw blurRad="38100" dist="38100" dir="2700000" algn="tl">
                    <a:srgbClr val="000000">
                      <a:alpha val="43137"/>
                    </a:srgbClr>
                  </a:outerShdw>
                </a:effectLst>
              </a:rPr>
              <a:t>«третьего южнославянского  влияния» </a:t>
            </a:r>
            <a:r>
              <a:rPr lang="ru-RU" dirty="0" smtClean="0">
                <a:solidFill>
                  <a:schemeClr val="bg1"/>
                </a:solidFill>
                <a:effectLst>
                  <a:outerShdw blurRad="38100" dist="38100" dir="2700000" algn="tl">
                    <a:srgbClr val="000000">
                      <a:alpha val="43137"/>
                    </a:srgbClr>
                  </a:outerShdw>
                </a:effectLst>
              </a:rPr>
              <a:t>вызвано  многочисленными публикациями, появившимися в последние десятилетия, как в России, так и за рубежом, в которых авторы утверждают значимость «одного из важнейших пределов в истории русского литературного языка», изменившего «все аспекты функционирования».</a:t>
            </a:r>
            <a:endParaRPr lang="uk-UA"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uk-UA" sz="6600" dirty="0" err="1" smtClean="0"/>
              <a:t>Спасибо</a:t>
            </a:r>
            <a:r>
              <a:rPr lang="uk-UA" sz="6600" dirty="0" smtClean="0"/>
              <a:t> за </a:t>
            </a:r>
            <a:r>
              <a:rPr lang="uk-UA" sz="6600" smtClean="0"/>
              <a:t>внимание</a:t>
            </a:r>
            <a:endParaRPr lang="ru-RU" sz="6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b="1" i="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Г.Пауль</a:t>
            </a:r>
            <a:r>
              <a:rPr lang="ru-RU"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ru-RU"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дифференциация диалектов зашла настолько далеко, что уже не все члены языкового сообщества могут легко понимать друг друга…Язык приобретает литературный, общезначимый характер»</a:t>
            </a:r>
            <a:endParaRPr lang="uk-UA"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b="1" i="1" dirty="0" smtClean="0">
                <a:solidFill>
                  <a:schemeClr val="bg1"/>
                </a:solidFill>
                <a:effectLst>
                  <a:outerShdw blurRad="38100" dist="38100" dir="2700000" algn="tl">
                    <a:srgbClr val="000000">
                      <a:alpha val="43137"/>
                    </a:srgbClr>
                  </a:outerShdw>
                </a:effectLst>
              </a:rPr>
              <a:t>Письменная форма </a:t>
            </a:r>
            <a:r>
              <a:rPr lang="ru-RU" dirty="0" smtClean="0">
                <a:solidFill>
                  <a:schemeClr val="bg1"/>
                </a:solidFill>
                <a:effectLst>
                  <a:outerShdw blurRad="38100" dist="38100" dir="2700000" algn="tl">
                    <a:srgbClr val="000000">
                      <a:alpha val="43137"/>
                    </a:srgbClr>
                  </a:outerShdw>
                </a:effectLst>
              </a:rPr>
              <a:t>– как естественное отражение развитой формы литературной речи, как закономерный процесс, необходимый для государственного управления, обмена информацией внутри государства, осуществления международных связей</a:t>
            </a:r>
            <a:endParaRPr lang="uk-UA"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solidFill>
                  <a:schemeClr val="bg1"/>
                </a:solidFill>
                <a:effectLst>
                  <a:outerShdw blurRad="38100" dist="38100" dir="2700000" algn="tl">
                    <a:srgbClr val="000000">
                      <a:alpha val="43137"/>
                    </a:srgbClr>
                  </a:outerShdw>
                </a:effectLst>
              </a:rPr>
              <a:t>«</a:t>
            </a:r>
            <a:r>
              <a:rPr lang="ru-RU" dirty="0" err="1" smtClean="0">
                <a:solidFill>
                  <a:schemeClr val="bg1"/>
                </a:solidFill>
                <a:effectLst>
                  <a:outerShdw blurRad="38100" dist="38100" dir="2700000" algn="tl">
                    <a:srgbClr val="000000">
                      <a:alpha val="43137"/>
                    </a:srgbClr>
                  </a:outerShdw>
                </a:effectLst>
              </a:rPr>
              <a:t>Письменно-литературные</a:t>
            </a:r>
            <a:r>
              <a:rPr lang="ru-RU" dirty="0" smtClean="0">
                <a:solidFill>
                  <a:schemeClr val="bg1"/>
                </a:solidFill>
                <a:effectLst>
                  <a:outerShdw blurRad="38100" dist="38100" dir="2700000" algn="tl">
                    <a:srgbClr val="000000">
                      <a:alpha val="43137"/>
                    </a:srgbClr>
                  </a:outerShdw>
                </a:effectLst>
              </a:rPr>
              <a:t> нормы родного языка в самой своей исходной основе опираются на устную народную речь и на протяжении всей своей истории испытывают мощное воздействие со стороны устной разговорной стихии»</a:t>
            </a:r>
            <a:br>
              <a:rPr lang="ru-RU" dirty="0" smtClean="0">
                <a:solidFill>
                  <a:schemeClr val="bg1"/>
                </a:solidFill>
                <a:effectLst>
                  <a:outerShdw blurRad="38100" dist="38100" dir="2700000" algn="tl">
                    <a:srgbClr val="000000">
                      <a:alpha val="43137"/>
                    </a:srgbClr>
                  </a:outerShdw>
                </a:effectLst>
              </a:rPr>
            </a:br>
            <a:r>
              <a:rPr lang="ru-RU" dirty="0" smtClean="0">
                <a:solidFill>
                  <a:schemeClr val="bg1"/>
                </a:solidFill>
                <a:effectLst>
                  <a:outerShdw blurRad="38100" dist="38100" dir="2700000" algn="tl">
                    <a:srgbClr val="000000">
                      <a:alpha val="43137"/>
                    </a:srgbClr>
                  </a:outerShdw>
                </a:effectLst>
              </a:rPr>
              <a:t/>
            </a:r>
            <a:br>
              <a:rPr lang="ru-RU" dirty="0" smtClean="0">
                <a:solidFill>
                  <a:schemeClr val="bg1"/>
                </a:solidFill>
                <a:effectLst>
                  <a:outerShdw blurRad="38100" dist="38100" dir="2700000" algn="tl">
                    <a:srgbClr val="000000">
                      <a:alpha val="43137"/>
                    </a:srgbClr>
                  </a:outerShdw>
                </a:effectLst>
              </a:rPr>
            </a:br>
            <a:r>
              <a:rPr lang="ru-RU" b="1" i="1" dirty="0" smtClean="0">
                <a:solidFill>
                  <a:schemeClr val="bg1"/>
                </a:solidFill>
                <a:effectLst>
                  <a:outerShdw blurRad="38100" dist="38100" dir="2700000" algn="tl">
                    <a:srgbClr val="000000">
                      <a:alpha val="43137"/>
                    </a:srgbClr>
                  </a:outerShdw>
                </a:effectLst>
              </a:rPr>
              <a:t>Филин</a:t>
            </a:r>
            <a:endParaRPr lang="uk-UA" b="1" i="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85728"/>
            <a:ext cx="8229600" cy="2571768"/>
          </a:xfrm>
        </p:spPr>
        <p:txBody>
          <a:bodyPr>
            <a:normAutofit fontScale="77500" lnSpcReduction="20000"/>
          </a:bodyPr>
          <a:lstStyle/>
          <a:p>
            <a:pPr>
              <a:buNone/>
            </a:pPr>
            <a:r>
              <a:rPr lang="ru-RU" b="1" dirty="0" smtClean="0">
                <a:solidFill>
                  <a:schemeClr val="bg1"/>
                </a:solidFill>
              </a:rPr>
              <a:t>Документальные материалы, подтверждающие письменность славян до принятия христианства на Руси:</a:t>
            </a:r>
          </a:p>
          <a:p>
            <a:pPr>
              <a:buNone/>
            </a:pPr>
            <a:endParaRPr lang="ru-RU" b="1" dirty="0">
              <a:solidFill>
                <a:schemeClr val="bg1"/>
              </a:solidFill>
            </a:endParaRPr>
          </a:p>
          <a:p>
            <a:pPr>
              <a:buFontTx/>
              <a:buChar char="-"/>
            </a:pPr>
            <a:r>
              <a:rPr lang="ru-RU" b="1" dirty="0" err="1" smtClean="0">
                <a:solidFill>
                  <a:schemeClr val="bg1"/>
                </a:solidFill>
              </a:rPr>
              <a:t>Добруджанская</a:t>
            </a:r>
            <a:r>
              <a:rPr lang="ru-RU" b="1" dirty="0" smtClean="0">
                <a:solidFill>
                  <a:schemeClr val="bg1"/>
                </a:solidFill>
              </a:rPr>
              <a:t> надпись 943 года;</a:t>
            </a:r>
          </a:p>
          <a:p>
            <a:pPr>
              <a:buFontTx/>
              <a:buChar char="-"/>
            </a:pPr>
            <a:r>
              <a:rPr lang="ru-RU" b="1" dirty="0" smtClean="0">
                <a:solidFill>
                  <a:schemeClr val="bg1"/>
                </a:solidFill>
              </a:rPr>
              <a:t>Списки «</a:t>
            </a:r>
            <a:r>
              <a:rPr lang="ru-RU" b="1" dirty="0" err="1" smtClean="0">
                <a:solidFill>
                  <a:schemeClr val="bg1"/>
                </a:solidFill>
              </a:rPr>
              <a:t>Паннонского</a:t>
            </a:r>
            <a:r>
              <a:rPr lang="ru-RU" b="1" dirty="0" smtClean="0">
                <a:solidFill>
                  <a:schemeClr val="bg1"/>
                </a:solidFill>
              </a:rPr>
              <a:t> жития»</a:t>
            </a:r>
          </a:p>
          <a:p>
            <a:pPr>
              <a:buFontTx/>
              <a:buChar char="-"/>
            </a:pPr>
            <a:r>
              <a:rPr lang="ru-RU" b="1" dirty="0" smtClean="0">
                <a:solidFill>
                  <a:schemeClr val="bg1"/>
                </a:solidFill>
              </a:rPr>
              <a:t>Свидетельства иностранных путешественников</a:t>
            </a:r>
            <a:endParaRPr lang="uk-UA" b="1" dirty="0">
              <a:solidFill>
                <a:schemeClr val="bg1"/>
              </a:solidFill>
            </a:endParaRPr>
          </a:p>
        </p:txBody>
      </p:sp>
      <p:sp>
        <p:nvSpPr>
          <p:cNvPr id="5" name="Прямоугольник 4"/>
          <p:cNvSpPr/>
          <p:nvPr/>
        </p:nvSpPr>
        <p:spPr>
          <a:xfrm>
            <a:off x="214282" y="2928934"/>
            <a:ext cx="8715436" cy="2585323"/>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ru-RU"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Тексты Договоров русских с греками 911, 912, 944,945 гг.</a:t>
            </a:r>
            <a:endParaRPr lang="ru-RU"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785794"/>
            <a:ext cx="8229600" cy="4857785"/>
          </a:xfrm>
        </p:spPr>
        <p:txBody>
          <a:bodyPr>
            <a:normAutofit fontScale="77500" lnSpcReduction="20000"/>
          </a:bodyPr>
          <a:lstStyle/>
          <a:p>
            <a:pPr>
              <a:buNone/>
            </a:pPr>
            <a:r>
              <a:rPr lang="ru-RU" b="1" dirty="0" smtClean="0">
                <a:solidFill>
                  <a:schemeClr val="bg1"/>
                </a:solidFill>
              </a:rPr>
              <a:t>Высказывания ученых об отсутствии русского литературного языка в эпоху до 18 века:</a:t>
            </a:r>
          </a:p>
          <a:p>
            <a:pPr>
              <a:buNone/>
            </a:pPr>
            <a:endParaRPr lang="ru-RU" b="1" dirty="0">
              <a:solidFill>
                <a:schemeClr val="bg1"/>
              </a:solidFill>
            </a:endParaRPr>
          </a:p>
          <a:p>
            <a:pPr>
              <a:buFontTx/>
              <a:buChar char="-"/>
            </a:pPr>
            <a:r>
              <a:rPr lang="ru-RU" b="1" dirty="0" smtClean="0">
                <a:solidFill>
                  <a:schemeClr val="bg1"/>
                </a:solidFill>
              </a:rPr>
              <a:t>Отсутствие кодификации;</a:t>
            </a:r>
          </a:p>
          <a:p>
            <a:pPr>
              <a:buFontTx/>
              <a:buChar char="-"/>
            </a:pPr>
            <a:endParaRPr lang="ru-RU" b="1" dirty="0">
              <a:solidFill>
                <a:schemeClr val="bg1"/>
              </a:solidFill>
            </a:endParaRPr>
          </a:p>
          <a:p>
            <a:pPr>
              <a:buFontTx/>
              <a:buChar char="-"/>
            </a:pPr>
            <a:endParaRPr lang="ru-RU" b="1" dirty="0" smtClean="0">
              <a:solidFill>
                <a:schemeClr val="bg1"/>
              </a:solidFill>
            </a:endParaRPr>
          </a:p>
          <a:p>
            <a:pPr>
              <a:buFontTx/>
              <a:buChar char="-"/>
            </a:pPr>
            <a:r>
              <a:rPr lang="ru-RU" b="1" dirty="0" smtClean="0">
                <a:solidFill>
                  <a:schemeClr val="bg1"/>
                </a:solidFill>
              </a:rPr>
              <a:t>Пестрота средств языкового выражения (смешение восточнославянских и церковнославянских элементов)</a:t>
            </a:r>
          </a:p>
          <a:p>
            <a:pPr>
              <a:buFontTx/>
              <a:buChar char="-"/>
            </a:pPr>
            <a:endParaRPr lang="ru-RU" b="1" dirty="0">
              <a:solidFill>
                <a:schemeClr val="bg1"/>
              </a:solidFill>
            </a:endParaRPr>
          </a:p>
          <a:p>
            <a:pPr>
              <a:buNone/>
            </a:pPr>
            <a:endParaRPr lang="ru-RU" b="1" dirty="0" smtClean="0">
              <a:solidFill>
                <a:schemeClr val="bg1"/>
              </a:solidFill>
            </a:endParaRPr>
          </a:p>
          <a:p>
            <a:pPr>
              <a:buFontTx/>
              <a:buChar char="-"/>
            </a:pPr>
            <a:r>
              <a:rPr lang="ru-RU" b="1" dirty="0" smtClean="0">
                <a:solidFill>
                  <a:schemeClr val="bg1"/>
                </a:solidFill>
              </a:rPr>
              <a:t>Незначительная роль писателей и древних литературных деятелей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642918"/>
            <a:ext cx="8229600" cy="4525963"/>
          </a:xfrm>
        </p:spPr>
        <p:txBody>
          <a:bodyPr>
            <a:normAutofit fontScale="92500" lnSpcReduction="20000"/>
          </a:bodyPr>
          <a:lstStyle/>
          <a:p>
            <a:pPr>
              <a:buNone/>
            </a:pPr>
            <a:r>
              <a:rPr lang="ru-RU" b="1" dirty="0" smtClean="0">
                <a:effectLst>
                  <a:outerShdw blurRad="38100" dist="38100" dir="2700000" algn="tl">
                    <a:srgbClr val="000000">
                      <a:alpha val="43137"/>
                    </a:srgbClr>
                  </a:outerShdw>
                </a:effectLst>
              </a:rPr>
              <a:t>Различия между языком национального и </a:t>
            </a:r>
            <a:r>
              <a:rPr lang="ru-RU" b="1" dirty="0" err="1" smtClean="0">
                <a:effectLst>
                  <a:outerShdw blurRad="38100" dist="38100" dir="2700000" algn="tl">
                    <a:srgbClr val="000000">
                      <a:alpha val="43137"/>
                    </a:srgbClr>
                  </a:outerShdw>
                </a:effectLst>
              </a:rPr>
              <a:t>донационального</a:t>
            </a:r>
            <a:r>
              <a:rPr lang="ru-RU" b="1" dirty="0" smtClean="0">
                <a:effectLst>
                  <a:outerShdw blurRad="38100" dist="38100" dir="2700000" algn="tl">
                    <a:srgbClr val="000000">
                      <a:alpha val="43137"/>
                    </a:srgbClr>
                  </a:outerShdw>
                </a:effectLst>
              </a:rPr>
              <a:t> периодов:</a:t>
            </a:r>
          </a:p>
          <a:p>
            <a:pPr>
              <a:buNone/>
            </a:pPr>
            <a:endParaRPr lang="ru-RU" b="1" dirty="0" smtClean="0"/>
          </a:p>
          <a:p>
            <a:pPr>
              <a:buNone/>
            </a:pPr>
            <a:r>
              <a:rPr lang="ru-RU" b="1" dirty="0" smtClean="0"/>
              <a:t>Язык 5-17 вв. был менее развит:</a:t>
            </a:r>
          </a:p>
          <a:p>
            <a:pPr>
              <a:buFontTx/>
              <a:buChar char="-"/>
            </a:pPr>
            <a:r>
              <a:rPr lang="ru-RU" dirty="0" smtClean="0"/>
              <a:t>Не обладал всеобъемлющей </a:t>
            </a:r>
            <a:r>
              <a:rPr lang="ru-RU" dirty="0" err="1" smtClean="0"/>
              <a:t>поливалентностью</a:t>
            </a:r>
            <a:r>
              <a:rPr lang="ru-RU" dirty="0" smtClean="0"/>
              <a:t>;</a:t>
            </a:r>
          </a:p>
          <a:p>
            <a:pPr>
              <a:buFontTx/>
              <a:buChar char="-"/>
            </a:pPr>
            <a:r>
              <a:rPr lang="ru-RU" dirty="0" smtClean="0"/>
              <a:t>Был достоянием узких слоев классово расчлененного общества</a:t>
            </a:r>
            <a:r>
              <a:rPr lang="uk-UA" dirty="0" smtClean="0"/>
              <a:t>;</a:t>
            </a:r>
          </a:p>
          <a:p>
            <a:pPr>
              <a:buFontTx/>
              <a:buChar char="-"/>
            </a:pPr>
            <a:r>
              <a:rPr lang="ru-RU" dirty="0" smtClean="0"/>
              <a:t>Более свободно допускал на равных правах различного рода регионализмы…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785794"/>
            <a:ext cx="8229600" cy="4525963"/>
          </a:xfrm>
        </p:spPr>
        <p:txBody>
          <a:bodyPr>
            <a:normAutofit fontScale="85000" lnSpcReduction="10000"/>
          </a:bodyPr>
          <a:lstStyle/>
          <a:p>
            <a:pPr>
              <a:buNone/>
            </a:pPr>
            <a:r>
              <a:rPr lang="ru-RU" b="1" dirty="0" smtClean="0">
                <a:solidFill>
                  <a:schemeClr val="bg1"/>
                </a:solidFill>
                <a:effectLst>
                  <a:outerShdw blurRad="38100" dist="38100" dir="2700000" algn="tl">
                    <a:srgbClr val="000000">
                      <a:alpha val="43137"/>
                    </a:srgbClr>
                  </a:outerShdw>
                </a:effectLst>
              </a:rPr>
              <a:t>Вместе с тем между национальным и </a:t>
            </a:r>
            <a:r>
              <a:rPr lang="ru-RU" b="1" dirty="0" err="1" smtClean="0">
                <a:solidFill>
                  <a:schemeClr val="bg1"/>
                </a:solidFill>
                <a:effectLst>
                  <a:outerShdw blurRad="38100" dist="38100" dir="2700000" algn="tl">
                    <a:srgbClr val="000000">
                      <a:alpha val="43137"/>
                    </a:srgbClr>
                  </a:outerShdw>
                </a:effectLst>
              </a:rPr>
              <a:t>донациональным</a:t>
            </a:r>
            <a:r>
              <a:rPr lang="ru-RU" b="1" dirty="0" smtClean="0">
                <a:solidFill>
                  <a:schemeClr val="bg1"/>
                </a:solidFill>
                <a:effectLst>
                  <a:outerShdw blurRad="38100" dist="38100" dir="2700000" algn="tl">
                    <a:srgbClr val="000000">
                      <a:alpha val="43137"/>
                    </a:srgbClr>
                  </a:outerShdw>
                </a:effectLst>
              </a:rPr>
              <a:t> языками много общего:</a:t>
            </a:r>
          </a:p>
          <a:p>
            <a:pPr>
              <a:buNone/>
            </a:pPr>
            <a:endParaRPr lang="ru-RU" dirty="0"/>
          </a:p>
          <a:p>
            <a:pPr>
              <a:buNone/>
            </a:pPr>
            <a:r>
              <a:rPr lang="ru-RU" dirty="0" smtClean="0"/>
              <a:t>- Литературный язык любого временного отрезка – объективно существующая лингвистическая система, обычно письменно зафиксированная. Эта система обслуживает, хотя и в разной степени, политические, идеологические, культурные нужды общества, она наддиалектна, стилистически дифференцирована, имеет свои традиции и нормы.</a:t>
            </a:r>
            <a:endParaRPr lang="uk-UA"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874</Words>
  <Application>Microsoft Office PowerPoint</Application>
  <PresentationFormat>Экран (4:3)</PresentationFormat>
  <Paragraphs>76</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Дискуссионные проблемы истории русского литературного языка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Дискуссионные проблемы истории русского литературного языка</dc:title>
  <dc:creator>Яна</dc:creator>
  <cp:lastModifiedBy>Admin</cp:lastModifiedBy>
  <cp:revision>22</cp:revision>
  <dcterms:created xsi:type="dcterms:W3CDTF">2015-03-22T16:15:27Z</dcterms:created>
  <dcterms:modified xsi:type="dcterms:W3CDTF">2015-08-18T13:29:33Z</dcterms:modified>
</cp:coreProperties>
</file>