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9" r:id="rId3"/>
    <p:sldId id="267" r:id="rId4"/>
    <p:sldId id="266" r:id="rId5"/>
    <p:sldId id="265" r:id="rId6"/>
    <p:sldId id="264" r:id="rId7"/>
    <p:sldId id="263" r:id="rId8"/>
    <p:sldId id="262" r:id="rId9"/>
    <p:sldId id="261" r:id="rId10"/>
    <p:sldId id="260" r:id="rId11"/>
    <p:sldId id="268" r:id="rId12"/>
    <p:sldId id="269" r:id="rId13"/>
    <p:sldId id="257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18" autoAdjust="0"/>
  </p:normalViewPr>
  <p:slideViewPr>
    <p:cSldViewPr>
      <p:cViewPr varScale="1">
        <p:scale>
          <a:sx n="82" d="100"/>
          <a:sy n="82" d="100"/>
        </p:scale>
        <p:origin x="-1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BE95-8DFD-47F4-B5D9-75BF53E2513D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9CA4F4-A6C5-4573-9F7B-66A75073085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BE95-8DFD-47F4-B5D9-75BF53E2513D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A4F4-A6C5-4573-9F7B-66A75073085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BE95-8DFD-47F4-B5D9-75BF53E2513D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A4F4-A6C5-4573-9F7B-66A75073085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1CBE95-8DFD-47F4-B5D9-75BF53E2513D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89CA4F4-A6C5-4573-9F7B-66A75073085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BE95-8DFD-47F4-B5D9-75BF53E2513D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A4F4-A6C5-4573-9F7B-66A75073085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BE95-8DFD-47F4-B5D9-75BF53E2513D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A4F4-A6C5-4573-9F7B-66A75073085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A4F4-A6C5-4573-9F7B-66A75073085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BE95-8DFD-47F4-B5D9-75BF53E2513D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BE95-8DFD-47F4-B5D9-75BF53E2513D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A4F4-A6C5-4573-9F7B-66A75073085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BE95-8DFD-47F4-B5D9-75BF53E2513D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A4F4-A6C5-4573-9F7B-66A75073085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1CBE95-8DFD-47F4-B5D9-75BF53E2513D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89CA4F4-A6C5-4573-9F7B-66A75073085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BE95-8DFD-47F4-B5D9-75BF53E2513D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9CA4F4-A6C5-4573-9F7B-66A75073085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B1CBE95-8DFD-47F4-B5D9-75BF53E2513D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89CA4F4-A6C5-4573-9F7B-66A75073085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3643314"/>
            <a:ext cx="5019652" cy="1143000"/>
          </a:xfrm>
        </p:spPr>
        <p:txBody>
          <a:bodyPr/>
          <a:lstStyle/>
          <a:p>
            <a:pPr algn="r"/>
            <a:r>
              <a:rPr lang="ru-RU" sz="1600" dirty="0" smtClean="0"/>
              <a:t>Презентацию </a:t>
            </a:r>
          </a:p>
          <a:p>
            <a:pPr algn="r"/>
            <a:r>
              <a:rPr lang="ru-RU" sz="1600" dirty="0" smtClean="0"/>
              <a:t>по истории русского </a:t>
            </a:r>
          </a:p>
          <a:p>
            <a:pPr algn="r"/>
            <a:r>
              <a:rPr lang="ru-RU" sz="1600" dirty="0" smtClean="0"/>
              <a:t>литературного языка </a:t>
            </a:r>
          </a:p>
          <a:p>
            <a:pPr algn="r"/>
            <a:r>
              <a:rPr lang="ru-RU" sz="1600" dirty="0" smtClean="0"/>
              <a:t>в</a:t>
            </a:r>
            <a:r>
              <a:rPr lang="ru-RU" sz="1600" smtClean="0"/>
              <a:t>ыполнила </a:t>
            </a:r>
            <a:r>
              <a:rPr lang="ru-RU" sz="1600" dirty="0" smtClean="0"/>
              <a:t>студентка 35 гр. </a:t>
            </a:r>
            <a:endParaRPr lang="ru-RU" sz="1600" dirty="0" smtClean="0"/>
          </a:p>
          <a:p>
            <a:pPr algn="r"/>
            <a:r>
              <a:rPr lang="ru-RU" sz="1600" dirty="0" smtClean="0"/>
              <a:t>Полищук Екатерина</a:t>
            </a:r>
            <a:endParaRPr lang="uk-UA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Вопрос </a:t>
            </a:r>
            <a:br>
              <a:rPr lang="ru-RU" dirty="0" smtClean="0"/>
            </a:br>
            <a:r>
              <a:rPr lang="ru-RU" dirty="0" smtClean="0"/>
              <a:t>о «втором южнославянском влиянии»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43372" y="542926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600" dirty="0" smtClean="0"/>
              <a:t>Преподаватель:</a:t>
            </a:r>
          </a:p>
          <a:p>
            <a:pPr algn="r"/>
            <a:r>
              <a:rPr lang="ru-RU" sz="1600" dirty="0" smtClean="0"/>
              <a:t>Недашковская  Татьяна Евгеньевна</a:t>
            </a:r>
            <a:endParaRPr lang="uk-UA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b="1" dirty="0" smtClean="0"/>
              <a:t>   4. Принцип </a:t>
            </a:r>
            <a:r>
              <a:rPr lang="uk-UA" b="1" dirty="0" err="1" smtClean="0"/>
              <a:t>антистиха</a:t>
            </a:r>
            <a:endParaRPr lang="uk-UA" b="1" dirty="0" smtClean="0"/>
          </a:p>
          <a:p>
            <a:pPr>
              <a:buNone/>
            </a:pPr>
            <a:endParaRPr lang="uk-UA" b="1" dirty="0" smtClean="0"/>
          </a:p>
          <a:p>
            <a:pPr>
              <a:buNone/>
            </a:pPr>
            <a:r>
              <a:rPr lang="uk-UA" dirty="0" smtClean="0"/>
              <a:t>       В </a:t>
            </a:r>
            <a:r>
              <a:rPr lang="uk-UA" dirty="0" err="1" smtClean="0"/>
              <a:t>период</a:t>
            </a:r>
            <a:r>
              <a:rPr lang="uk-UA" dirty="0" smtClean="0"/>
              <a:t> </a:t>
            </a:r>
            <a:r>
              <a:rPr lang="uk-UA" dirty="0" err="1" smtClean="0"/>
              <a:t>второго</a:t>
            </a:r>
            <a:r>
              <a:rPr lang="uk-UA" dirty="0" smtClean="0"/>
              <a:t> </a:t>
            </a:r>
            <a:r>
              <a:rPr lang="uk-UA" dirty="0" err="1" smtClean="0"/>
              <a:t>южнославянского</a:t>
            </a:r>
            <a:r>
              <a:rPr lang="uk-UA" dirty="0" smtClean="0"/>
              <a:t> </a:t>
            </a:r>
            <a:r>
              <a:rPr lang="uk-UA" dirty="0" err="1" smtClean="0"/>
              <a:t>влияния</a:t>
            </a:r>
            <a:r>
              <a:rPr lang="uk-UA" dirty="0" smtClean="0"/>
              <a:t> в </a:t>
            </a:r>
            <a:r>
              <a:rPr lang="uk-UA" dirty="0" err="1" smtClean="0"/>
              <a:t>восточнославянской</a:t>
            </a:r>
            <a:r>
              <a:rPr lang="uk-UA" dirty="0" smtClean="0"/>
              <a:t> </a:t>
            </a:r>
            <a:r>
              <a:rPr lang="uk-UA" dirty="0" err="1" smtClean="0"/>
              <a:t>книжности</a:t>
            </a:r>
            <a:r>
              <a:rPr lang="uk-UA" dirty="0" smtClean="0"/>
              <a:t> </a:t>
            </a:r>
            <a:r>
              <a:rPr lang="uk-UA" dirty="0" err="1" smtClean="0"/>
              <a:t>закрепляется</a:t>
            </a:r>
            <a:r>
              <a:rPr lang="uk-UA" dirty="0" smtClean="0"/>
              <a:t> </a:t>
            </a:r>
            <a:r>
              <a:rPr lang="uk-UA" dirty="0" err="1" smtClean="0"/>
              <a:t>антистих</a:t>
            </a:r>
            <a:r>
              <a:rPr lang="uk-UA" dirty="0" smtClean="0"/>
              <a:t> — принцип </a:t>
            </a:r>
            <a:r>
              <a:rPr lang="uk-UA" dirty="0" err="1" smtClean="0"/>
              <a:t>орфографической</a:t>
            </a:r>
            <a:r>
              <a:rPr lang="uk-UA" dirty="0" smtClean="0"/>
              <a:t> </a:t>
            </a:r>
            <a:r>
              <a:rPr lang="uk-UA" dirty="0" err="1" smtClean="0"/>
              <a:t>дифференциации</a:t>
            </a:r>
            <a:r>
              <a:rPr lang="uk-UA" dirty="0" smtClean="0"/>
              <a:t> </a:t>
            </a:r>
            <a:r>
              <a:rPr lang="uk-UA" dirty="0" err="1" smtClean="0"/>
              <a:t>омонимов</a:t>
            </a:r>
            <a:r>
              <a:rPr lang="uk-UA" dirty="0" smtClean="0"/>
              <a:t> с </a:t>
            </a:r>
            <a:r>
              <a:rPr lang="uk-UA" dirty="0" err="1" smtClean="0"/>
              <a:t>помощью</a:t>
            </a:r>
            <a:r>
              <a:rPr lang="uk-UA" dirty="0" smtClean="0"/>
              <a:t> </a:t>
            </a:r>
            <a:r>
              <a:rPr lang="uk-UA" dirty="0" err="1" smtClean="0"/>
              <a:t>синонимичных</a:t>
            </a:r>
            <a:r>
              <a:rPr lang="uk-UA" dirty="0" smtClean="0"/>
              <a:t> </a:t>
            </a:r>
            <a:r>
              <a:rPr lang="uk-UA" dirty="0" err="1" smtClean="0"/>
              <a:t>элементов</a:t>
            </a:r>
            <a:r>
              <a:rPr lang="uk-UA" dirty="0" smtClean="0"/>
              <a:t> письма.</a:t>
            </a:r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     </a:t>
            </a:r>
            <a:r>
              <a:rPr lang="uk-UA" dirty="0" err="1" smtClean="0"/>
              <a:t>Если</a:t>
            </a:r>
            <a:r>
              <a:rPr lang="uk-UA" dirty="0" smtClean="0"/>
              <a:t> в </a:t>
            </a:r>
            <a:r>
              <a:rPr lang="uk-UA" dirty="0" err="1" smtClean="0"/>
              <a:t>греческом</a:t>
            </a:r>
            <a:r>
              <a:rPr lang="uk-UA" dirty="0" smtClean="0"/>
              <a:t> </a:t>
            </a:r>
            <a:r>
              <a:rPr lang="uk-UA" dirty="0" err="1" smtClean="0"/>
              <a:t>византийского</a:t>
            </a:r>
            <a:r>
              <a:rPr lang="uk-UA" dirty="0" smtClean="0"/>
              <a:t> </a:t>
            </a:r>
            <a:r>
              <a:rPr lang="uk-UA" dirty="0" err="1" smtClean="0"/>
              <a:t>периода</a:t>
            </a:r>
            <a:r>
              <a:rPr lang="uk-UA" dirty="0" smtClean="0"/>
              <a:t> </a:t>
            </a:r>
            <a:r>
              <a:rPr lang="uk-UA" dirty="0" err="1" smtClean="0"/>
              <a:t>антистих</a:t>
            </a:r>
            <a:r>
              <a:rPr lang="uk-UA" dirty="0" smtClean="0"/>
              <a:t> </a:t>
            </a:r>
            <a:r>
              <a:rPr lang="uk-UA" dirty="0" err="1" smtClean="0"/>
              <a:t>возникает</a:t>
            </a:r>
            <a:r>
              <a:rPr lang="uk-UA" dirty="0" smtClean="0"/>
              <a:t> </a:t>
            </a:r>
            <a:r>
              <a:rPr lang="uk-UA" dirty="0" err="1" smtClean="0"/>
              <a:t>естественным</a:t>
            </a:r>
            <a:r>
              <a:rPr lang="uk-UA" dirty="0" smtClean="0"/>
              <a:t> образом — в </a:t>
            </a:r>
            <a:r>
              <a:rPr lang="uk-UA" dirty="0" err="1" smtClean="0"/>
              <a:t>написании</a:t>
            </a:r>
            <a:r>
              <a:rPr lang="uk-UA" dirty="0" smtClean="0"/>
              <a:t> просто </a:t>
            </a:r>
            <a:r>
              <a:rPr lang="uk-UA" dirty="0" err="1" smtClean="0"/>
              <a:t>сохраняются</a:t>
            </a:r>
            <a:r>
              <a:rPr lang="uk-UA" dirty="0" smtClean="0"/>
              <a:t> </a:t>
            </a:r>
            <a:r>
              <a:rPr lang="uk-UA" dirty="0" err="1" smtClean="0"/>
              <a:t>различия</a:t>
            </a:r>
            <a:r>
              <a:rPr lang="uk-UA" dirty="0" smtClean="0"/>
              <a:t>, </a:t>
            </a:r>
            <a:r>
              <a:rPr lang="uk-UA" dirty="0" err="1" smtClean="0"/>
              <a:t>которые</a:t>
            </a:r>
            <a:r>
              <a:rPr lang="uk-UA" dirty="0" smtClean="0"/>
              <a:t> </a:t>
            </a:r>
            <a:r>
              <a:rPr lang="uk-UA" dirty="0" err="1" smtClean="0"/>
              <a:t>потеряли</a:t>
            </a:r>
            <a:r>
              <a:rPr lang="uk-UA" dirty="0" smtClean="0"/>
              <a:t> </a:t>
            </a:r>
            <a:r>
              <a:rPr lang="uk-UA" dirty="0" err="1" smtClean="0"/>
              <a:t>фонетическую</a:t>
            </a:r>
            <a:r>
              <a:rPr lang="uk-UA" dirty="0" smtClean="0"/>
              <a:t> </a:t>
            </a:r>
            <a:r>
              <a:rPr lang="uk-UA" dirty="0" err="1" smtClean="0"/>
              <a:t>значимость</a:t>
            </a:r>
            <a:r>
              <a:rPr lang="uk-UA" dirty="0" smtClean="0"/>
              <a:t>, </a:t>
            </a:r>
            <a:r>
              <a:rPr lang="uk-UA" dirty="0" err="1" smtClean="0"/>
              <a:t>но</a:t>
            </a:r>
            <a:r>
              <a:rPr lang="uk-UA" dirty="0" smtClean="0"/>
              <a:t> </a:t>
            </a:r>
            <a:r>
              <a:rPr lang="uk-UA" dirty="0" err="1" smtClean="0"/>
              <a:t>отражают</a:t>
            </a:r>
            <a:r>
              <a:rPr lang="uk-UA" dirty="0" smtClean="0"/>
              <a:t> </a:t>
            </a:r>
            <a:r>
              <a:rPr lang="uk-UA" dirty="0" err="1" smtClean="0"/>
              <a:t>происхождение</a:t>
            </a:r>
            <a:r>
              <a:rPr lang="uk-UA" dirty="0" smtClean="0"/>
              <a:t> слова — то на </a:t>
            </a:r>
            <a:r>
              <a:rPr lang="uk-UA" dirty="0" err="1" smtClean="0"/>
              <a:t>славянской</a:t>
            </a:r>
            <a:r>
              <a:rPr lang="uk-UA" dirty="0" smtClean="0"/>
              <a:t> </a:t>
            </a:r>
            <a:r>
              <a:rPr lang="uk-UA" dirty="0" err="1" smtClean="0"/>
              <a:t>почве</a:t>
            </a:r>
            <a:r>
              <a:rPr lang="uk-UA" dirty="0" smtClean="0"/>
              <a:t> </a:t>
            </a:r>
            <a:r>
              <a:rPr lang="uk-UA" dirty="0" err="1" smtClean="0"/>
              <a:t>противопоставления</a:t>
            </a:r>
            <a:r>
              <a:rPr lang="uk-UA" dirty="0" smtClean="0"/>
              <a:t> </a:t>
            </a:r>
            <a:r>
              <a:rPr lang="uk-UA" dirty="0" err="1" smtClean="0"/>
              <a:t>устанавливаются</a:t>
            </a:r>
            <a:r>
              <a:rPr lang="uk-UA" dirty="0" smtClean="0"/>
              <a:t> </a:t>
            </a:r>
            <a:r>
              <a:rPr lang="uk-UA" dirty="0" err="1" smtClean="0"/>
              <a:t>искусственно</a:t>
            </a:r>
            <a:r>
              <a:rPr lang="uk-UA" dirty="0" smtClean="0"/>
              <a:t> и </a:t>
            </a:r>
            <a:r>
              <a:rPr lang="uk-UA" dirty="0" err="1" smtClean="0"/>
              <a:t>используются</a:t>
            </a:r>
            <a:r>
              <a:rPr lang="uk-UA" dirty="0" smtClean="0"/>
              <a:t> для </a:t>
            </a:r>
            <a:r>
              <a:rPr lang="uk-UA" dirty="0" err="1" smtClean="0"/>
              <a:t>предупреждения</a:t>
            </a:r>
            <a:r>
              <a:rPr lang="uk-UA" dirty="0" smtClean="0"/>
              <a:t> </a:t>
            </a:r>
            <a:r>
              <a:rPr lang="uk-UA" dirty="0" err="1" smtClean="0"/>
              <a:t>разночтений</a:t>
            </a:r>
            <a:r>
              <a:rPr lang="uk-UA" dirty="0" smtClean="0"/>
              <a:t>. </a:t>
            </a:r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  </a:t>
            </a:r>
          </a:p>
          <a:p>
            <a:pPr>
              <a:buNone/>
            </a:pPr>
            <a:r>
              <a:rPr lang="uk-UA" dirty="0" smtClean="0"/>
              <a:t>   Таким образом, суть </a:t>
            </a:r>
            <a:r>
              <a:rPr lang="uk-UA" dirty="0" err="1" smtClean="0"/>
              <a:t>второго</a:t>
            </a: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   </a:t>
            </a:r>
            <a:r>
              <a:rPr lang="uk-UA" dirty="0" err="1" smtClean="0"/>
              <a:t>южнославянского</a:t>
            </a:r>
            <a:r>
              <a:rPr lang="uk-UA" dirty="0" smtClean="0"/>
              <a:t> </a:t>
            </a:r>
            <a:r>
              <a:rPr lang="uk-UA" dirty="0" err="1" smtClean="0"/>
              <a:t>влияния</a:t>
            </a:r>
            <a:r>
              <a:rPr lang="uk-UA" dirty="0" smtClean="0"/>
              <a:t>, </a:t>
            </a:r>
          </a:p>
          <a:p>
            <a:pPr>
              <a:buNone/>
            </a:pPr>
            <a:r>
              <a:rPr lang="uk-UA" dirty="0" smtClean="0"/>
              <a:t>   </a:t>
            </a:r>
            <a:r>
              <a:rPr lang="uk-UA" dirty="0" err="1" smtClean="0"/>
              <a:t>согласно</a:t>
            </a:r>
            <a:r>
              <a:rPr lang="uk-UA" dirty="0" smtClean="0"/>
              <a:t> Б. А. </a:t>
            </a:r>
            <a:r>
              <a:rPr lang="uk-UA" dirty="0" err="1" smtClean="0"/>
              <a:t>Успенскому</a:t>
            </a:r>
            <a:r>
              <a:rPr lang="uk-UA" dirty="0" smtClean="0"/>
              <a:t>, </a:t>
            </a:r>
          </a:p>
          <a:p>
            <a:pPr>
              <a:buNone/>
            </a:pPr>
            <a:r>
              <a:rPr lang="uk-UA" dirty="0" smtClean="0"/>
              <a:t>   </a:t>
            </a:r>
            <a:r>
              <a:rPr lang="uk-UA" dirty="0" err="1" smtClean="0"/>
              <a:t>состоит</a:t>
            </a:r>
            <a:r>
              <a:rPr lang="uk-UA" dirty="0" smtClean="0"/>
              <a:t> в </a:t>
            </a:r>
          </a:p>
          <a:p>
            <a:pPr>
              <a:buNone/>
            </a:pPr>
            <a:endParaRPr lang="uk-UA" dirty="0" smtClean="0"/>
          </a:p>
          <a:p>
            <a:pPr lvl="0"/>
            <a:r>
              <a:rPr lang="uk-UA" dirty="0" err="1" smtClean="0"/>
              <a:t>реставрации</a:t>
            </a:r>
            <a:r>
              <a:rPr lang="uk-UA" dirty="0" smtClean="0"/>
              <a:t> </a:t>
            </a:r>
          </a:p>
          <a:p>
            <a:pPr lvl="0">
              <a:buNone/>
            </a:pPr>
            <a:r>
              <a:rPr lang="uk-UA" dirty="0" smtClean="0"/>
              <a:t>  </a:t>
            </a:r>
            <a:r>
              <a:rPr lang="uk-UA" dirty="0" err="1" smtClean="0"/>
              <a:t>церковнославянского</a:t>
            </a:r>
            <a:r>
              <a:rPr lang="uk-UA" dirty="0" smtClean="0"/>
              <a:t> </a:t>
            </a:r>
            <a:r>
              <a:rPr lang="uk-UA" dirty="0" err="1" smtClean="0"/>
              <a:t>языка</a:t>
            </a:r>
            <a:r>
              <a:rPr lang="uk-UA" dirty="0" smtClean="0"/>
              <a:t>;</a:t>
            </a:r>
          </a:p>
          <a:p>
            <a:pPr lvl="0"/>
            <a:r>
              <a:rPr lang="uk-UA" dirty="0" err="1" smtClean="0"/>
              <a:t>византинизации</a:t>
            </a:r>
            <a:r>
              <a:rPr lang="uk-UA" dirty="0" smtClean="0"/>
              <a:t>.</a:t>
            </a:r>
          </a:p>
          <a:p>
            <a:endParaRPr lang="uk-UA" dirty="0"/>
          </a:p>
        </p:txBody>
      </p:sp>
      <p:pic>
        <p:nvPicPr>
          <p:cNvPr id="25602" name="Picture 2" descr="http://lib.cerkov.ru/content/graphics/ce2c/c18c/121d/e521/9668/9c4f/226e/8205/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714356"/>
            <a:ext cx="2428892" cy="468911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1857364"/>
            <a:ext cx="8229600" cy="12192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428604"/>
            <a:ext cx="8229600" cy="5929322"/>
          </a:xfrm>
        </p:spPr>
        <p:txBody>
          <a:bodyPr/>
          <a:lstStyle/>
          <a:p>
            <a:pPr>
              <a:buNone/>
            </a:pPr>
            <a:r>
              <a:rPr lang="uk-UA" b="1" dirty="0" smtClean="0"/>
              <a:t>        </a:t>
            </a:r>
          </a:p>
          <a:p>
            <a:pPr>
              <a:buNone/>
            </a:pPr>
            <a:endParaRPr lang="uk-UA" b="1" dirty="0" smtClean="0"/>
          </a:p>
          <a:p>
            <a:pPr>
              <a:buNone/>
            </a:pPr>
            <a:endParaRPr lang="uk-UA" b="1" dirty="0" smtClean="0"/>
          </a:p>
          <a:p>
            <a:pPr>
              <a:buNone/>
            </a:pPr>
            <a:r>
              <a:rPr lang="uk-UA" b="1" dirty="0" smtClean="0"/>
              <a:t>           </a:t>
            </a:r>
            <a:r>
              <a:rPr lang="uk-UA" b="1" dirty="0" err="1" smtClean="0"/>
              <a:t>Второе</a:t>
            </a:r>
            <a:r>
              <a:rPr lang="uk-UA" b="1" dirty="0" smtClean="0"/>
              <a:t> </a:t>
            </a:r>
            <a:r>
              <a:rPr lang="uk-UA" b="1" dirty="0" err="1" smtClean="0"/>
              <a:t>южнославянское</a:t>
            </a:r>
            <a:r>
              <a:rPr lang="uk-UA" b="1" dirty="0" smtClean="0"/>
              <a:t> </a:t>
            </a:r>
            <a:r>
              <a:rPr lang="uk-UA" b="1" dirty="0" err="1" smtClean="0"/>
              <a:t>влияние</a:t>
            </a:r>
            <a:r>
              <a:rPr lang="uk-UA" dirty="0" smtClean="0"/>
              <a:t> —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 </a:t>
            </a:r>
            <a:r>
              <a:rPr lang="uk-UA" dirty="0" err="1" smtClean="0"/>
              <a:t>изменение</a:t>
            </a:r>
            <a:r>
              <a:rPr lang="uk-UA" dirty="0" smtClean="0"/>
              <a:t> </a:t>
            </a:r>
            <a:r>
              <a:rPr lang="uk-UA" dirty="0" err="1" smtClean="0"/>
              <a:t>письменной</a:t>
            </a:r>
            <a:r>
              <a:rPr lang="uk-UA" dirty="0" smtClean="0"/>
              <a:t> </a:t>
            </a:r>
            <a:r>
              <a:rPr lang="uk-UA" dirty="0" err="1" smtClean="0"/>
              <a:t>нормы</a:t>
            </a:r>
            <a:r>
              <a:rPr lang="uk-UA" dirty="0" smtClean="0"/>
              <a:t> </a:t>
            </a:r>
            <a:r>
              <a:rPr lang="uk-UA" dirty="0" err="1" smtClean="0"/>
              <a:t>русского</a:t>
            </a:r>
            <a:r>
              <a:rPr lang="uk-UA" dirty="0" smtClean="0"/>
              <a:t> </a:t>
            </a:r>
            <a:r>
              <a:rPr lang="uk-UA" dirty="0" err="1" smtClean="0"/>
              <a:t>литературного</a:t>
            </a:r>
            <a:r>
              <a:rPr lang="uk-UA" dirty="0" smtClean="0"/>
              <a:t> </a:t>
            </a:r>
            <a:r>
              <a:rPr lang="uk-UA" dirty="0" err="1" smtClean="0"/>
              <a:t>языка</a:t>
            </a:r>
            <a:r>
              <a:rPr lang="uk-UA" dirty="0" smtClean="0"/>
              <a:t> в сторону </a:t>
            </a:r>
            <a:r>
              <a:rPr lang="uk-UA" dirty="0" err="1" smtClean="0"/>
              <a:t>её</a:t>
            </a:r>
            <a:r>
              <a:rPr lang="uk-UA" dirty="0" smtClean="0"/>
              <a:t> </a:t>
            </a:r>
            <a:r>
              <a:rPr lang="uk-UA" dirty="0" err="1" smtClean="0"/>
              <a:t>сближения</a:t>
            </a:r>
            <a:r>
              <a:rPr lang="uk-UA" dirty="0" smtClean="0"/>
              <a:t> с </a:t>
            </a:r>
            <a:r>
              <a:rPr lang="uk-UA" dirty="0" err="1" smtClean="0"/>
              <a:t>южнославянскими</a:t>
            </a:r>
            <a:r>
              <a:rPr lang="uk-UA" dirty="0" smtClean="0"/>
              <a:t> нормами, </a:t>
            </a:r>
            <a:r>
              <a:rPr lang="uk-UA" dirty="0" err="1" smtClean="0"/>
              <a:t>происходившее</a:t>
            </a:r>
            <a:r>
              <a:rPr lang="uk-UA" dirty="0" smtClean="0"/>
              <a:t> в </a:t>
            </a:r>
            <a:r>
              <a:rPr lang="uk-UA" dirty="0" err="1" smtClean="0"/>
              <a:t>Московской</a:t>
            </a:r>
            <a:r>
              <a:rPr lang="uk-UA" dirty="0" smtClean="0"/>
              <a:t> </a:t>
            </a:r>
            <a:r>
              <a:rPr lang="uk-UA" dirty="0" err="1" smtClean="0"/>
              <a:t>Руси</a:t>
            </a:r>
            <a:r>
              <a:rPr lang="uk-UA" dirty="0" smtClean="0"/>
              <a:t> в </a:t>
            </a:r>
            <a:r>
              <a:rPr lang="uk-UA" dirty="0" err="1" smtClean="0"/>
              <a:t>период</a:t>
            </a:r>
            <a:r>
              <a:rPr lang="uk-UA" dirty="0" smtClean="0"/>
              <a:t> с XIV по XVI </a:t>
            </a:r>
            <a:r>
              <a:rPr lang="uk-UA" dirty="0" err="1" smtClean="0"/>
              <a:t>века</a:t>
            </a:r>
            <a:r>
              <a:rPr lang="uk-UA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428604"/>
            <a:ext cx="7829576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   </a:t>
            </a:r>
            <a:r>
              <a:rPr lang="uk-UA" dirty="0" err="1" smtClean="0"/>
              <a:t>Впервые</a:t>
            </a:r>
            <a:r>
              <a:rPr lang="uk-UA" dirty="0" smtClean="0"/>
              <a:t> </a:t>
            </a:r>
            <a:r>
              <a:rPr lang="uk-UA" dirty="0" err="1" smtClean="0"/>
              <a:t>вопрос</a:t>
            </a:r>
            <a:r>
              <a:rPr lang="uk-UA" dirty="0" smtClean="0"/>
              <a:t> об </a:t>
            </a:r>
            <a:r>
              <a:rPr lang="uk-UA" dirty="0" err="1" smtClean="0"/>
              <a:t>особенностях</a:t>
            </a:r>
            <a:r>
              <a:rPr lang="uk-UA" dirty="0" smtClean="0"/>
              <a:t> </a:t>
            </a:r>
            <a:r>
              <a:rPr lang="uk-UA" dirty="0" err="1" smtClean="0"/>
              <a:t>русской</a:t>
            </a:r>
            <a:r>
              <a:rPr lang="uk-UA" dirty="0" smtClean="0"/>
              <a:t> </a:t>
            </a:r>
            <a:r>
              <a:rPr lang="uk-UA" dirty="0" err="1" smtClean="0"/>
              <a:t>книжной</a:t>
            </a:r>
            <a:r>
              <a:rPr lang="uk-UA" dirty="0" smtClean="0"/>
              <a:t> </a:t>
            </a:r>
            <a:r>
              <a:rPr lang="uk-UA" dirty="0" err="1" smtClean="0"/>
              <a:t>традиции</a:t>
            </a:r>
            <a:r>
              <a:rPr lang="uk-UA" dirty="0" smtClean="0"/>
              <a:t> XIV—XVII </a:t>
            </a:r>
            <a:r>
              <a:rPr lang="uk-UA" dirty="0" err="1" smtClean="0"/>
              <a:t>веков</a:t>
            </a:r>
            <a:r>
              <a:rPr lang="uk-UA" dirty="0" smtClean="0"/>
              <a:t> </a:t>
            </a:r>
            <a:r>
              <a:rPr lang="uk-UA" dirty="0" err="1" smtClean="0"/>
              <a:t>ставит</a:t>
            </a:r>
            <a:r>
              <a:rPr lang="uk-UA" dirty="0" smtClean="0"/>
              <a:t>  А. И. </a:t>
            </a:r>
            <a:r>
              <a:rPr lang="uk-UA" dirty="0" err="1" smtClean="0"/>
              <a:t>Соболевский</a:t>
            </a:r>
            <a:r>
              <a:rPr lang="uk-UA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uk-UA" dirty="0" smtClean="0"/>
              <a:t>Он </a:t>
            </a:r>
            <a:r>
              <a:rPr lang="uk-UA" dirty="0" err="1" smtClean="0"/>
              <a:t>выделяет</a:t>
            </a:r>
            <a:r>
              <a:rPr lang="uk-UA" dirty="0" smtClean="0"/>
              <a:t> ряд </a:t>
            </a:r>
            <a:r>
              <a:rPr lang="uk-UA" dirty="0" err="1" smtClean="0"/>
              <a:t>изменений</a:t>
            </a: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(в </a:t>
            </a:r>
            <a:r>
              <a:rPr lang="uk-UA" dirty="0" err="1" smtClean="0"/>
              <a:t>составе</a:t>
            </a:r>
            <a:r>
              <a:rPr lang="uk-UA" dirty="0" smtClean="0"/>
              <a:t> корпуса </a:t>
            </a:r>
            <a:r>
              <a:rPr lang="uk-UA" dirty="0" err="1" smtClean="0"/>
              <a:t>текстов</a:t>
            </a:r>
            <a:r>
              <a:rPr lang="uk-UA" dirty="0" smtClean="0"/>
              <a:t>, </a:t>
            </a:r>
          </a:p>
          <a:p>
            <a:pPr>
              <a:buNone/>
            </a:pPr>
            <a:r>
              <a:rPr lang="uk-UA" dirty="0" smtClean="0"/>
              <a:t>в </a:t>
            </a:r>
            <a:r>
              <a:rPr lang="uk-UA" dirty="0" err="1" smtClean="0"/>
              <a:t>оформлении</a:t>
            </a:r>
            <a:r>
              <a:rPr lang="uk-UA" dirty="0" smtClean="0"/>
              <a:t> </a:t>
            </a:r>
            <a:r>
              <a:rPr lang="uk-UA" dirty="0" err="1" smtClean="0"/>
              <a:t>страницы</a:t>
            </a:r>
            <a:r>
              <a:rPr lang="uk-UA" dirty="0" smtClean="0"/>
              <a:t>, </a:t>
            </a:r>
          </a:p>
          <a:p>
            <a:pPr>
              <a:buNone/>
            </a:pPr>
            <a:r>
              <a:rPr lang="uk-UA" dirty="0" smtClean="0"/>
              <a:t>в </a:t>
            </a:r>
            <a:r>
              <a:rPr lang="uk-UA" dirty="0" err="1" smtClean="0"/>
              <a:t>графике</a:t>
            </a:r>
            <a:r>
              <a:rPr lang="uk-UA" dirty="0" smtClean="0"/>
              <a:t> и </a:t>
            </a:r>
            <a:r>
              <a:rPr lang="uk-UA" dirty="0" err="1" smtClean="0"/>
              <a:t>орфографии</a:t>
            </a:r>
            <a:r>
              <a:rPr lang="uk-UA" dirty="0" smtClean="0"/>
              <a:t>, </a:t>
            </a:r>
          </a:p>
          <a:p>
            <a:pPr>
              <a:buNone/>
            </a:pPr>
            <a:r>
              <a:rPr lang="uk-UA" dirty="0" err="1" smtClean="0"/>
              <a:t>стилистические</a:t>
            </a:r>
            <a:r>
              <a:rPr lang="uk-UA" dirty="0" smtClean="0"/>
              <a:t> </a:t>
            </a:r>
            <a:r>
              <a:rPr lang="uk-UA" dirty="0" err="1" smtClean="0"/>
              <a:t>новации</a:t>
            </a:r>
            <a:r>
              <a:rPr lang="uk-UA" dirty="0" smtClean="0"/>
              <a:t>), </a:t>
            </a:r>
          </a:p>
          <a:p>
            <a:pPr>
              <a:buNone/>
            </a:pPr>
            <a:r>
              <a:rPr lang="uk-UA" dirty="0" err="1" smtClean="0"/>
              <a:t>резко</a:t>
            </a:r>
            <a:r>
              <a:rPr lang="uk-UA" dirty="0" smtClean="0"/>
              <a:t> </a:t>
            </a:r>
            <a:r>
              <a:rPr lang="uk-UA" dirty="0" err="1" smtClean="0"/>
              <a:t>отличающих</a:t>
            </a:r>
            <a:r>
              <a:rPr lang="uk-UA" dirty="0" smtClean="0"/>
              <a:t> </a:t>
            </a:r>
            <a:r>
              <a:rPr lang="uk-UA" dirty="0" err="1" smtClean="0"/>
              <a:t>восточнославянские</a:t>
            </a:r>
            <a:r>
              <a:rPr lang="uk-UA" dirty="0" smtClean="0"/>
              <a:t> рукописи</a:t>
            </a:r>
          </a:p>
          <a:p>
            <a:pPr>
              <a:buNone/>
            </a:pPr>
            <a:r>
              <a:rPr lang="uk-UA" dirty="0" err="1" smtClean="0"/>
              <a:t>этого</a:t>
            </a:r>
            <a:r>
              <a:rPr lang="uk-UA" dirty="0" smtClean="0"/>
              <a:t> </a:t>
            </a:r>
            <a:r>
              <a:rPr lang="uk-UA" dirty="0" err="1" smtClean="0"/>
              <a:t>периода</a:t>
            </a:r>
            <a:r>
              <a:rPr lang="uk-UA" dirty="0" smtClean="0"/>
              <a:t> от </a:t>
            </a:r>
            <a:r>
              <a:rPr lang="uk-UA" dirty="0" err="1" smtClean="0"/>
              <a:t>восточнославянских</a:t>
            </a:r>
            <a:r>
              <a:rPr lang="uk-UA" dirty="0" smtClean="0"/>
              <a:t> рукописей</a:t>
            </a:r>
          </a:p>
          <a:p>
            <a:pPr>
              <a:buNone/>
            </a:pPr>
            <a:r>
              <a:rPr lang="uk-UA" dirty="0" err="1" smtClean="0"/>
              <a:t>предыдущих</a:t>
            </a:r>
            <a:r>
              <a:rPr lang="uk-UA" dirty="0" smtClean="0"/>
              <a:t> </a:t>
            </a:r>
            <a:r>
              <a:rPr lang="uk-UA" dirty="0" err="1" smtClean="0"/>
              <a:t>эпох</a:t>
            </a:r>
            <a:r>
              <a:rPr lang="uk-UA" dirty="0" smtClean="0"/>
              <a:t>. </a:t>
            </a:r>
            <a:endParaRPr lang="uk-UA" dirty="0"/>
          </a:p>
        </p:txBody>
      </p:sp>
      <p:pic>
        <p:nvPicPr>
          <p:cNvPr id="1026" name="Picture 2" descr="http://www.hrono.ru/biograf/bio_s/sobolevski_a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285860"/>
            <a:ext cx="3028950" cy="33337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200024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dirty="0" smtClean="0"/>
              <a:t>1. </a:t>
            </a:r>
            <a:r>
              <a:rPr lang="uk-UA" b="1" dirty="0" err="1" smtClean="0"/>
              <a:t>Графико-орфографические</a:t>
            </a:r>
            <a:endParaRPr lang="uk-UA" b="1" dirty="0" smtClean="0"/>
          </a:p>
          <a:p>
            <a:pPr>
              <a:buNone/>
            </a:pPr>
            <a:r>
              <a:rPr lang="uk-UA" dirty="0" smtClean="0"/>
              <a:t>       </a:t>
            </a:r>
            <a:r>
              <a:rPr lang="uk-UA" dirty="0" err="1" smtClean="0"/>
              <a:t>Минимальный</a:t>
            </a:r>
            <a:r>
              <a:rPr lang="uk-UA" dirty="0" smtClean="0"/>
              <a:t> набор </a:t>
            </a:r>
            <a:r>
              <a:rPr lang="uk-UA" dirty="0" err="1" smtClean="0"/>
              <a:t>признаков</a:t>
            </a:r>
            <a:r>
              <a:rPr lang="uk-UA" dirty="0" smtClean="0"/>
              <a:t> (</a:t>
            </a:r>
            <a:r>
              <a:rPr lang="uk-UA" dirty="0" err="1" smtClean="0"/>
              <a:t>встречается</a:t>
            </a:r>
            <a:r>
              <a:rPr lang="uk-UA" dirty="0" smtClean="0"/>
              <a:t> </a:t>
            </a:r>
            <a:r>
              <a:rPr lang="uk-UA" dirty="0" err="1" smtClean="0"/>
              <a:t>во</a:t>
            </a:r>
            <a:r>
              <a:rPr lang="uk-UA" dirty="0" smtClean="0"/>
              <a:t> </a:t>
            </a:r>
            <a:r>
              <a:rPr lang="uk-UA" dirty="0" err="1" smtClean="0"/>
              <a:t>всех</a:t>
            </a:r>
            <a:r>
              <a:rPr lang="uk-UA" dirty="0" smtClean="0"/>
              <a:t> рукописях </a:t>
            </a:r>
            <a:r>
              <a:rPr lang="uk-UA" dirty="0" err="1" smtClean="0"/>
              <a:t>со</a:t>
            </a:r>
            <a:r>
              <a:rPr lang="uk-UA" dirty="0" smtClean="0"/>
              <a:t> </a:t>
            </a:r>
            <a:r>
              <a:rPr lang="uk-UA" dirty="0" err="1" smtClean="0"/>
              <a:t>следами</a:t>
            </a:r>
            <a:r>
              <a:rPr lang="uk-UA" dirty="0" smtClean="0"/>
              <a:t> </a:t>
            </a:r>
            <a:r>
              <a:rPr lang="uk-UA" dirty="0" err="1" smtClean="0"/>
              <a:t>второго</a:t>
            </a:r>
            <a:r>
              <a:rPr lang="uk-UA" dirty="0" smtClean="0"/>
              <a:t> </a:t>
            </a:r>
            <a:r>
              <a:rPr lang="uk-UA" dirty="0" err="1" smtClean="0"/>
              <a:t>южнославянского</a:t>
            </a:r>
            <a:r>
              <a:rPr lang="uk-UA" dirty="0" smtClean="0"/>
              <a:t> </a:t>
            </a:r>
            <a:r>
              <a:rPr lang="uk-UA" dirty="0" err="1" smtClean="0"/>
              <a:t>влияния</a:t>
            </a:r>
            <a:r>
              <a:rPr lang="uk-UA" dirty="0" smtClean="0"/>
              <a:t>; </a:t>
            </a:r>
            <a:r>
              <a:rPr lang="uk-UA" dirty="0" err="1" smtClean="0"/>
              <a:t>сохраняется</a:t>
            </a:r>
            <a:r>
              <a:rPr lang="uk-UA" dirty="0" smtClean="0"/>
              <a:t> до XVIII </a:t>
            </a:r>
            <a:r>
              <a:rPr lang="uk-UA" dirty="0" err="1" smtClean="0"/>
              <a:t>века</a:t>
            </a:r>
            <a:r>
              <a:rPr lang="uk-UA" dirty="0" smtClean="0"/>
              <a:t>):</a:t>
            </a:r>
          </a:p>
          <a:p>
            <a:pPr lvl="0"/>
            <a:r>
              <a:rPr lang="uk-UA" dirty="0" err="1" smtClean="0"/>
              <a:t>написание</a:t>
            </a:r>
            <a:r>
              <a:rPr lang="uk-UA" dirty="0" smtClean="0"/>
              <a:t> </a:t>
            </a:r>
            <a:r>
              <a:rPr lang="uk-UA" dirty="0" err="1" smtClean="0"/>
              <a:t>нейотированных</a:t>
            </a:r>
            <a:r>
              <a:rPr lang="uk-UA" dirty="0" smtClean="0"/>
              <a:t> букв в </a:t>
            </a:r>
            <a:r>
              <a:rPr lang="uk-UA" dirty="0" err="1" smtClean="0"/>
              <a:t>позиции</a:t>
            </a:r>
            <a:r>
              <a:rPr lang="uk-UA" dirty="0" smtClean="0"/>
              <a:t> </a:t>
            </a:r>
            <a:r>
              <a:rPr lang="uk-UA" dirty="0" err="1" smtClean="0"/>
              <a:t>йотированных</a:t>
            </a:r>
            <a:r>
              <a:rPr lang="uk-UA" dirty="0" smtClean="0"/>
              <a:t> (а </a:t>
            </a:r>
            <a:r>
              <a:rPr lang="uk-UA" dirty="0" err="1" smtClean="0"/>
              <a:t>вместо</a:t>
            </a:r>
            <a:r>
              <a:rPr lang="uk-UA" dirty="0" smtClean="0"/>
              <a:t> я, э </a:t>
            </a:r>
            <a:r>
              <a:rPr lang="uk-UA" dirty="0" err="1" smtClean="0"/>
              <a:t>вместо</a:t>
            </a:r>
            <a:r>
              <a:rPr lang="uk-UA" dirty="0" smtClean="0"/>
              <a:t> е, ѹ </a:t>
            </a:r>
            <a:r>
              <a:rPr lang="uk-UA" dirty="0" err="1" smtClean="0"/>
              <a:t>вместо</a:t>
            </a:r>
            <a:r>
              <a:rPr lang="uk-UA" dirty="0" smtClean="0"/>
              <a:t> ю);</a:t>
            </a:r>
          </a:p>
          <a:p>
            <a:pPr lvl="0"/>
            <a:r>
              <a:rPr lang="uk-UA" dirty="0" err="1" smtClean="0"/>
              <a:t>последовательное</a:t>
            </a:r>
            <a:r>
              <a:rPr lang="uk-UA" dirty="0" smtClean="0"/>
              <a:t> (</a:t>
            </a:r>
            <a:r>
              <a:rPr lang="uk-UA" dirty="0" err="1" smtClean="0"/>
              <a:t>во</a:t>
            </a:r>
            <a:r>
              <a:rPr lang="uk-UA" dirty="0" smtClean="0"/>
              <a:t> </a:t>
            </a:r>
            <a:r>
              <a:rPr lang="uk-UA" dirty="0" err="1" smtClean="0"/>
              <a:t>всех</a:t>
            </a:r>
            <a:r>
              <a:rPr lang="uk-UA" dirty="0" smtClean="0"/>
              <a:t> </a:t>
            </a:r>
            <a:r>
              <a:rPr lang="uk-UA" dirty="0" err="1" smtClean="0"/>
              <a:t>позициях</a:t>
            </a:r>
            <a:r>
              <a:rPr lang="uk-UA" dirty="0" smtClean="0"/>
              <a:t> </a:t>
            </a:r>
            <a:r>
              <a:rPr lang="uk-UA" dirty="0" err="1" smtClean="0"/>
              <a:t>вида</a:t>
            </a:r>
            <a:r>
              <a:rPr lang="uk-UA" dirty="0" smtClean="0"/>
              <a:t> «и перед </a:t>
            </a:r>
            <a:r>
              <a:rPr lang="uk-UA" dirty="0" err="1" smtClean="0"/>
              <a:t>гласным</a:t>
            </a:r>
            <a:r>
              <a:rPr lang="uk-UA" dirty="0" smtClean="0"/>
              <a:t>») </a:t>
            </a:r>
            <a:r>
              <a:rPr lang="uk-UA" dirty="0" err="1" smtClean="0"/>
              <a:t>употребление</a:t>
            </a:r>
            <a:r>
              <a:rPr lang="uk-UA" dirty="0" smtClean="0"/>
              <a:t> і;</a:t>
            </a:r>
          </a:p>
          <a:p>
            <a:pPr lvl="0"/>
            <a:r>
              <a:rPr lang="uk-UA" dirty="0" err="1" smtClean="0"/>
              <a:t>употребление</a:t>
            </a:r>
            <a:r>
              <a:rPr lang="uk-UA" dirty="0" smtClean="0"/>
              <a:t> точки с </a:t>
            </a:r>
            <a:r>
              <a:rPr lang="uk-UA" dirty="0" err="1" smtClean="0"/>
              <a:t>запятой</a:t>
            </a:r>
            <a:r>
              <a:rPr lang="uk-UA" dirty="0" smtClean="0"/>
              <a:t> (наряду с </a:t>
            </a:r>
            <a:r>
              <a:rPr lang="uk-UA" dirty="0" err="1" smtClean="0"/>
              <a:t>точкой</a:t>
            </a:r>
            <a:r>
              <a:rPr lang="uk-UA" dirty="0" smtClean="0"/>
              <a:t> </a:t>
            </a:r>
            <a:r>
              <a:rPr lang="uk-UA" dirty="0" err="1" smtClean="0"/>
              <a:t>употребляется</a:t>
            </a:r>
            <a:r>
              <a:rPr lang="uk-UA" dirty="0" smtClean="0"/>
              <a:t> для </a:t>
            </a:r>
            <a:r>
              <a:rPr lang="uk-UA" dirty="0" err="1" smtClean="0"/>
              <a:t>обозначения</a:t>
            </a:r>
            <a:r>
              <a:rPr lang="uk-UA" dirty="0" smtClean="0"/>
              <a:t> </a:t>
            </a:r>
            <a:r>
              <a:rPr lang="uk-UA" dirty="0" err="1" smtClean="0"/>
              <a:t>паузы</a:t>
            </a:r>
            <a:r>
              <a:rPr lang="uk-UA" dirty="0" smtClean="0"/>
              <a:t>, в </a:t>
            </a:r>
            <a:r>
              <a:rPr lang="uk-UA" dirty="0" err="1" smtClean="0"/>
              <a:t>некоторых</a:t>
            </a:r>
            <a:r>
              <a:rPr lang="uk-UA" dirty="0" smtClean="0"/>
              <a:t> рукописях — </a:t>
            </a:r>
            <a:r>
              <a:rPr lang="uk-UA" dirty="0" err="1" smtClean="0"/>
              <a:t>последовательно</a:t>
            </a:r>
            <a:r>
              <a:rPr lang="uk-UA" dirty="0" smtClean="0"/>
              <a:t> </a:t>
            </a:r>
            <a:r>
              <a:rPr lang="uk-UA" dirty="0" err="1" smtClean="0"/>
              <a:t>ставится</a:t>
            </a:r>
            <a:r>
              <a:rPr lang="uk-UA" dirty="0" smtClean="0"/>
              <a:t> в </a:t>
            </a:r>
            <a:r>
              <a:rPr lang="uk-UA" dirty="0" err="1" smtClean="0"/>
              <a:t>качестве</a:t>
            </a:r>
            <a:r>
              <a:rPr lang="uk-UA" dirty="0" smtClean="0"/>
              <a:t> знака </a:t>
            </a:r>
            <a:r>
              <a:rPr lang="uk-UA" dirty="0" err="1" smtClean="0"/>
              <a:t>вопроса</a:t>
            </a:r>
            <a:r>
              <a:rPr lang="uk-UA" dirty="0" smtClean="0"/>
              <a:t>);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62154"/>
          </a:xfrm>
        </p:spPr>
        <p:txBody>
          <a:bodyPr>
            <a:normAutofit/>
          </a:bodyPr>
          <a:lstStyle/>
          <a:p>
            <a:r>
              <a:rPr lang="uk-UA" sz="3600" b="1" dirty="0" smtClean="0"/>
              <a:t>                          Признаки</a:t>
            </a:r>
            <a:br>
              <a:rPr lang="uk-UA" sz="3600" b="1" dirty="0" smtClean="0"/>
            </a:br>
            <a:r>
              <a:rPr lang="uk-UA" sz="3600" b="1" dirty="0" smtClean="0"/>
              <a:t> </a:t>
            </a:r>
            <a:r>
              <a:rPr lang="uk-UA" sz="3600" b="1" dirty="0" err="1" smtClean="0"/>
              <a:t>второго</a:t>
            </a:r>
            <a:r>
              <a:rPr lang="uk-UA" sz="3600" b="1" dirty="0" smtClean="0"/>
              <a:t> </a:t>
            </a:r>
            <a:r>
              <a:rPr lang="uk-UA" sz="3600" b="1" dirty="0" err="1" smtClean="0"/>
              <a:t>южнославянского</a:t>
            </a:r>
            <a:r>
              <a:rPr lang="uk-UA" sz="3600" b="1" dirty="0" smtClean="0"/>
              <a:t> </a:t>
            </a:r>
            <a:r>
              <a:rPr lang="uk-UA" sz="3600" b="1" dirty="0" err="1" smtClean="0"/>
              <a:t>влияния</a:t>
            </a:r>
            <a:r>
              <a:rPr lang="uk-UA" sz="3600" b="1" dirty="0" smtClean="0"/>
              <a:t>:</a:t>
            </a:r>
            <a:br>
              <a:rPr lang="uk-UA" sz="3600" b="1" dirty="0" smtClean="0"/>
            </a:br>
            <a:endParaRPr lang="uk-UA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err="1" smtClean="0"/>
              <a:t>употребление</a:t>
            </a:r>
            <a:r>
              <a:rPr lang="uk-UA" dirty="0" smtClean="0"/>
              <a:t> </a:t>
            </a:r>
            <a:r>
              <a:rPr lang="uk-UA" dirty="0" err="1" smtClean="0"/>
              <a:t>акцентных</a:t>
            </a:r>
            <a:r>
              <a:rPr lang="uk-UA" dirty="0" smtClean="0"/>
              <a:t> </a:t>
            </a:r>
            <a:r>
              <a:rPr lang="uk-UA" dirty="0" err="1" smtClean="0"/>
              <a:t>знаков</a:t>
            </a:r>
            <a:r>
              <a:rPr lang="uk-UA" dirty="0" smtClean="0"/>
              <a:t> ( </a:t>
            </a:r>
            <a:r>
              <a:rPr lang="uk-UA" dirty="0" err="1" smtClean="0"/>
              <a:t>кендемы</a:t>
            </a:r>
            <a:r>
              <a:rPr lang="uk-UA" dirty="0" smtClean="0"/>
              <a:t>, </a:t>
            </a:r>
            <a:r>
              <a:rPr lang="uk-UA" dirty="0" err="1" smtClean="0"/>
              <a:t>исо</a:t>
            </a:r>
            <a:r>
              <a:rPr lang="uk-UA" dirty="0" smtClean="0"/>
              <a:t>, </a:t>
            </a:r>
            <a:r>
              <a:rPr lang="uk-UA" dirty="0" err="1" smtClean="0"/>
              <a:t>варии</a:t>
            </a:r>
            <a:r>
              <a:rPr lang="uk-UA" dirty="0" smtClean="0"/>
              <a:t>, </a:t>
            </a:r>
            <a:r>
              <a:rPr lang="uk-UA" dirty="0" err="1" smtClean="0"/>
              <a:t>оксии</a:t>
            </a:r>
            <a:r>
              <a:rPr lang="uk-UA" dirty="0" smtClean="0"/>
              <a:t> и др.);</a:t>
            </a:r>
          </a:p>
          <a:p>
            <a:pPr lvl="0"/>
            <a:r>
              <a:rPr lang="uk-UA" dirty="0" err="1" smtClean="0"/>
              <a:t>восстановление</a:t>
            </a:r>
            <a:r>
              <a:rPr lang="uk-UA" dirty="0" smtClean="0"/>
              <a:t> </a:t>
            </a:r>
            <a:r>
              <a:rPr lang="uk-UA" dirty="0" err="1" smtClean="0"/>
              <a:t>паерка</a:t>
            </a:r>
            <a:r>
              <a:rPr lang="uk-UA" dirty="0" smtClean="0"/>
              <a:t>;</a:t>
            </a:r>
          </a:p>
          <a:p>
            <a:pPr lvl="0"/>
            <a:r>
              <a:rPr lang="uk-UA" dirty="0" err="1" smtClean="0"/>
              <a:t>восстановление</a:t>
            </a:r>
            <a:r>
              <a:rPr lang="uk-UA" dirty="0" smtClean="0"/>
              <a:t> ҍ в </a:t>
            </a:r>
            <a:r>
              <a:rPr lang="uk-UA" dirty="0" err="1" smtClean="0"/>
              <a:t>неполногласных</a:t>
            </a:r>
            <a:r>
              <a:rPr lang="uk-UA" dirty="0" smtClean="0"/>
              <a:t> </a:t>
            </a:r>
            <a:r>
              <a:rPr lang="uk-UA" dirty="0" err="1" smtClean="0"/>
              <a:t>сочетаниях</a:t>
            </a:r>
            <a:r>
              <a:rPr lang="uk-UA" dirty="0" smtClean="0"/>
              <a:t>;</a:t>
            </a:r>
          </a:p>
          <a:p>
            <a:pPr lvl="0"/>
            <a:r>
              <a:rPr lang="uk-UA" dirty="0" err="1" smtClean="0"/>
              <a:t>восстановление</a:t>
            </a:r>
            <a:r>
              <a:rPr lang="uk-UA" dirty="0" smtClean="0"/>
              <a:t> </a:t>
            </a:r>
            <a:r>
              <a:rPr lang="uk-UA" dirty="0" err="1" smtClean="0"/>
              <a:t>жд</a:t>
            </a:r>
            <a:r>
              <a:rPr lang="uk-UA" dirty="0" smtClean="0"/>
              <a:t> на </a:t>
            </a:r>
            <a:r>
              <a:rPr lang="uk-UA" dirty="0" err="1" smtClean="0"/>
              <a:t>месте</a:t>
            </a:r>
            <a:r>
              <a:rPr lang="uk-UA" dirty="0" smtClean="0"/>
              <a:t> </a:t>
            </a:r>
            <a:r>
              <a:rPr lang="uk-UA" dirty="0" err="1" smtClean="0"/>
              <a:t>этимологического</a:t>
            </a:r>
            <a:r>
              <a:rPr lang="uk-UA" dirty="0" smtClean="0"/>
              <a:t> *</a:t>
            </a:r>
            <a:r>
              <a:rPr lang="uk-UA" dirty="0" err="1" smtClean="0"/>
              <a:t>dj</a:t>
            </a:r>
            <a:r>
              <a:rPr lang="uk-UA" dirty="0" smtClean="0"/>
              <a:t>;</a:t>
            </a:r>
          </a:p>
          <a:p>
            <a:pPr lvl="0"/>
            <a:r>
              <a:rPr lang="uk-UA" dirty="0" err="1" smtClean="0"/>
              <a:t>восстановление</a:t>
            </a:r>
            <a:r>
              <a:rPr lang="uk-UA" dirty="0" smtClean="0"/>
              <a:t> диграфа ѹ </a:t>
            </a:r>
            <a:r>
              <a:rPr lang="uk-UA" dirty="0" err="1" smtClean="0"/>
              <a:t>или</a:t>
            </a:r>
            <a:r>
              <a:rPr lang="uk-UA" dirty="0" smtClean="0"/>
              <a:t> </a:t>
            </a:r>
            <a:r>
              <a:rPr lang="uk-UA" dirty="0" err="1" smtClean="0"/>
              <a:t>лигатуры</a:t>
            </a:r>
            <a:r>
              <a:rPr lang="uk-UA" dirty="0" smtClean="0"/>
              <a:t> </a:t>
            </a:r>
            <a:r>
              <a:rPr lang="uk-UA" dirty="0" err="1" smtClean="0"/>
              <a:t>ук</a:t>
            </a:r>
            <a:r>
              <a:rPr lang="uk-UA" dirty="0" smtClean="0"/>
              <a:t> на </a:t>
            </a:r>
            <a:r>
              <a:rPr lang="uk-UA" dirty="0" err="1" smtClean="0"/>
              <a:t>месте</a:t>
            </a:r>
            <a:r>
              <a:rPr lang="uk-UA" dirty="0" smtClean="0"/>
              <a:t> у;</a:t>
            </a:r>
          </a:p>
          <a:p>
            <a:pPr lvl="0"/>
            <a:r>
              <a:rPr lang="uk-UA" dirty="0" err="1" smtClean="0"/>
              <a:t>написание</a:t>
            </a:r>
            <a:r>
              <a:rPr lang="uk-UA" dirty="0" smtClean="0"/>
              <a:t> ЪI </a:t>
            </a:r>
            <a:r>
              <a:rPr lang="uk-UA" dirty="0" err="1" smtClean="0"/>
              <a:t>вместо</a:t>
            </a:r>
            <a:r>
              <a:rPr lang="uk-UA" dirty="0" smtClean="0"/>
              <a:t> ЬI.</a:t>
            </a:r>
          </a:p>
          <a:p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dirty="0" smtClean="0"/>
              <a:t>        </a:t>
            </a:r>
            <a:r>
              <a:rPr lang="uk-UA" dirty="0" err="1" smtClean="0"/>
              <a:t>Расширенный</a:t>
            </a:r>
            <a:r>
              <a:rPr lang="uk-UA" dirty="0" smtClean="0"/>
              <a:t> набор </a:t>
            </a:r>
            <a:r>
              <a:rPr lang="uk-UA" dirty="0" err="1" smtClean="0"/>
              <a:t>признаков</a:t>
            </a:r>
            <a:r>
              <a:rPr lang="uk-UA" dirty="0" smtClean="0"/>
              <a:t> (</a:t>
            </a:r>
            <a:r>
              <a:rPr lang="uk-UA" dirty="0" err="1" smtClean="0"/>
              <a:t>встречается</a:t>
            </a:r>
            <a:r>
              <a:rPr lang="uk-UA" dirty="0" smtClean="0"/>
              <a:t> </a:t>
            </a:r>
            <a:r>
              <a:rPr lang="uk-UA" dirty="0" err="1" smtClean="0"/>
              <a:t>только</a:t>
            </a:r>
            <a:r>
              <a:rPr lang="uk-UA" dirty="0" smtClean="0"/>
              <a:t> в </a:t>
            </a:r>
            <a:r>
              <a:rPr lang="uk-UA" dirty="0" err="1" smtClean="0"/>
              <a:t>некоторых</a:t>
            </a:r>
            <a:r>
              <a:rPr lang="uk-UA" dirty="0" smtClean="0"/>
              <a:t> рукописях, в </a:t>
            </a:r>
            <a:r>
              <a:rPr lang="uk-UA" dirty="0" err="1" smtClean="0"/>
              <a:t>основном</a:t>
            </a:r>
            <a:r>
              <a:rPr lang="uk-UA" dirty="0" smtClean="0"/>
              <a:t> в </a:t>
            </a:r>
            <a:r>
              <a:rPr lang="uk-UA" dirty="0" err="1" smtClean="0"/>
              <a:t>сакральных</a:t>
            </a:r>
            <a:r>
              <a:rPr lang="uk-UA" dirty="0" smtClean="0"/>
              <a:t> текстах; рано </a:t>
            </a:r>
            <a:r>
              <a:rPr lang="uk-UA" dirty="0" err="1" smtClean="0"/>
              <a:t>утрачивается</a:t>
            </a:r>
            <a:r>
              <a:rPr lang="uk-UA" dirty="0" smtClean="0"/>
              <a:t>):</a:t>
            </a:r>
          </a:p>
          <a:p>
            <a:pPr lvl="0"/>
            <a:r>
              <a:rPr lang="uk-UA" dirty="0" err="1" smtClean="0"/>
              <a:t>употребление</a:t>
            </a:r>
            <a:r>
              <a:rPr lang="uk-UA" dirty="0" smtClean="0"/>
              <a:t> ь </a:t>
            </a:r>
            <a:r>
              <a:rPr lang="uk-UA" dirty="0" err="1" smtClean="0"/>
              <a:t>вместо</a:t>
            </a:r>
            <a:r>
              <a:rPr lang="uk-UA" dirty="0" smtClean="0"/>
              <a:t> ъ на </a:t>
            </a:r>
            <a:r>
              <a:rPr lang="uk-UA" dirty="0" err="1" smtClean="0"/>
              <a:t>конце</a:t>
            </a:r>
            <a:r>
              <a:rPr lang="uk-UA" dirty="0" smtClean="0"/>
              <a:t> слова;</a:t>
            </a:r>
          </a:p>
          <a:p>
            <a:pPr lvl="0"/>
            <a:r>
              <a:rPr lang="uk-UA" dirty="0" err="1" smtClean="0"/>
              <a:t>употребление</a:t>
            </a:r>
            <a:r>
              <a:rPr lang="uk-UA" dirty="0" smtClean="0"/>
              <a:t> </a:t>
            </a:r>
            <a:r>
              <a:rPr lang="uk-UA" dirty="0" err="1" smtClean="0"/>
              <a:t>буквы</a:t>
            </a:r>
            <a:r>
              <a:rPr lang="uk-UA" dirty="0" smtClean="0"/>
              <a:t> ѕ;</a:t>
            </a:r>
          </a:p>
          <a:p>
            <a:pPr lvl="0"/>
            <a:r>
              <a:rPr lang="uk-UA" dirty="0" err="1" smtClean="0"/>
              <a:t>восстановление</a:t>
            </a:r>
            <a:r>
              <a:rPr lang="uk-UA" dirty="0" smtClean="0"/>
              <a:t> </a:t>
            </a:r>
            <a:r>
              <a:rPr lang="uk-UA" dirty="0" err="1" smtClean="0"/>
              <a:t>сочетаний</a:t>
            </a:r>
            <a:r>
              <a:rPr lang="uk-UA" dirty="0" smtClean="0"/>
              <a:t> </a:t>
            </a:r>
            <a:r>
              <a:rPr lang="uk-UA" dirty="0" err="1" smtClean="0"/>
              <a:t>со</a:t>
            </a:r>
            <a:r>
              <a:rPr lang="uk-UA" dirty="0" smtClean="0"/>
              <a:t> </a:t>
            </a:r>
            <a:r>
              <a:rPr lang="uk-UA" dirty="0" err="1" smtClean="0"/>
              <a:t>слоговыми</a:t>
            </a:r>
            <a:r>
              <a:rPr lang="uk-UA" dirty="0" smtClean="0"/>
              <a:t> </a:t>
            </a:r>
            <a:r>
              <a:rPr lang="uk-UA" dirty="0" err="1" smtClean="0"/>
              <a:t>плавными</a:t>
            </a:r>
            <a:r>
              <a:rPr lang="uk-UA" dirty="0" smtClean="0"/>
              <a:t>;</a:t>
            </a:r>
          </a:p>
          <a:p>
            <a:pPr lvl="0"/>
            <a:r>
              <a:rPr lang="uk-UA" dirty="0" err="1" smtClean="0"/>
              <a:t>употребление</a:t>
            </a:r>
            <a:r>
              <a:rPr lang="uk-UA" dirty="0" smtClean="0"/>
              <a:t> ҍ </a:t>
            </a:r>
            <a:r>
              <a:rPr lang="uk-UA" dirty="0" err="1" smtClean="0"/>
              <a:t>вместо</a:t>
            </a:r>
            <a:r>
              <a:rPr lang="uk-UA" dirty="0" smtClean="0"/>
              <a:t> а </a:t>
            </a:r>
            <a:r>
              <a:rPr lang="uk-UA" dirty="0" err="1" smtClean="0"/>
              <a:t>после</a:t>
            </a:r>
            <a:r>
              <a:rPr lang="uk-UA" dirty="0" smtClean="0"/>
              <a:t> </a:t>
            </a:r>
            <a:r>
              <a:rPr lang="uk-UA" dirty="0" err="1" smtClean="0"/>
              <a:t>мягких</a:t>
            </a:r>
            <a:r>
              <a:rPr lang="uk-UA" dirty="0" smtClean="0"/>
              <a:t> </a:t>
            </a:r>
            <a:r>
              <a:rPr lang="uk-UA" dirty="0" err="1" smtClean="0"/>
              <a:t>согласных</a:t>
            </a:r>
            <a:r>
              <a:rPr lang="uk-UA" dirty="0" smtClean="0"/>
              <a:t>;</a:t>
            </a:r>
          </a:p>
          <a:p>
            <a:pPr lvl="0"/>
            <a:r>
              <a:rPr lang="uk-UA" dirty="0" err="1" smtClean="0"/>
              <a:t>употребление</a:t>
            </a:r>
            <a:r>
              <a:rPr lang="uk-UA" dirty="0" smtClean="0"/>
              <a:t> </a:t>
            </a:r>
            <a:r>
              <a:rPr lang="uk-UA" dirty="0" err="1" smtClean="0"/>
              <a:t>особых</a:t>
            </a:r>
            <a:r>
              <a:rPr lang="uk-UA" dirty="0" smtClean="0"/>
              <a:t> букв, </a:t>
            </a:r>
            <a:r>
              <a:rPr lang="uk-UA" dirty="0" err="1" smtClean="0"/>
              <a:t>указывающих</a:t>
            </a:r>
            <a:r>
              <a:rPr lang="uk-UA" dirty="0" smtClean="0"/>
              <a:t> на </a:t>
            </a:r>
            <a:r>
              <a:rPr lang="uk-UA" dirty="0" err="1" smtClean="0"/>
              <a:t>грамматическую</a:t>
            </a:r>
            <a:r>
              <a:rPr lang="uk-UA" dirty="0" smtClean="0"/>
              <a:t> форму слова (</a:t>
            </a:r>
            <a:r>
              <a:rPr lang="uk-UA" dirty="0" err="1" smtClean="0"/>
              <a:t>например</a:t>
            </a:r>
            <a:r>
              <a:rPr lang="uk-UA" dirty="0" smtClean="0"/>
              <a:t>, </a:t>
            </a:r>
            <a:r>
              <a:rPr lang="uk-UA" dirty="0" err="1" smtClean="0"/>
              <a:t>последовательное</a:t>
            </a:r>
            <a:r>
              <a:rPr lang="uk-UA" dirty="0" smtClean="0"/>
              <a:t> </a:t>
            </a:r>
            <a:r>
              <a:rPr lang="uk-UA" dirty="0" err="1" smtClean="0"/>
              <a:t>употребление</a:t>
            </a:r>
            <a:r>
              <a:rPr lang="uk-UA" dirty="0" smtClean="0"/>
              <a:t> ѿ </a:t>
            </a:r>
            <a:r>
              <a:rPr lang="uk-UA" dirty="0" err="1" smtClean="0"/>
              <a:t>или</a:t>
            </a:r>
            <a:r>
              <a:rPr lang="uk-UA" dirty="0" smtClean="0"/>
              <a:t> ѡ </a:t>
            </a:r>
            <a:r>
              <a:rPr lang="uk-UA" dirty="0" err="1" smtClean="0"/>
              <a:t>вместо</a:t>
            </a:r>
            <a:r>
              <a:rPr lang="uk-UA" dirty="0" smtClean="0"/>
              <a:t> о в формах </a:t>
            </a:r>
            <a:r>
              <a:rPr lang="uk-UA" dirty="0" err="1" smtClean="0"/>
              <a:t>множественного</a:t>
            </a:r>
            <a:r>
              <a:rPr lang="uk-UA" dirty="0" smtClean="0"/>
              <a:t> числа);</a:t>
            </a:r>
          </a:p>
          <a:p>
            <a:pPr lvl="0"/>
            <a:r>
              <a:rPr lang="uk-UA" dirty="0" err="1" smtClean="0"/>
              <a:t>использование</a:t>
            </a:r>
            <a:r>
              <a:rPr lang="uk-UA" dirty="0" smtClean="0"/>
              <a:t> букв в </a:t>
            </a:r>
            <a:r>
              <a:rPr lang="uk-UA" dirty="0" err="1" smtClean="0"/>
              <a:t>идеографических</a:t>
            </a:r>
            <a:r>
              <a:rPr lang="uk-UA" dirty="0" smtClean="0"/>
              <a:t> </a:t>
            </a:r>
            <a:r>
              <a:rPr lang="uk-UA" dirty="0" err="1" smtClean="0"/>
              <a:t>целях</a:t>
            </a:r>
            <a:r>
              <a:rPr lang="uk-UA" dirty="0" smtClean="0"/>
              <a:t> (</a:t>
            </a:r>
            <a:r>
              <a:rPr lang="uk-UA" dirty="0" err="1" smtClean="0"/>
              <a:t>употребление</a:t>
            </a:r>
            <a:r>
              <a:rPr lang="uk-UA" dirty="0" smtClean="0"/>
              <a:t> о очного в </a:t>
            </a:r>
            <a:r>
              <a:rPr lang="uk-UA" dirty="0" err="1" smtClean="0"/>
              <a:t>слове</a:t>
            </a:r>
            <a:r>
              <a:rPr lang="uk-UA" dirty="0" smtClean="0"/>
              <a:t> </a:t>
            </a:r>
            <a:r>
              <a:rPr lang="uk-UA" dirty="0" err="1" smtClean="0"/>
              <a:t>очи</a:t>
            </a:r>
            <a:r>
              <a:rPr lang="uk-UA" dirty="0" smtClean="0"/>
              <a:t>, о </a:t>
            </a:r>
            <a:r>
              <a:rPr lang="uk-UA" dirty="0" err="1" smtClean="0"/>
              <a:t>крестового</a:t>
            </a:r>
            <a:r>
              <a:rPr lang="uk-UA" dirty="0" smtClean="0"/>
              <a:t> в </a:t>
            </a:r>
            <a:r>
              <a:rPr lang="uk-UA" dirty="0" err="1" smtClean="0"/>
              <a:t>слове</a:t>
            </a:r>
            <a:r>
              <a:rPr lang="uk-UA" dirty="0" smtClean="0"/>
              <a:t> </a:t>
            </a:r>
            <a:r>
              <a:rPr lang="uk-UA" dirty="0" err="1" smtClean="0"/>
              <a:t>окрест</a:t>
            </a:r>
            <a:r>
              <a:rPr lang="uk-UA" dirty="0" smtClean="0"/>
              <a:t> и т. п.).</a:t>
            </a:r>
          </a:p>
          <a:p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881710"/>
          </a:xfrm>
        </p:spPr>
        <p:txBody>
          <a:bodyPr/>
          <a:lstStyle/>
          <a:p>
            <a:pPr>
              <a:buNone/>
            </a:pPr>
            <a:endParaRPr lang="uk-UA" b="1" dirty="0" smtClean="0"/>
          </a:p>
          <a:p>
            <a:pPr>
              <a:buNone/>
            </a:pPr>
            <a:endParaRPr lang="uk-UA" b="1" dirty="0" smtClean="0"/>
          </a:p>
          <a:p>
            <a:pPr>
              <a:buNone/>
            </a:pPr>
            <a:r>
              <a:rPr lang="uk-UA" b="1" dirty="0" smtClean="0"/>
              <a:t>   2. </a:t>
            </a:r>
            <a:r>
              <a:rPr lang="uk-UA" b="1" dirty="0" err="1" smtClean="0"/>
              <a:t>Стилистические</a:t>
            </a:r>
            <a:r>
              <a:rPr lang="uk-UA" b="1" dirty="0" smtClean="0"/>
              <a:t> и </a:t>
            </a:r>
            <a:r>
              <a:rPr lang="uk-UA" b="1" dirty="0" err="1" smtClean="0"/>
              <a:t>лексические</a:t>
            </a:r>
            <a:endParaRPr lang="uk-UA" b="1" dirty="0" smtClean="0"/>
          </a:p>
          <a:p>
            <a:pPr>
              <a:buNone/>
            </a:pPr>
            <a:r>
              <a:rPr lang="uk-UA" dirty="0" smtClean="0"/>
              <a:t>      </a:t>
            </a:r>
          </a:p>
          <a:p>
            <a:pPr>
              <a:buNone/>
            </a:pPr>
            <a:r>
              <a:rPr lang="uk-UA" dirty="0" smtClean="0"/>
              <a:t>         </a:t>
            </a:r>
            <a:r>
              <a:rPr lang="uk-UA" dirty="0" err="1" smtClean="0"/>
              <a:t>Формируется</a:t>
            </a:r>
            <a:r>
              <a:rPr lang="uk-UA" dirty="0" smtClean="0"/>
              <a:t> </a:t>
            </a:r>
            <a:r>
              <a:rPr lang="uk-UA" dirty="0" err="1" smtClean="0"/>
              <a:t>новый</a:t>
            </a:r>
            <a:r>
              <a:rPr lang="uk-UA" dirty="0" smtClean="0"/>
              <a:t> </a:t>
            </a:r>
            <a:r>
              <a:rPr lang="uk-UA" dirty="0" err="1" smtClean="0"/>
              <a:t>литературный</a:t>
            </a:r>
            <a:r>
              <a:rPr lang="uk-UA" dirty="0" smtClean="0"/>
              <a:t> стиль, </a:t>
            </a:r>
            <a:r>
              <a:rPr lang="uk-UA" dirty="0" err="1" smtClean="0"/>
              <a:t>получивший</a:t>
            </a:r>
            <a:r>
              <a:rPr lang="uk-UA" dirty="0" smtClean="0"/>
              <a:t> </a:t>
            </a:r>
            <a:r>
              <a:rPr lang="uk-UA" dirty="0" err="1" smtClean="0"/>
              <a:t>условное</a:t>
            </a:r>
            <a:r>
              <a:rPr lang="uk-UA" dirty="0" smtClean="0"/>
              <a:t> </a:t>
            </a:r>
            <a:r>
              <a:rPr lang="uk-UA" dirty="0" err="1" smtClean="0"/>
              <a:t>название</a:t>
            </a:r>
            <a:r>
              <a:rPr lang="uk-UA" dirty="0" smtClean="0"/>
              <a:t> «</a:t>
            </a:r>
            <a:r>
              <a:rPr lang="uk-UA" dirty="0" err="1" smtClean="0"/>
              <a:t>плетение</a:t>
            </a:r>
            <a:r>
              <a:rPr lang="uk-UA" dirty="0" smtClean="0"/>
              <a:t> словес». Он </a:t>
            </a:r>
            <a:r>
              <a:rPr lang="uk-UA" dirty="0" err="1" smtClean="0"/>
              <a:t>сочетает</a:t>
            </a:r>
            <a:r>
              <a:rPr lang="uk-UA" dirty="0" smtClean="0"/>
              <a:t> в себе </a:t>
            </a:r>
            <a:r>
              <a:rPr lang="uk-UA" dirty="0" err="1" smtClean="0"/>
              <a:t>повышенную</a:t>
            </a:r>
            <a:r>
              <a:rPr lang="uk-UA" dirty="0" smtClean="0"/>
              <a:t> </a:t>
            </a:r>
            <a:r>
              <a:rPr lang="uk-UA" dirty="0" err="1" smtClean="0"/>
              <a:t>эмоциональность</a:t>
            </a:r>
            <a:r>
              <a:rPr lang="uk-UA" dirty="0" smtClean="0"/>
              <a:t>, </a:t>
            </a:r>
            <a:r>
              <a:rPr lang="uk-UA" dirty="0" err="1" smtClean="0"/>
              <a:t>экспрессию</a:t>
            </a:r>
            <a:r>
              <a:rPr lang="uk-UA" dirty="0" smtClean="0"/>
              <a:t>, с </a:t>
            </a:r>
            <a:r>
              <a:rPr lang="uk-UA" dirty="0" err="1" smtClean="0"/>
              <a:t>абстрагированием</a:t>
            </a:r>
            <a:r>
              <a:rPr lang="uk-UA" dirty="0" smtClean="0"/>
              <a:t>, </a:t>
            </a:r>
            <a:r>
              <a:rPr lang="uk-UA" dirty="0" err="1" smtClean="0"/>
              <a:t>отвлеченностью</a:t>
            </a:r>
            <a:r>
              <a:rPr lang="uk-UA" dirty="0" smtClean="0"/>
              <a:t> </a:t>
            </a:r>
            <a:r>
              <a:rPr lang="uk-UA" dirty="0" err="1" smtClean="0"/>
              <a:t>богословской</a:t>
            </a:r>
            <a:r>
              <a:rPr lang="uk-UA" dirty="0" smtClean="0"/>
              <a:t> </a:t>
            </a:r>
            <a:r>
              <a:rPr lang="uk-UA" dirty="0" err="1" smtClean="0"/>
              <a:t>мысли</a:t>
            </a:r>
            <a:r>
              <a:rPr lang="uk-UA" dirty="0" smtClean="0"/>
              <a:t>.</a:t>
            </a:r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 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  Для </a:t>
            </a:r>
            <a:r>
              <a:rPr lang="uk-UA" dirty="0" err="1" smtClean="0"/>
              <a:t>этого</a:t>
            </a:r>
            <a:r>
              <a:rPr lang="uk-UA" dirty="0" smtClean="0"/>
              <a:t> стиля </a:t>
            </a:r>
            <a:r>
              <a:rPr lang="uk-UA" dirty="0" err="1" smtClean="0"/>
              <a:t>характерны</a:t>
            </a:r>
            <a:r>
              <a:rPr lang="uk-UA" dirty="0" smtClean="0"/>
              <a:t>:</a:t>
            </a:r>
          </a:p>
          <a:p>
            <a:pPr>
              <a:buNone/>
            </a:pPr>
            <a:endParaRPr lang="uk-UA" dirty="0" smtClean="0"/>
          </a:p>
          <a:p>
            <a:pPr lvl="0"/>
            <a:r>
              <a:rPr lang="uk-UA" dirty="0" err="1" smtClean="0"/>
              <a:t>стремление</a:t>
            </a:r>
            <a:r>
              <a:rPr lang="uk-UA" dirty="0" smtClean="0"/>
              <a:t> </a:t>
            </a:r>
            <a:r>
              <a:rPr lang="uk-UA" dirty="0" err="1" smtClean="0"/>
              <a:t>описать</a:t>
            </a:r>
            <a:r>
              <a:rPr lang="uk-UA" dirty="0" smtClean="0"/>
              <a:t> </a:t>
            </a:r>
            <a:r>
              <a:rPr lang="uk-UA" dirty="0" err="1" smtClean="0"/>
              <a:t>частное</a:t>
            </a:r>
            <a:r>
              <a:rPr lang="uk-UA" dirty="0" smtClean="0"/>
              <a:t> через </a:t>
            </a:r>
            <a:r>
              <a:rPr lang="uk-UA" dirty="0" err="1" smtClean="0"/>
              <a:t>общее</a:t>
            </a:r>
            <a:r>
              <a:rPr lang="uk-UA" dirty="0" smtClean="0"/>
              <a:t> и </a:t>
            </a:r>
            <a:r>
              <a:rPr lang="uk-UA" dirty="0" err="1" smtClean="0"/>
              <a:t>вечное</a:t>
            </a:r>
            <a:r>
              <a:rPr lang="uk-UA" dirty="0" smtClean="0"/>
              <a:t>;</a:t>
            </a:r>
          </a:p>
          <a:p>
            <a:pPr lvl="0"/>
            <a:r>
              <a:rPr lang="uk-UA" dirty="0" err="1" smtClean="0"/>
              <a:t>многочисленные</a:t>
            </a:r>
            <a:r>
              <a:rPr lang="uk-UA" dirty="0" smtClean="0"/>
              <a:t> </a:t>
            </a:r>
            <a:r>
              <a:rPr lang="uk-UA" dirty="0" err="1" smtClean="0"/>
              <a:t>аналогии</a:t>
            </a:r>
            <a:r>
              <a:rPr lang="uk-UA" dirty="0" smtClean="0"/>
              <a:t> </a:t>
            </a:r>
            <a:r>
              <a:rPr lang="uk-UA" dirty="0" err="1" smtClean="0"/>
              <a:t>из</a:t>
            </a:r>
            <a:r>
              <a:rPr lang="uk-UA" dirty="0" smtClean="0"/>
              <a:t> </a:t>
            </a:r>
            <a:r>
              <a:rPr lang="uk-UA" dirty="0" err="1" smtClean="0"/>
              <a:t>Священной</a:t>
            </a:r>
            <a:r>
              <a:rPr lang="uk-UA" dirty="0" smtClean="0"/>
              <a:t> </a:t>
            </a:r>
            <a:r>
              <a:rPr lang="uk-UA" dirty="0" err="1" smtClean="0"/>
              <a:t>истории</a:t>
            </a:r>
            <a:r>
              <a:rPr lang="uk-UA" dirty="0" smtClean="0"/>
              <a:t>, </a:t>
            </a:r>
            <a:r>
              <a:rPr lang="uk-UA" dirty="0" err="1" smtClean="0"/>
              <a:t>вплетение</a:t>
            </a:r>
            <a:r>
              <a:rPr lang="uk-UA" dirty="0" smtClean="0"/>
              <a:t> в ткань </a:t>
            </a:r>
            <a:r>
              <a:rPr lang="uk-UA" dirty="0" err="1" smtClean="0"/>
              <a:t>повествования</a:t>
            </a:r>
            <a:r>
              <a:rPr lang="uk-UA" dirty="0" smtClean="0"/>
              <a:t> цитат </a:t>
            </a:r>
            <a:r>
              <a:rPr lang="uk-UA" dirty="0" err="1" smtClean="0"/>
              <a:t>из</a:t>
            </a:r>
            <a:r>
              <a:rPr lang="uk-UA" dirty="0" smtClean="0"/>
              <a:t> </a:t>
            </a:r>
            <a:r>
              <a:rPr lang="uk-UA" dirty="0" err="1" smtClean="0"/>
              <a:t>Библии</a:t>
            </a:r>
            <a:r>
              <a:rPr lang="uk-UA" dirty="0" smtClean="0"/>
              <a:t>;</a:t>
            </a:r>
          </a:p>
          <a:p>
            <a:pPr lvl="0"/>
            <a:r>
              <a:rPr lang="uk-UA" dirty="0" err="1" smtClean="0"/>
              <a:t>повышенное</a:t>
            </a:r>
            <a:r>
              <a:rPr lang="uk-UA" dirty="0" smtClean="0"/>
              <a:t> </a:t>
            </a:r>
            <a:r>
              <a:rPr lang="uk-UA" dirty="0" err="1" smtClean="0"/>
              <a:t>внимание</a:t>
            </a:r>
            <a:r>
              <a:rPr lang="uk-UA" dirty="0" smtClean="0"/>
              <a:t> к слову: к </a:t>
            </a:r>
            <a:r>
              <a:rPr lang="uk-UA" dirty="0" err="1" smtClean="0"/>
              <a:t>его</a:t>
            </a:r>
            <a:r>
              <a:rPr lang="uk-UA" dirty="0" smtClean="0"/>
              <a:t> </a:t>
            </a:r>
            <a:r>
              <a:rPr lang="uk-UA" dirty="0" err="1" smtClean="0"/>
              <a:t>звуковой</a:t>
            </a:r>
            <a:r>
              <a:rPr lang="uk-UA" dirty="0" smtClean="0"/>
              <a:t> </a:t>
            </a:r>
            <a:r>
              <a:rPr lang="uk-UA" dirty="0" err="1" smtClean="0"/>
              <a:t>стороне</a:t>
            </a:r>
            <a:r>
              <a:rPr lang="uk-UA" dirty="0" smtClean="0"/>
              <a:t>, к </a:t>
            </a:r>
            <a:r>
              <a:rPr lang="uk-UA" dirty="0" err="1" smtClean="0"/>
              <a:t>этимологии</a:t>
            </a:r>
            <a:r>
              <a:rPr lang="uk-UA" dirty="0" smtClean="0"/>
              <a:t>, к </a:t>
            </a:r>
            <a:r>
              <a:rPr lang="uk-UA" dirty="0" err="1" smtClean="0"/>
              <a:t>тонкостям</a:t>
            </a:r>
            <a:r>
              <a:rPr lang="uk-UA" dirty="0" smtClean="0"/>
              <a:t> </a:t>
            </a:r>
            <a:r>
              <a:rPr lang="uk-UA" dirty="0" err="1" smtClean="0"/>
              <a:t>его</a:t>
            </a:r>
            <a:r>
              <a:rPr lang="uk-UA" dirty="0" smtClean="0"/>
              <a:t> семантики;</a:t>
            </a:r>
          </a:p>
          <a:p>
            <a:pPr lvl="0"/>
            <a:r>
              <a:rPr lang="uk-UA" dirty="0" err="1" smtClean="0"/>
              <a:t>поиски</a:t>
            </a:r>
            <a:r>
              <a:rPr lang="uk-UA" dirty="0" smtClean="0"/>
              <a:t> </a:t>
            </a:r>
            <a:r>
              <a:rPr lang="uk-UA" dirty="0" err="1" smtClean="0"/>
              <a:t>новых</a:t>
            </a:r>
            <a:r>
              <a:rPr lang="uk-UA" dirty="0" smtClean="0"/>
              <a:t> </a:t>
            </a:r>
            <a:r>
              <a:rPr lang="uk-UA" dirty="0" err="1" smtClean="0"/>
              <a:t>средств</a:t>
            </a:r>
            <a:r>
              <a:rPr lang="uk-UA" dirty="0" smtClean="0"/>
              <a:t> </a:t>
            </a:r>
            <a:r>
              <a:rPr lang="uk-UA" dirty="0" err="1" smtClean="0"/>
              <a:t>лексической</a:t>
            </a:r>
            <a:r>
              <a:rPr lang="uk-UA" dirty="0" smtClean="0"/>
              <a:t> </a:t>
            </a:r>
            <a:r>
              <a:rPr lang="uk-UA" dirty="0" err="1" smtClean="0"/>
              <a:t>выразительности</a:t>
            </a:r>
            <a:r>
              <a:rPr lang="uk-UA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/>
              <a:t>   </a:t>
            </a:r>
          </a:p>
          <a:p>
            <a:pPr>
              <a:buNone/>
            </a:pPr>
            <a:r>
              <a:rPr lang="uk-UA" b="1" dirty="0" smtClean="0"/>
              <a:t>     3. В </a:t>
            </a:r>
            <a:r>
              <a:rPr lang="uk-UA" b="1" dirty="0" err="1" smtClean="0"/>
              <a:t>оформлении</a:t>
            </a:r>
            <a:r>
              <a:rPr lang="uk-UA" b="1" dirty="0" smtClean="0"/>
              <a:t> рукописей</a:t>
            </a:r>
          </a:p>
          <a:p>
            <a:pPr>
              <a:buNone/>
            </a:pPr>
            <a:endParaRPr lang="uk-UA" b="1" dirty="0" smtClean="0"/>
          </a:p>
          <a:p>
            <a:pPr lvl="0"/>
            <a:r>
              <a:rPr lang="uk-UA" dirty="0" err="1" smtClean="0"/>
              <a:t>появляется</a:t>
            </a:r>
            <a:r>
              <a:rPr lang="uk-UA" dirty="0" smtClean="0"/>
              <a:t> </a:t>
            </a:r>
            <a:r>
              <a:rPr lang="uk-UA" dirty="0" err="1" smtClean="0"/>
              <a:t>новый</a:t>
            </a:r>
            <a:r>
              <a:rPr lang="uk-UA" dirty="0" smtClean="0"/>
              <a:t> тип </a:t>
            </a:r>
            <a:r>
              <a:rPr lang="uk-UA" dirty="0" err="1" smtClean="0"/>
              <a:t>почерков</a:t>
            </a:r>
            <a:r>
              <a:rPr lang="uk-UA" dirty="0" smtClean="0"/>
              <a:t>, </a:t>
            </a:r>
            <a:r>
              <a:rPr lang="uk-UA" dirty="0" err="1" smtClean="0"/>
              <a:t>совмещающий</a:t>
            </a:r>
            <a:r>
              <a:rPr lang="uk-UA" dirty="0" smtClean="0"/>
              <a:t> в себе </a:t>
            </a:r>
            <a:r>
              <a:rPr lang="uk-UA" dirty="0" err="1" smtClean="0"/>
              <a:t>южно-</a:t>
            </a:r>
            <a:r>
              <a:rPr lang="uk-UA" dirty="0" smtClean="0"/>
              <a:t> и </a:t>
            </a:r>
            <a:r>
              <a:rPr lang="uk-UA" dirty="0" err="1" smtClean="0"/>
              <a:t>восточнославянские</a:t>
            </a:r>
            <a:r>
              <a:rPr lang="uk-UA" dirty="0" smtClean="0"/>
              <a:t> </a:t>
            </a:r>
            <a:r>
              <a:rPr lang="uk-UA" dirty="0" err="1" smtClean="0"/>
              <a:t>черты</a:t>
            </a:r>
            <a:r>
              <a:rPr lang="uk-UA" dirty="0" smtClean="0"/>
              <a:t> — «</a:t>
            </a:r>
            <a:r>
              <a:rPr lang="uk-UA" dirty="0" err="1" smtClean="0"/>
              <a:t>младший</a:t>
            </a:r>
            <a:r>
              <a:rPr lang="uk-UA" dirty="0" smtClean="0"/>
              <a:t>» </a:t>
            </a:r>
            <a:r>
              <a:rPr lang="uk-UA" dirty="0" err="1" smtClean="0"/>
              <a:t>полуустав</a:t>
            </a:r>
            <a:r>
              <a:rPr lang="uk-UA" dirty="0" smtClean="0"/>
              <a:t>;</a:t>
            </a:r>
          </a:p>
          <a:p>
            <a:pPr lvl="0"/>
            <a:r>
              <a:rPr lang="uk-UA" dirty="0" err="1" smtClean="0"/>
              <a:t>резко</a:t>
            </a:r>
            <a:r>
              <a:rPr lang="uk-UA" dirty="0" smtClean="0"/>
              <a:t> </a:t>
            </a:r>
            <a:r>
              <a:rPr lang="uk-UA" dirty="0" err="1" smtClean="0"/>
              <a:t>возрастает</a:t>
            </a:r>
            <a:r>
              <a:rPr lang="uk-UA" dirty="0" smtClean="0"/>
              <a:t> </a:t>
            </a:r>
            <a:r>
              <a:rPr lang="uk-UA" dirty="0" err="1" smtClean="0"/>
              <a:t>количество</a:t>
            </a:r>
            <a:r>
              <a:rPr lang="uk-UA" dirty="0" smtClean="0"/>
              <a:t> </a:t>
            </a:r>
            <a:r>
              <a:rPr lang="uk-UA" dirty="0" err="1" smtClean="0"/>
              <a:t>сокращённых</a:t>
            </a:r>
            <a:r>
              <a:rPr lang="uk-UA" dirty="0" smtClean="0"/>
              <a:t> </a:t>
            </a:r>
            <a:r>
              <a:rPr lang="uk-UA" dirty="0" err="1" smtClean="0"/>
              <a:t>слов</a:t>
            </a:r>
            <a:r>
              <a:rPr lang="uk-UA" dirty="0" smtClean="0"/>
              <a:t>;</a:t>
            </a:r>
          </a:p>
          <a:p>
            <a:pPr lvl="0"/>
            <a:r>
              <a:rPr lang="uk-UA" dirty="0" err="1" smtClean="0"/>
              <a:t>меняется</a:t>
            </a:r>
            <a:r>
              <a:rPr lang="uk-UA" dirty="0" smtClean="0"/>
              <a:t> тип </a:t>
            </a:r>
            <a:r>
              <a:rPr lang="uk-UA" dirty="0" err="1" smtClean="0"/>
              <a:t>орнаментальных</a:t>
            </a:r>
            <a:r>
              <a:rPr lang="uk-UA" dirty="0" smtClean="0"/>
              <a:t> </a:t>
            </a:r>
            <a:r>
              <a:rPr lang="uk-UA" dirty="0" err="1" smtClean="0"/>
              <a:t>украшений</a:t>
            </a:r>
            <a:r>
              <a:rPr lang="uk-UA" dirty="0" smtClean="0"/>
              <a:t>: </a:t>
            </a:r>
            <a:r>
              <a:rPr lang="uk-UA" dirty="0" err="1" smtClean="0"/>
              <a:t>традиционные</a:t>
            </a:r>
            <a:r>
              <a:rPr lang="uk-UA" dirty="0" smtClean="0"/>
              <a:t> для </a:t>
            </a:r>
            <a:r>
              <a:rPr lang="uk-UA" dirty="0" err="1" smtClean="0"/>
              <a:t>русских</a:t>
            </a:r>
            <a:r>
              <a:rPr lang="uk-UA" dirty="0" smtClean="0"/>
              <a:t> рукописей XI—XIV </a:t>
            </a:r>
            <a:r>
              <a:rPr lang="uk-UA" dirty="0" err="1" smtClean="0"/>
              <a:t>вв</a:t>
            </a:r>
            <a:r>
              <a:rPr lang="uk-UA" dirty="0" smtClean="0"/>
              <a:t>. </a:t>
            </a:r>
            <a:r>
              <a:rPr lang="uk-UA" dirty="0" err="1" smtClean="0"/>
              <a:t>тератологические</a:t>
            </a:r>
            <a:r>
              <a:rPr lang="uk-UA" dirty="0" smtClean="0"/>
              <a:t> </a:t>
            </a:r>
            <a:r>
              <a:rPr lang="uk-UA" dirty="0" err="1" smtClean="0"/>
              <a:t>мотивы</a:t>
            </a:r>
            <a:r>
              <a:rPr lang="uk-UA" dirty="0" smtClean="0"/>
              <a:t> </a:t>
            </a:r>
            <a:r>
              <a:rPr lang="uk-UA" dirty="0" err="1" smtClean="0"/>
              <a:t>сменяются</a:t>
            </a:r>
            <a:r>
              <a:rPr lang="uk-UA" dirty="0" smtClean="0"/>
              <a:t> </a:t>
            </a:r>
            <a:r>
              <a:rPr lang="uk-UA" dirty="0" err="1" smtClean="0"/>
              <a:t>жгутовым</a:t>
            </a:r>
            <a:r>
              <a:rPr lang="uk-UA" dirty="0" smtClean="0"/>
              <a:t> (</a:t>
            </a:r>
            <a:r>
              <a:rPr lang="uk-UA" dirty="0" err="1" smtClean="0"/>
              <a:t>плетеным</a:t>
            </a:r>
            <a:r>
              <a:rPr lang="uk-UA" dirty="0" smtClean="0"/>
              <a:t>) </a:t>
            </a:r>
            <a:r>
              <a:rPr lang="uk-UA" dirty="0" err="1" smtClean="0"/>
              <a:t>или</a:t>
            </a:r>
            <a:r>
              <a:rPr lang="uk-UA" dirty="0" smtClean="0"/>
              <a:t> </a:t>
            </a:r>
            <a:r>
              <a:rPr lang="uk-UA" dirty="0" err="1" smtClean="0"/>
              <a:t>растительным</a:t>
            </a:r>
            <a:r>
              <a:rPr lang="uk-UA" dirty="0" smtClean="0"/>
              <a:t> орнаментом в </a:t>
            </a:r>
            <a:r>
              <a:rPr lang="uk-UA" dirty="0" err="1" smtClean="0"/>
              <a:t>балканском</a:t>
            </a:r>
            <a:r>
              <a:rPr lang="uk-UA" dirty="0" smtClean="0"/>
              <a:t> </a:t>
            </a:r>
            <a:r>
              <a:rPr lang="uk-UA" dirty="0" err="1" smtClean="0"/>
              <a:t>стиле</a:t>
            </a:r>
            <a:r>
              <a:rPr lang="uk-UA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251</TotalTime>
  <Words>366</Words>
  <Application>Microsoft Office PowerPoint</Application>
  <PresentationFormat>Экран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Вопрос  о «втором южнославянском влиянии»</vt:lpstr>
      <vt:lpstr>Слайд 2</vt:lpstr>
      <vt:lpstr>Слайд 3</vt:lpstr>
      <vt:lpstr>                          Признаки  второго южнославянского влияния: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  о «втором южнославянском влиянии»</dc:title>
  <dc:creator>katherine</dc:creator>
  <cp:lastModifiedBy>Admin</cp:lastModifiedBy>
  <cp:revision>26</cp:revision>
  <dcterms:created xsi:type="dcterms:W3CDTF">2015-03-29T17:33:25Z</dcterms:created>
  <dcterms:modified xsi:type="dcterms:W3CDTF">2015-08-18T13:28:06Z</dcterms:modified>
</cp:coreProperties>
</file>