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8" r:id="rId3"/>
    <p:sldId id="267" r:id="rId4"/>
    <p:sldId id="266" r:id="rId5"/>
    <p:sldId id="265" r:id="rId6"/>
    <p:sldId id="264" r:id="rId7"/>
    <p:sldId id="260" r:id="rId8"/>
    <p:sldId id="263" r:id="rId9"/>
    <p:sldId id="262" r:id="rId10"/>
    <p:sldId id="261" r:id="rId11"/>
    <p:sldId id="259" r:id="rId12"/>
    <p:sldId id="268" r:id="rId13"/>
    <p:sldId id="25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82" d="100"/>
          <a:sy n="82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cyrillitsa.ru/uploads/posts/2012-10/1349873334_ved_04.10.1703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429000"/>
            <a:ext cx="5500694" cy="3214686"/>
          </a:xfrm>
        </p:spPr>
        <p:txBody>
          <a:bodyPr/>
          <a:lstStyle/>
          <a:p>
            <a:pPr algn="r"/>
            <a:r>
              <a:rPr lang="ru-RU" sz="1600" dirty="0" smtClean="0"/>
              <a:t>Презентацию </a:t>
            </a:r>
          </a:p>
          <a:p>
            <a:pPr algn="r"/>
            <a:r>
              <a:rPr lang="ru-RU" sz="1600" dirty="0" smtClean="0"/>
              <a:t>по истории русского </a:t>
            </a:r>
          </a:p>
          <a:p>
            <a:pPr algn="r"/>
            <a:r>
              <a:rPr lang="ru-RU" sz="1600" dirty="0" smtClean="0"/>
              <a:t>литературного языка </a:t>
            </a:r>
          </a:p>
          <a:p>
            <a:pPr algn="r"/>
            <a:r>
              <a:rPr lang="ru-RU" sz="1600" dirty="0" smtClean="0"/>
              <a:t>по</a:t>
            </a:r>
            <a:r>
              <a:rPr lang="ru-RU" sz="1600" dirty="0" smtClean="0"/>
              <a:t>дготовила студентка </a:t>
            </a:r>
            <a:r>
              <a:rPr lang="ru-RU" sz="1600" smtClean="0"/>
              <a:t>34 гр. </a:t>
            </a:r>
            <a:endParaRPr lang="ru-RU" sz="1600" dirty="0" smtClean="0"/>
          </a:p>
          <a:p>
            <a:pPr algn="r"/>
            <a:r>
              <a:rPr lang="ru-RU" sz="1600" dirty="0" smtClean="0"/>
              <a:t>Полищук Екатерина</a:t>
            </a:r>
            <a:endParaRPr lang="uk-UA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/>
              <a:t>Петровское время и его значение для развития русского национального  литературного языка. </a:t>
            </a:r>
            <a:r>
              <a:rPr sz="3600" b="1" smtClean="0"/>
              <a:t/>
            </a:r>
            <a:br>
              <a:rPr sz="3600" b="1" smtClean="0"/>
            </a:br>
            <a:r>
              <a:rPr lang="ru-RU" sz="3600" b="1" dirty="0" smtClean="0"/>
              <a:t>Язык Петровской эпохи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4292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/>
              <a:t>Преподаватель:</a:t>
            </a:r>
            <a:endParaRPr lang="ru-RU" sz="1600" dirty="0" smtClean="0"/>
          </a:p>
          <a:p>
            <a:pPr algn="r"/>
            <a:r>
              <a:rPr lang="ru-RU" sz="1600" dirty="0" smtClean="0"/>
              <a:t>доц. Недашковская  </a:t>
            </a:r>
            <a:r>
              <a:rPr lang="ru-RU" sz="1600" dirty="0" smtClean="0"/>
              <a:t>Татьяна Евгеньевна</a:t>
            </a:r>
            <a:endParaRPr lang="uk-UA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 газета "</a:t>
            </a:r>
            <a:r>
              <a:rPr lang="uk-UA" dirty="0" err="1" smtClean="0"/>
              <a:t>Ведомости</a:t>
            </a:r>
            <a:r>
              <a:rPr lang="uk-UA" dirty="0" smtClean="0"/>
              <a:t>" (c 1710 </a:t>
            </a:r>
            <a:r>
              <a:rPr lang="uk-UA" dirty="0" err="1" smtClean="0"/>
              <a:t>года</a:t>
            </a:r>
            <a:r>
              <a:rPr lang="uk-UA" dirty="0" smtClean="0"/>
              <a:t>), </a:t>
            </a:r>
          </a:p>
          <a:p>
            <a:r>
              <a:rPr lang="uk-UA" dirty="0" err="1" smtClean="0"/>
              <a:t>первые</a:t>
            </a:r>
            <a:r>
              <a:rPr lang="uk-UA" dirty="0" smtClean="0"/>
              <a:t> </a:t>
            </a:r>
            <a:r>
              <a:rPr lang="uk-UA" dirty="0" err="1" smtClean="0"/>
              <a:t>учебники</a:t>
            </a:r>
            <a:r>
              <a:rPr lang="uk-UA" dirty="0" smtClean="0"/>
              <a:t> по </a:t>
            </a:r>
            <a:r>
              <a:rPr lang="uk-UA" dirty="0" err="1" smtClean="0"/>
              <a:t>риторике</a:t>
            </a:r>
            <a:r>
              <a:rPr lang="uk-UA" dirty="0" smtClean="0"/>
              <a:t>, 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Географia</a:t>
            </a:r>
            <a:r>
              <a:rPr lang="uk-UA" dirty="0" smtClean="0"/>
              <a:t>,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Краткое</a:t>
            </a:r>
            <a:r>
              <a:rPr lang="uk-UA" dirty="0" smtClean="0"/>
              <a:t> земного круга </a:t>
            </a:r>
            <a:r>
              <a:rPr lang="uk-UA" dirty="0" err="1" smtClean="0"/>
              <a:t>описанiе</a:t>
            </a:r>
            <a:r>
              <a:rPr lang="uk-UA" dirty="0" smtClean="0"/>
              <a:t>",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Приемы</a:t>
            </a:r>
            <a:r>
              <a:rPr lang="uk-UA" dirty="0" smtClean="0"/>
              <a:t> циркуля и </a:t>
            </a:r>
            <a:r>
              <a:rPr lang="uk-UA" dirty="0" err="1" smtClean="0"/>
              <a:t>линейки</a:t>
            </a:r>
            <a:r>
              <a:rPr lang="uk-UA" dirty="0" smtClean="0"/>
              <a:t>", 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Описаниie</a:t>
            </a:r>
            <a:r>
              <a:rPr lang="uk-UA" dirty="0" smtClean="0"/>
              <a:t> </a:t>
            </a:r>
            <a:r>
              <a:rPr lang="uk-UA" dirty="0" err="1" smtClean="0"/>
              <a:t>артилерiи</a:t>
            </a:r>
            <a:r>
              <a:rPr lang="uk-UA" dirty="0" smtClean="0"/>
              <a:t>", </a:t>
            </a:r>
          </a:p>
          <a:p>
            <a:r>
              <a:rPr lang="uk-UA" dirty="0" smtClean="0"/>
              <a:t>"</a:t>
            </a:r>
            <a:r>
              <a:rPr lang="uk-UA" dirty="0" err="1" smtClean="0"/>
              <a:t>Комплименты</a:t>
            </a:r>
            <a:r>
              <a:rPr lang="uk-UA" dirty="0" smtClean="0"/>
              <a:t>,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Образцы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писать</a:t>
            </a:r>
            <a:r>
              <a:rPr lang="uk-UA" dirty="0" smtClean="0"/>
              <a:t> письма к </a:t>
            </a:r>
            <a:r>
              <a:rPr lang="uk-UA" dirty="0" err="1" smtClean="0"/>
              <a:t>разным</a:t>
            </a:r>
            <a:r>
              <a:rPr lang="uk-UA" dirty="0" smtClean="0"/>
              <a:t> особами".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Гражданским</a:t>
            </a:r>
            <a:r>
              <a:rPr lang="uk-UA" dirty="0" smtClean="0"/>
              <a:t> шрифтом </a:t>
            </a:r>
            <a:r>
              <a:rPr lang="uk-UA" dirty="0" err="1" smtClean="0"/>
              <a:t>печатаются</a:t>
            </a:r>
            <a:r>
              <a:rPr lang="uk-UA" dirty="0" smtClean="0"/>
              <a:t>: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1265" name="Picture 1" descr="http://cyrillitsa.ru/uploads/posts/2012-10/1349873334_ved_04.10.1703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14480" y="357166"/>
            <a:ext cx="5072066" cy="5635629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57422" y="6072206"/>
            <a:ext cx="39533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Фрагмент </a:t>
            </a:r>
            <a:r>
              <a:rPr kumimoji="0" lang="uk-UA" b="1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газеты</a:t>
            </a:r>
            <a:r>
              <a:rPr kumimoji="0" lang="uk-UA" b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uk-UA" b="1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Ведомости</a:t>
            </a:r>
            <a:r>
              <a:rPr kumimoji="0" lang="uk-UA" b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</a:t>
            </a:r>
            <a:endParaRPr kumimoji="0" lang="uk-UA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71678"/>
            <a:ext cx="8329642" cy="428628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Петров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национальным</a:t>
            </a:r>
            <a:r>
              <a:rPr lang="uk-UA" dirty="0" smtClean="0"/>
              <a:t> </a:t>
            </a:r>
            <a:r>
              <a:rPr lang="uk-UA" dirty="0" err="1" smtClean="0"/>
              <a:t>литературным</a:t>
            </a:r>
            <a:r>
              <a:rPr lang="uk-UA" dirty="0" smtClean="0"/>
              <a:t> </a:t>
            </a:r>
            <a:r>
              <a:rPr lang="uk-UA" dirty="0" err="1" smtClean="0"/>
              <a:t>языком</a:t>
            </a:r>
            <a:r>
              <a:rPr lang="uk-UA" dirty="0" smtClean="0"/>
              <a:t> в том </a:t>
            </a:r>
            <a:r>
              <a:rPr lang="uk-UA" dirty="0" err="1" smtClean="0"/>
              <a:t>смысле</a:t>
            </a:r>
            <a:r>
              <a:rPr lang="uk-UA" dirty="0" smtClean="0"/>
              <a:t>, </a:t>
            </a:r>
            <a:r>
              <a:rPr lang="uk-UA" dirty="0" err="1" smtClean="0"/>
              <a:t>что</a:t>
            </a:r>
            <a:r>
              <a:rPr lang="uk-UA" dirty="0" smtClean="0"/>
              <a:t> в </a:t>
            </a:r>
            <a:r>
              <a:rPr lang="uk-UA" dirty="0" err="1" smtClean="0"/>
              <a:t>его</a:t>
            </a:r>
            <a:r>
              <a:rPr lang="uk-UA" dirty="0" smtClean="0"/>
              <a:t> </a:t>
            </a:r>
            <a:r>
              <a:rPr lang="uk-UA" dirty="0" err="1" smtClean="0"/>
              <a:t>основе</a:t>
            </a:r>
            <a:r>
              <a:rPr lang="uk-UA" dirty="0" smtClean="0"/>
              <a:t> </a:t>
            </a:r>
            <a:r>
              <a:rPr lang="uk-UA" dirty="0" err="1" smtClean="0"/>
              <a:t>лежал</a:t>
            </a:r>
            <a:r>
              <a:rPr lang="uk-UA" dirty="0" smtClean="0"/>
              <a:t> </a:t>
            </a:r>
            <a:r>
              <a:rPr lang="uk-UA" dirty="0" err="1" smtClean="0"/>
              <a:t>русский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(а не </a:t>
            </a:r>
            <a:r>
              <a:rPr lang="uk-UA" dirty="0" err="1" smtClean="0"/>
              <a:t>церковнославянский</a:t>
            </a:r>
            <a:r>
              <a:rPr lang="uk-UA" dirty="0" smtClean="0"/>
              <a:t>), </a:t>
            </a:r>
            <a:r>
              <a:rPr lang="uk-UA" dirty="0" err="1" smtClean="0"/>
              <a:t>но</a:t>
            </a:r>
            <a:r>
              <a:rPr lang="uk-UA" dirty="0" smtClean="0"/>
              <a:t> </a:t>
            </a:r>
            <a:r>
              <a:rPr lang="uk-UA" dirty="0" err="1" smtClean="0"/>
              <a:t>это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национальный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, потому </a:t>
            </a:r>
            <a:r>
              <a:rPr lang="uk-UA" dirty="0" err="1" smtClean="0"/>
              <a:t>что</a:t>
            </a:r>
            <a:r>
              <a:rPr lang="uk-UA" dirty="0" smtClean="0"/>
              <a:t> он не </a:t>
            </a:r>
            <a:r>
              <a:rPr lang="uk-UA" dirty="0" err="1" smtClean="0"/>
              <a:t>имел</a:t>
            </a:r>
            <a:r>
              <a:rPr lang="uk-UA" dirty="0" smtClean="0"/>
              <a:t> </a:t>
            </a:r>
            <a:r>
              <a:rPr lang="uk-UA" dirty="0" err="1" smtClean="0"/>
              <a:t>еще</a:t>
            </a:r>
            <a:r>
              <a:rPr lang="uk-UA" dirty="0" smtClean="0"/>
              <a:t> </a:t>
            </a:r>
            <a:r>
              <a:rPr lang="uk-UA" dirty="0" err="1" smtClean="0"/>
              <a:t>установившихся</a:t>
            </a:r>
            <a:r>
              <a:rPr lang="uk-UA" dirty="0" smtClean="0"/>
              <a:t> и </a:t>
            </a:r>
            <a:r>
              <a:rPr lang="uk-UA" dirty="0" err="1" smtClean="0"/>
              <a:t>зафиксированных</a:t>
            </a:r>
            <a:r>
              <a:rPr lang="uk-UA" dirty="0" smtClean="0"/>
              <a:t> в </a:t>
            </a:r>
            <a:r>
              <a:rPr lang="uk-UA" dirty="0" err="1" smtClean="0"/>
              <a:t>грамматиках</a:t>
            </a:r>
            <a:r>
              <a:rPr lang="uk-UA" dirty="0" smtClean="0"/>
              <a:t> </a:t>
            </a:r>
            <a:r>
              <a:rPr lang="uk-UA" dirty="0" err="1" smtClean="0"/>
              <a:t>фонетических</a:t>
            </a:r>
            <a:r>
              <a:rPr lang="uk-UA" dirty="0" smtClean="0"/>
              <a:t> и </a:t>
            </a:r>
            <a:r>
              <a:rPr lang="uk-UA" dirty="0" err="1" smtClean="0"/>
              <a:t>грамматических</a:t>
            </a:r>
            <a:r>
              <a:rPr lang="uk-UA" dirty="0" smtClean="0"/>
              <a:t> норм. 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71480"/>
            <a:ext cx="8229600" cy="5667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 </a:t>
            </a:r>
            <a:r>
              <a:rPr lang="uk-UA" dirty="0" smtClean="0"/>
              <a:t>Реформа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, </a:t>
            </a:r>
            <a:r>
              <a:rPr lang="uk-UA" dirty="0" err="1" smtClean="0"/>
              <a:t>которая</a:t>
            </a:r>
            <a:r>
              <a:rPr lang="uk-UA" dirty="0" smtClean="0"/>
              <a:t> </a:t>
            </a:r>
            <a:r>
              <a:rPr lang="uk-UA" dirty="0" err="1" smtClean="0"/>
              <a:t>назревала</a:t>
            </a:r>
            <a:r>
              <a:rPr lang="uk-UA" dirty="0" smtClean="0"/>
              <a:t> уже в XVII в., стала </a:t>
            </a:r>
            <a:r>
              <a:rPr lang="uk-UA" dirty="0" err="1" smtClean="0"/>
              <a:t>неизбежной</a:t>
            </a:r>
            <a:r>
              <a:rPr lang="uk-UA" dirty="0" smtClean="0"/>
              <a:t> в </a:t>
            </a:r>
            <a:r>
              <a:rPr lang="uk-UA" dirty="0" err="1" smtClean="0"/>
              <a:t>обстановке</a:t>
            </a:r>
            <a:r>
              <a:rPr lang="uk-UA" dirty="0" smtClean="0"/>
              <a:t> </a:t>
            </a:r>
            <a:r>
              <a:rPr lang="uk-UA" dirty="0" err="1" smtClean="0"/>
              <a:t>всей</a:t>
            </a:r>
            <a:r>
              <a:rPr lang="uk-UA" dirty="0" smtClean="0"/>
              <a:t> </a:t>
            </a:r>
            <a:r>
              <a:rPr lang="uk-UA" dirty="0" err="1" smtClean="0"/>
              <a:t>преобразовательной</a:t>
            </a:r>
            <a:r>
              <a:rPr lang="uk-UA" dirty="0" smtClean="0"/>
              <a:t> </a:t>
            </a:r>
            <a:r>
              <a:rPr lang="uk-UA" dirty="0" err="1" smtClean="0"/>
              <a:t>деятельности</a:t>
            </a:r>
            <a:r>
              <a:rPr lang="uk-UA" dirty="0" smtClean="0"/>
              <a:t> Петра I.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Распространение</a:t>
            </a:r>
            <a:r>
              <a:rPr lang="uk-UA" dirty="0" smtClean="0"/>
              <a:t>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просвещения</a:t>
            </a:r>
            <a:r>
              <a:rPr lang="uk-UA" dirty="0" smtClean="0"/>
              <a:t>, </a:t>
            </a:r>
            <a:r>
              <a:rPr lang="uk-UA" dirty="0" err="1" smtClean="0"/>
              <a:t>развитие</a:t>
            </a:r>
            <a:r>
              <a:rPr lang="uk-UA" dirty="0" smtClean="0"/>
              <a:t> науки и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техники</a:t>
            </a:r>
            <a:r>
              <a:rPr lang="uk-UA" dirty="0" smtClean="0"/>
              <a:t> </a:t>
            </a:r>
            <a:r>
              <a:rPr lang="uk-UA" dirty="0" err="1" smtClean="0"/>
              <a:t>создавали</a:t>
            </a:r>
            <a:r>
              <a:rPr lang="uk-UA" dirty="0" smtClean="0"/>
              <a:t> </a:t>
            </a:r>
            <a:r>
              <a:rPr lang="uk-UA" dirty="0" err="1" smtClean="0"/>
              <a:t>необходимость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 в переводе и </a:t>
            </a:r>
            <a:r>
              <a:rPr lang="uk-UA" dirty="0" err="1" smtClean="0"/>
              <a:t>составлении</a:t>
            </a:r>
            <a:r>
              <a:rPr lang="uk-UA" dirty="0" smtClean="0"/>
              <a:t> таких</a:t>
            </a:r>
          </a:p>
          <a:p>
            <a:pPr>
              <a:buNone/>
            </a:pPr>
            <a:r>
              <a:rPr lang="uk-UA" dirty="0" smtClean="0"/>
              <a:t>   книг, </a:t>
            </a:r>
            <a:r>
              <a:rPr lang="uk-UA" dirty="0" err="1" smtClean="0"/>
              <a:t>содержание</a:t>
            </a:r>
            <a:r>
              <a:rPr lang="uk-UA" dirty="0" smtClean="0"/>
              <a:t> </a:t>
            </a:r>
            <a:r>
              <a:rPr lang="uk-UA" dirty="0" err="1" smtClean="0"/>
              <a:t>которых</a:t>
            </a:r>
            <a:r>
              <a:rPr lang="uk-UA" dirty="0" smtClean="0"/>
              <a:t> не </a:t>
            </a:r>
          </a:p>
          <a:p>
            <a:pPr>
              <a:buNone/>
            </a:pPr>
            <a:r>
              <a:rPr lang="uk-UA" dirty="0" smtClean="0"/>
              <a:t>   могло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выражено</a:t>
            </a:r>
            <a:r>
              <a:rPr lang="uk-UA" dirty="0" smtClean="0"/>
              <a:t> </a:t>
            </a:r>
            <a:r>
              <a:rPr lang="uk-UA" dirty="0" err="1" smtClean="0"/>
              <a:t>средствами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церковнославянского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en-US" dirty="0" smtClean="0"/>
              <a:t>. </a:t>
            </a:r>
          </a:p>
        </p:txBody>
      </p:sp>
      <p:pic>
        <p:nvPicPr>
          <p:cNvPr id="1026" name="Picture 2" descr="1349873110_pe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85926"/>
            <a:ext cx="3208419" cy="470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Новая, с</a:t>
            </a:r>
            <a:r>
              <a:rPr lang="uk-UA" dirty="0" err="1" smtClean="0"/>
              <a:t>ветская</a:t>
            </a:r>
            <a:r>
              <a:rPr lang="uk-UA" dirty="0" smtClean="0"/>
              <a:t> </a:t>
            </a:r>
            <a:r>
              <a:rPr lang="uk-UA" dirty="0" err="1" smtClean="0"/>
              <a:t>идеология</a:t>
            </a:r>
            <a:r>
              <a:rPr lang="uk-UA" dirty="0" smtClean="0"/>
              <a:t> </a:t>
            </a:r>
            <a:r>
              <a:rPr lang="uk-UA" dirty="0" err="1" smtClean="0"/>
              <a:t>требовала</a:t>
            </a:r>
            <a:r>
              <a:rPr lang="uk-UA" dirty="0" smtClean="0"/>
              <a:t> </a:t>
            </a:r>
            <a:r>
              <a:rPr lang="uk-UA" dirty="0" err="1" smtClean="0"/>
              <a:t>соответственно</a:t>
            </a:r>
            <a:r>
              <a:rPr lang="uk-UA" dirty="0" smtClean="0"/>
              <a:t> и нового, </a:t>
            </a:r>
            <a:r>
              <a:rPr lang="uk-UA" dirty="0" err="1" smtClean="0"/>
              <a:t>светского</a:t>
            </a:r>
            <a:r>
              <a:rPr lang="uk-UA" dirty="0" smtClean="0"/>
              <a:t>,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Широкий </a:t>
            </a:r>
            <a:r>
              <a:rPr lang="uk-UA" dirty="0" err="1" smtClean="0"/>
              <a:t>размах</a:t>
            </a:r>
            <a:r>
              <a:rPr lang="uk-UA" dirty="0" smtClean="0"/>
              <a:t> </a:t>
            </a:r>
            <a:r>
              <a:rPr lang="uk-UA" dirty="0" err="1" smtClean="0"/>
              <a:t>просветительской</a:t>
            </a:r>
            <a:r>
              <a:rPr lang="uk-UA" dirty="0" smtClean="0"/>
              <a:t> </a:t>
            </a:r>
            <a:r>
              <a:rPr lang="uk-UA" dirty="0" err="1" smtClean="0"/>
              <a:t>деятельности</a:t>
            </a:r>
            <a:r>
              <a:rPr lang="uk-UA" dirty="0" smtClean="0"/>
              <a:t> Петра </a:t>
            </a:r>
            <a:r>
              <a:rPr lang="uk-UA" dirty="0" err="1" smtClean="0"/>
              <a:t>требовал</a:t>
            </a:r>
            <a:r>
              <a:rPr lang="uk-UA" dirty="0" smtClean="0"/>
              <a:t>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, доступного для широких </a:t>
            </a:r>
            <a:r>
              <a:rPr lang="uk-UA" dirty="0" err="1" smtClean="0"/>
              <a:t>слоев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r>
              <a:rPr lang="uk-UA" dirty="0" smtClean="0"/>
              <a:t>, а </a:t>
            </a:r>
            <a:r>
              <a:rPr lang="uk-UA" dirty="0" err="1" smtClean="0"/>
              <a:t>церковнославянский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этой</a:t>
            </a:r>
            <a:r>
              <a:rPr lang="uk-UA" dirty="0" smtClean="0"/>
              <a:t> </a:t>
            </a:r>
            <a:r>
              <a:rPr lang="uk-UA" dirty="0" err="1" smtClean="0"/>
              <a:t>доступностью</a:t>
            </a:r>
            <a:r>
              <a:rPr lang="uk-UA" dirty="0" smtClean="0"/>
              <a:t> не </a:t>
            </a:r>
            <a:r>
              <a:rPr lang="uk-UA" dirty="0" err="1" smtClean="0"/>
              <a:t>обладал</a:t>
            </a:r>
            <a:r>
              <a:rPr lang="uk-UA" dirty="0" smtClean="0"/>
              <a:t>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92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Московский</a:t>
            </a:r>
            <a:r>
              <a:rPr lang="uk-UA" dirty="0" smtClean="0"/>
              <a:t> </a:t>
            </a:r>
            <a:r>
              <a:rPr lang="uk-UA" dirty="0" err="1" smtClean="0"/>
              <a:t>деловой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отличался</a:t>
            </a:r>
            <a:r>
              <a:rPr lang="uk-UA" dirty="0" smtClean="0"/>
              <a:t> </a:t>
            </a:r>
            <a:r>
              <a:rPr lang="uk-UA" dirty="0" err="1" smtClean="0"/>
              <a:t>нужными</a:t>
            </a:r>
            <a:r>
              <a:rPr lang="uk-UA" dirty="0" smtClean="0"/>
              <a:t> </a:t>
            </a:r>
            <a:r>
              <a:rPr lang="uk-UA" dirty="0" err="1" smtClean="0"/>
              <a:t>качествами</a:t>
            </a:r>
            <a:r>
              <a:rPr lang="uk-UA" dirty="0" smtClean="0"/>
              <a:t>: </a:t>
            </a:r>
          </a:p>
          <a:p>
            <a:r>
              <a:rPr lang="uk-UA" dirty="0" err="1" smtClean="0"/>
              <a:t>это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русский</a:t>
            </a:r>
            <a:r>
              <a:rPr lang="uk-UA" dirty="0" smtClean="0"/>
              <a:t>;</a:t>
            </a:r>
          </a:p>
          <a:p>
            <a:r>
              <a:rPr lang="uk-UA" dirty="0" err="1" smtClean="0"/>
              <a:t>это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светский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    </a:t>
            </a:r>
          </a:p>
          <a:p>
            <a:pPr>
              <a:buNone/>
            </a:pPr>
            <a:r>
              <a:rPr lang="uk-UA" dirty="0" smtClean="0"/>
              <a:t>      При Петре I </a:t>
            </a:r>
            <a:r>
              <a:rPr lang="uk-UA" dirty="0" err="1" smtClean="0"/>
              <a:t>литературный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получает</a:t>
            </a:r>
            <a:r>
              <a:rPr lang="uk-UA" dirty="0" smtClean="0"/>
              <a:t> </a:t>
            </a:r>
            <a:r>
              <a:rPr lang="uk-UA" dirty="0" err="1" smtClean="0"/>
              <a:t>русскую</a:t>
            </a:r>
            <a:r>
              <a:rPr lang="uk-UA" dirty="0" smtClean="0"/>
              <a:t> </a:t>
            </a:r>
            <a:r>
              <a:rPr lang="uk-UA" dirty="0" err="1" smtClean="0"/>
              <a:t>национальную</a:t>
            </a:r>
            <a:r>
              <a:rPr lang="uk-UA" dirty="0" smtClean="0"/>
              <a:t> основу. </a:t>
            </a:r>
            <a:r>
              <a:rPr lang="uk-UA" dirty="0" err="1" smtClean="0"/>
              <a:t>Господство</a:t>
            </a:r>
            <a:r>
              <a:rPr lang="uk-UA" dirty="0" smtClean="0"/>
              <a:t> </a:t>
            </a:r>
            <a:r>
              <a:rPr lang="uk-UA" dirty="0" err="1" smtClean="0"/>
              <a:t>церковнославянского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 </a:t>
            </a:r>
            <a:r>
              <a:rPr lang="uk-UA" dirty="0" err="1" smtClean="0"/>
              <a:t>кончается</a:t>
            </a:r>
            <a:r>
              <a:rPr lang="uk-UA" dirty="0" smtClean="0"/>
              <a:t>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241934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   В </a:t>
            </a:r>
            <a:r>
              <a:rPr lang="uk-UA" sz="3200" dirty="0" err="1" smtClean="0"/>
              <a:t>поисках</a:t>
            </a:r>
            <a:r>
              <a:rPr lang="uk-UA" sz="3200" dirty="0" smtClean="0"/>
              <a:t> </a:t>
            </a:r>
            <a:r>
              <a:rPr lang="uk-UA" sz="3200" dirty="0" err="1" smtClean="0"/>
              <a:t>основы</a:t>
            </a:r>
            <a:r>
              <a:rPr lang="uk-UA" sz="3200" dirty="0" smtClean="0"/>
              <a:t> для нового </a:t>
            </a:r>
            <a:r>
              <a:rPr lang="uk-UA" sz="3200" dirty="0" err="1" smtClean="0"/>
              <a:t>литературного</a:t>
            </a:r>
            <a:r>
              <a:rPr lang="uk-UA" sz="3200" dirty="0" smtClean="0"/>
              <a:t> </a:t>
            </a:r>
            <a:r>
              <a:rPr lang="uk-UA" sz="3200" dirty="0" err="1" smtClean="0"/>
              <a:t>языка</a:t>
            </a:r>
            <a:r>
              <a:rPr lang="uk-UA" sz="3200" dirty="0" smtClean="0"/>
              <a:t> </a:t>
            </a:r>
            <a:r>
              <a:rPr lang="uk-UA" sz="3200" dirty="0" err="1" smtClean="0"/>
              <a:t>Петр</a:t>
            </a:r>
            <a:r>
              <a:rPr lang="uk-UA" sz="3200" dirty="0" smtClean="0"/>
              <a:t> и </a:t>
            </a:r>
            <a:r>
              <a:rPr lang="uk-UA" sz="3200" dirty="0" err="1" smtClean="0"/>
              <a:t>его</a:t>
            </a:r>
            <a:r>
              <a:rPr lang="uk-UA" sz="3200" dirty="0" smtClean="0"/>
              <a:t> </a:t>
            </a:r>
            <a:r>
              <a:rPr lang="uk-UA" sz="3200" dirty="0" err="1" smtClean="0"/>
              <a:t>сотрудники</a:t>
            </a:r>
            <a:r>
              <a:rPr lang="uk-UA" sz="3200" dirty="0" smtClean="0"/>
              <a:t> </a:t>
            </a:r>
            <a:r>
              <a:rPr lang="uk-UA" sz="3200" dirty="0" err="1" smtClean="0"/>
              <a:t>обратились</a:t>
            </a:r>
            <a:r>
              <a:rPr lang="uk-UA" sz="3200" dirty="0" smtClean="0"/>
              <a:t> к </a:t>
            </a:r>
            <a:r>
              <a:rPr lang="uk-UA" sz="3200" dirty="0" err="1" smtClean="0"/>
              <a:t>московскому</a:t>
            </a:r>
            <a:r>
              <a:rPr lang="uk-UA" sz="3200" dirty="0" smtClean="0"/>
              <a:t> </a:t>
            </a:r>
            <a:r>
              <a:rPr lang="uk-UA" sz="3200" dirty="0" err="1" smtClean="0"/>
              <a:t>деловому</a:t>
            </a:r>
            <a:r>
              <a:rPr lang="uk-UA" sz="3200" dirty="0" smtClean="0"/>
              <a:t> </a:t>
            </a:r>
            <a:r>
              <a:rPr lang="uk-UA" sz="3200" dirty="0" err="1" smtClean="0"/>
              <a:t>языку</a:t>
            </a:r>
            <a:r>
              <a:rPr lang="uk-UA" sz="3200" dirty="0" smtClean="0"/>
              <a:t>. </a:t>
            </a:r>
            <a:br>
              <a:rPr lang="uk-UA" sz="3200" dirty="0" smtClean="0"/>
            </a:br>
            <a:endParaRPr lang="uk-UA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Московский</a:t>
            </a:r>
            <a:r>
              <a:rPr lang="uk-UA" dirty="0" smtClean="0"/>
              <a:t> </a:t>
            </a:r>
            <a:r>
              <a:rPr lang="uk-UA" dirty="0" err="1" smtClean="0"/>
              <a:t>деловой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вырос</a:t>
            </a:r>
            <a:r>
              <a:rPr lang="uk-UA" dirty="0" smtClean="0"/>
              <a:t> в </a:t>
            </a:r>
            <a:r>
              <a:rPr lang="uk-UA" dirty="0" err="1" smtClean="0"/>
              <a:t>практике</a:t>
            </a:r>
            <a:r>
              <a:rPr lang="uk-UA" dirty="0" smtClean="0"/>
              <a:t> </a:t>
            </a:r>
            <a:r>
              <a:rPr lang="uk-UA" dirty="0" err="1" smtClean="0"/>
              <a:t>московских</a:t>
            </a:r>
            <a:r>
              <a:rPr lang="uk-UA" dirty="0" smtClean="0"/>
              <a:t> </a:t>
            </a:r>
            <a:r>
              <a:rPr lang="uk-UA" dirty="0" err="1" smtClean="0"/>
              <a:t>канцелярий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приспособлен</a:t>
            </a:r>
            <a:r>
              <a:rPr lang="uk-UA" dirty="0" smtClean="0"/>
              <a:t> для </a:t>
            </a:r>
            <a:r>
              <a:rPr lang="uk-UA" dirty="0" err="1" smtClean="0"/>
              <a:t>обслуживания</a:t>
            </a:r>
            <a:r>
              <a:rPr lang="uk-UA" dirty="0" smtClean="0"/>
              <a:t> </a:t>
            </a:r>
            <a:r>
              <a:rPr lang="uk-UA" dirty="0" err="1" smtClean="0"/>
              <a:t>лишь</a:t>
            </a:r>
            <a:r>
              <a:rPr lang="uk-UA" dirty="0" smtClean="0"/>
              <a:t> </a:t>
            </a:r>
            <a:r>
              <a:rPr lang="uk-UA" dirty="0" err="1" smtClean="0"/>
              <a:t>определенных</a:t>
            </a:r>
            <a:r>
              <a:rPr lang="uk-UA" dirty="0" smtClean="0"/>
              <a:t>, </a:t>
            </a:r>
            <a:r>
              <a:rPr lang="uk-UA" dirty="0" err="1" smtClean="0"/>
              <a:t>специфических</a:t>
            </a:r>
            <a:r>
              <a:rPr lang="uk-UA" dirty="0" smtClean="0"/>
              <a:t>, </a:t>
            </a:r>
            <a:r>
              <a:rPr lang="uk-UA" dirty="0" err="1" smtClean="0"/>
              <a:t>сторон</a:t>
            </a:r>
            <a:r>
              <a:rPr lang="uk-UA" dirty="0" smtClean="0"/>
              <a:t> </a:t>
            </a:r>
            <a:r>
              <a:rPr lang="uk-UA" dirty="0" err="1" smtClean="0"/>
              <a:t>общественной</a:t>
            </a:r>
            <a:r>
              <a:rPr lang="uk-UA" dirty="0" smtClean="0"/>
              <a:t> </a:t>
            </a:r>
            <a:r>
              <a:rPr lang="uk-UA" dirty="0" err="1" smtClean="0"/>
              <a:t>жизни</a:t>
            </a:r>
            <a:r>
              <a:rPr lang="uk-UA" dirty="0" smtClean="0"/>
              <a:t> - всякого </a:t>
            </a:r>
            <a:r>
              <a:rPr lang="uk-UA" dirty="0" err="1" smtClean="0"/>
              <a:t>рода</a:t>
            </a:r>
            <a:r>
              <a:rPr lang="uk-UA" dirty="0" smtClean="0"/>
              <a:t> </a:t>
            </a:r>
            <a:r>
              <a:rPr lang="uk-UA" dirty="0" err="1" smtClean="0"/>
              <a:t>деловых</a:t>
            </a:r>
            <a:r>
              <a:rPr lang="uk-UA" dirty="0" smtClean="0"/>
              <a:t> </a:t>
            </a:r>
            <a:r>
              <a:rPr lang="uk-UA" dirty="0" err="1" smtClean="0"/>
              <a:t>отношений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</a:t>
            </a:r>
            <a:r>
              <a:rPr lang="uk-UA" dirty="0" err="1" smtClean="0"/>
              <a:t>Между</a:t>
            </a:r>
            <a:r>
              <a:rPr lang="uk-UA" dirty="0" smtClean="0"/>
              <a:t> тем </a:t>
            </a:r>
            <a:r>
              <a:rPr lang="uk-UA" dirty="0" err="1" smtClean="0"/>
              <a:t>новый</a:t>
            </a:r>
            <a:r>
              <a:rPr lang="uk-UA" dirty="0" smtClean="0"/>
              <a:t> </a:t>
            </a:r>
            <a:r>
              <a:rPr lang="uk-UA" dirty="0" err="1" smtClean="0"/>
              <a:t>литературный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предназначался</a:t>
            </a:r>
            <a:r>
              <a:rPr lang="uk-UA" dirty="0" smtClean="0"/>
              <a:t> для </a:t>
            </a:r>
            <a:r>
              <a:rPr lang="uk-UA" dirty="0" err="1" smtClean="0"/>
              <a:t>выражения</a:t>
            </a:r>
            <a:r>
              <a:rPr lang="uk-UA" dirty="0" smtClean="0"/>
              <a:t> самого </a:t>
            </a:r>
            <a:r>
              <a:rPr lang="uk-UA" dirty="0" err="1" smtClean="0"/>
              <a:t>разнообразного</a:t>
            </a:r>
            <a:r>
              <a:rPr lang="uk-UA" dirty="0" smtClean="0"/>
              <a:t> </a:t>
            </a:r>
            <a:r>
              <a:rPr lang="uk-UA" dirty="0" err="1" smtClean="0"/>
              <a:t>содержания</a:t>
            </a:r>
            <a:r>
              <a:rPr lang="uk-UA" dirty="0" smtClean="0"/>
              <a:t> - и </a:t>
            </a:r>
            <a:r>
              <a:rPr lang="uk-UA" dirty="0" err="1" smtClean="0"/>
              <a:t>научного</a:t>
            </a:r>
            <a:r>
              <a:rPr lang="uk-UA" dirty="0" smtClean="0"/>
              <a:t>, и </a:t>
            </a:r>
            <a:r>
              <a:rPr lang="uk-UA" dirty="0" err="1" smtClean="0"/>
              <a:t>философского</a:t>
            </a:r>
            <a:r>
              <a:rPr lang="uk-UA" dirty="0" smtClean="0"/>
              <a:t>, и </a:t>
            </a:r>
            <a:r>
              <a:rPr lang="uk-UA" dirty="0" err="1" smtClean="0"/>
              <a:t>художественно-литературного</a:t>
            </a: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       В </a:t>
            </a:r>
            <a:r>
              <a:rPr lang="uk-UA" dirty="0" err="1" smtClean="0"/>
              <a:t>Петровскую</a:t>
            </a:r>
            <a:r>
              <a:rPr lang="uk-UA" dirty="0" smtClean="0"/>
              <a:t> </a:t>
            </a:r>
            <a:r>
              <a:rPr lang="uk-UA" dirty="0" err="1" smtClean="0"/>
              <a:t>эпоху</a:t>
            </a:r>
            <a:r>
              <a:rPr lang="uk-UA" dirty="0" smtClean="0"/>
              <a:t> </a:t>
            </a:r>
            <a:r>
              <a:rPr lang="uk-UA" dirty="0" err="1" smtClean="0"/>
              <a:t>громадное</a:t>
            </a:r>
            <a:r>
              <a:rPr lang="uk-UA" dirty="0" smtClean="0"/>
              <a:t> </a:t>
            </a:r>
            <a:r>
              <a:rPr lang="uk-UA" dirty="0" err="1" smtClean="0"/>
              <a:t>значение</a:t>
            </a:r>
            <a:r>
              <a:rPr lang="uk-UA" dirty="0" smtClean="0"/>
              <a:t> для </a:t>
            </a:r>
            <a:r>
              <a:rPr lang="uk-UA" dirty="0" err="1" smtClean="0"/>
              <a:t>формирование</a:t>
            </a:r>
            <a:r>
              <a:rPr lang="uk-UA" dirty="0" smtClean="0"/>
              <a:t> и </a:t>
            </a:r>
            <a:r>
              <a:rPr lang="uk-UA" dirty="0" err="1" smtClean="0"/>
              <a:t>обогащения</a:t>
            </a:r>
            <a:r>
              <a:rPr lang="uk-UA" dirty="0" smtClean="0"/>
              <a:t>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 получили </a:t>
            </a:r>
            <a:r>
              <a:rPr lang="uk-UA" dirty="0" err="1" smtClean="0"/>
              <a:t>развитые</a:t>
            </a:r>
            <a:r>
              <a:rPr lang="uk-UA" dirty="0" smtClean="0"/>
              <a:t> </a:t>
            </a:r>
            <a:r>
              <a:rPr lang="uk-UA" dirty="0" err="1" smtClean="0"/>
              <a:t>национальные</a:t>
            </a:r>
            <a:r>
              <a:rPr lang="uk-UA" dirty="0" smtClean="0"/>
              <a:t> </a:t>
            </a:r>
            <a:r>
              <a:rPr lang="uk-UA" dirty="0" err="1" smtClean="0"/>
              <a:t>языки</a:t>
            </a:r>
            <a:r>
              <a:rPr lang="uk-UA" dirty="0" smtClean="0"/>
              <a:t> </a:t>
            </a:r>
            <a:r>
              <a:rPr lang="uk-UA" dirty="0" err="1" smtClean="0"/>
              <a:t>Западной</a:t>
            </a:r>
            <a:r>
              <a:rPr lang="uk-UA" dirty="0" smtClean="0"/>
              <a:t> </a:t>
            </a:r>
            <a:r>
              <a:rPr lang="uk-UA" dirty="0" err="1" smtClean="0"/>
              <a:t>Европы</a:t>
            </a:r>
            <a:r>
              <a:rPr lang="ru-RU" dirty="0" smtClean="0"/>
              <a:t>.</a:t>
            </a: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uk-UA" dirty="0" smtClean="0"/>
              <a:t>В XVII в. в </a:t>
            </a:r>
            <a:r>
              <a:rPr lang="uk-UA" dirty="0" err="1" smtClean="0"/>
              <a:t>русский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проникает</a:t>
            </a:r>
            <a:r>
              <a:rPr lang="uk-UA" dirty="0" smtClean="0"/>
              <a:t> </a:t>
            </a:r>
            <a:r>
              <a:rPr lang="uk-UA" dirty="0" err="1" smtClean="0"/>
              <a:t>целый</a:t>
            </a:r>
            <a:r>
              <a:rPr lang="uk-UA" dirty="0" smtClean="0"/>
              <a:t> ряд </a:t>
            </a:r>
            <a:r>
              <a:rPr lang="uk-UA" dirty="0" err="1" smtClean="0"/>
              <a:t>иностранных</a:t>
            </a:r>
            <a:r>
              <a:rPr lang="uk-UA" dirty="0" smtClean="0"/>
              <a:t> </a:t>
            </a:r>
            <a:r>
              <a:rPr lang="uk-UA" dirty="0" err="1" smtClean="0"/>
              <a:t>слов</a:t>
            </a:r>
            <a:r>
              <a:rPr lang="uk-UA" dirty="0" smtClean="0"/>
              <a:t> 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С </a:t>
            </a:r>
            <a:r>
              <a:rPr lang="uk-UA" dirty="0" err="1" smtClean="0"/>
              <a:t>петровских</a:t>
            </a:r>
            <a:r>
              <a:rPr lang="uk-UA" dirty="0" smtClean="0"/>
              <a:t> </a:t>
            </a:r>
            <a:r>
              <a:rPr lang="uk-UA" dirty="0" err="1" smtClean="0"/>
              <a:t>времен</a:t>
            </a:r>
            <a:r>
              <a:rPr lang="uk-UA" dirty="0" smtClean="0"/>
              <a:t> </a:t>
            </a:r>
            <a:r>
              <a:rPr lang="uk-UA" dirty="0" err="1" smtClean="0"/>
              <a:t>существуют</a:t>
            </a:r>
            <a:r>
              <a:rPr lang="uk-UA" dirty="0" smtClean="0"/>
              <a:t> в </a:t>
            </a:r>
            <a:r>
              <a:rPr lang="uk-UA" dirty="0" err="1" smtClean="0"/>
              <a:t>нашем</a:t>
            </a:r>
            <a:r>
              <a:rPr lang="uk-UA" dirty="0" smtClean="0"/>
              <a:t> </a:t>
            </a:r>
            <a:r>
              <a:rPr lang="uk-UA" dirty="0" err="1" smtClean="0"/>
              <a:t>языке</a:t>
            </a:r>
            <a:r>
              <a:rPr lang="uk-UA" dirty="0" smtClean="0"/>
              <a:t> </a:t>
            </a:r>
            <a:r>
              <a:rPr lang="uk-UA" dirty="0" err="1" smtClean="0"/>
              <a:t>такие</a:t>
            </a:r>
            <a:r>
              <a:rPr lang="uk-UA" dirty="0" smtClean="0"/>
              <a:t> </a:t>
            </a:r>
            <a:r>
              <a:rPr lang="uk-UA" dirty="0" err="1" smtClean="0"/>
              <a:t>иностранные</a:t>
            </a:r>
            <a:r>
              <a:rPr lang="uk-UA" dirty="0" smtClean="0"/>
              <a:t> слова, </a:t>
            </a:r>
            <a:r>
              <a:rPr lang="uk-UA" dirty="0" err="1" smtClean="0"/>
              <a:t>как</a:t>
            </a:r>
            <a:r>
              <a:rPr lang="uk-UA" dirty="0" smtClean="0"/>
              <a:t>:  </a:t>
            </a:r>
          </a:p>
          <a:p>
            <a:r>
              <a:rPr lang="uk-UA" dirty="0" smtClean="0"/>
              <a:t>алгебра, оптика, глобус, </a:t>
            </a:r>
            <a:r>
              <a:rPr lang="uk-UA" dirty="0" err="1" smtClean="0"/>
              <a:t>апоплексия</a:t>
            </a:r>
            <a:r>
              <a:rPr lang="uk-UA" dirty="0" smtClean="0"/>
              <a:t>, ланцет, компас,</a:t>
            </a:r>
          </a:p>
          <a:p>
            <a:r>
              <a:rPr lang="uk-UA" dirty="0" smtClean="0"/>
              <a:t>крейсер, порт, корпус, </a:t>
            </a:r>
          </a:p>
          <a:p>
            <a:r>
              <a:rPr lang="uk-UA" dirty="0" err="1" smtClean="0"/>
              <a:t>армия</a:t>
            </a:r>
            <a:r>
              <a:rPr lang="uk-UA" dirty="0" smtClean="0"/>
              <a:t>, </a:t>
            </a:r>
            <a:r>
              <a:rPr lang="uk-UA" dirty="0" err="1" smtClean="0"/>
              <a:t>гвардия</a:t>
            </a:r>
            <a:r>
              <a:rPr lang="uk-UA" dirty="0" smtClean="0"/>
              <a:t>, </a:t>
            </a:r>
            <a:r>
              <a:rPr lang="uk-UA" dirty="0" err="1" smtClean="0"/>
              <a:t>кавалерия</a:t>
            </a:r>
            <a:r>
              <a:rPr lang="uk-UA" dirty="0" smtClean="0"/>
              <a:t>, </a:t>
            </a:r>
            <a:r>
              <a:rPr lang="uk-UA" dirty="0" err="1" smtClean="0"/>
              <a:t>атаковать</a:t>
            </a:r>
            <a:r>
              <a:rPr lang="uk-UA" dirty="0" smtClean="0"/>
              <a:t>, </a:t>
            </a:r>
            <a:r>
              <a:rPr lang="uk-UA" dirty="0" err="1" smtClean="0"/>
              <a:t>штурмовать</a:t>
            </a:r>
            <a:r>
              <a:rPr lang="uk-UA" dirty="0" smtClean="0"/>
              <a:t>, </a:t>
            </a:r>
          </a:p>
          <a:p>
            <a:r>
              <a:rPr lang="uk-UA" dirty="0" err="1" smtClean="0"/>
              <a:t>комиссия</a:t>
            </a:r>
            <a:r>
              <a:rPr lang="uk-UA" dirty="0" smtClean="0"/>
              <a:t>, контора, акт, </a:t>
            </a:r>
            <a:r>
              <a:rPr lang="uk-UA" dirty="0" err="1" smtClean="0"/>
              <a:t>аренда</a:t>
            </a:r>
            <a:r>
              <a:rPr lang="uk-UA" dirty="0" smtClean="0"/>
              <a:t>, проект, рапорт, тариф и др.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dirty="0" smtClean="0"/>
              <a:t>         </a:t>
            </a:r>
            <a:r>
              <a:rPr lang="uk-UA" dirty="0" err="1" smtClean="0"/>
              <a:t>Наиболее</a:t>
            </a:r>
            <a:r>
              <a:rPr lang="uk-UA" dirty="0" smtClean="0"/>
              <a:t> </a:t>
            </a:r>
            <a:r>
              <a:rPr lang="uk-UA" dirty="0" err="1" smtClean="0"/>
              <a:t>материально</a:t>
            </a:r>
            <a:r>
              <a:rPr lang="uk-UA" dirty="0" smtClean="0"/>
              <a:t> проявилась </a:t>
            </a:r>
            <a:r>
              <a:rPr lang="uk-UA" dirty="0" err="1" smtClean="0"/>
              <a:t>преобразовательная</a:t>
            </a:r>
            <a:r>
              <a:rPr lang="uk-UA" dirty="0" smtClean="0"/>
              <a:t> </a:t>
            </a:r>
            <a:r>
              <a:rPr lang="uk-UA" dirty="0" err="1" smtClean="0"/>
              <a:t>деятельность</a:t>
            </a:r>
            <a:r>
              <a:rPr lang="uk-UA" dirty="0" smtClean="0"/>
              <a:t> Петра в </a:t>
            </a:r>
            <a:r>
              <a:rPr lang="uk-UA" dirty="0" err="1" smtClean="0"/>
              <a:t>области</a:t>
            </a:r>
            <a:r>
              <a:rPr lang="uk-UA" dirty="0" smtClean="0"/>
              <a:t>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 в </a:t>
            </a:r>
            <a:r>
              <a:rPr lang="uk-UA" dirty="0" err="1" smtClean="0"/>
              <a:t>реформе</a:t>
            </a:r>
            <a:r>
              <a:rPr lang="uk-UA" dirty="0" smtClean="0"/>
              <a:t> </a:t>
            </a:r>
            <a:r>
              <a:rPr lang="uk-UA" dirty="0" err="1" smtClean="0"/>
              <a:t>алфавита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     </a:t>
            </a:r>
          </a:p>
          <a:p>
            <a:pPr>
              <a:buNone/>
            </a:pPr>
            <a:r>
              <a:rPr lang="uk-UA" dirty="0" smtClean="0"/>
              <a:t>         </a:t>
            </a:r>
            <a:r>
              <a:rPr lang="uk-UA" dirty="0" err="1" smtClean="0"/>
              <a:t>Петр</a:t>
            </a:r>
            <a:r>
              <a:rPr lang="uk-UA" dirty="0" smtClean="0"/>
              <a:t> </a:t>
            </a:r>
            <a:r>
              <a:rPr lang="uk-UA" dirty="0" err="1" smtClean="0"/>
              <a:t>отменил</a:t>
            </a:r>
            <a:r>
              <a:rPr lang="uk-UA" dirty="0" smtClean="0"/>
              <a:t> </a:t>
            </a:r>
            <a:r>
              <a:rPr lang="uk-UA" dirty="0" err="1" smtClean="0"/>
              <a:t>церковнославянскую</a:t>
            </a:r>
            <a:r>
              <a:rPr lang="uk-UA" dirty="0" smtClean="0"/>
              <a:t> азбуку и </a:t>
            </a:r>
            <a:r>
              <a:rPr lang="uk-UA" dirty="0" err="1" smtClean="0"/>
              <a:t>заменил</a:t>
            </a:r>
            <a:r>
              <a:rPr lang="uk-UA" dirty="0" smtClean="0"/>
              <a:t> </a:t>
            </a:r>
            <a:r>
              <a:rPr lang="uk-UA" dirty="0" err="1" smtClean="0"/>
              <a:t>ее</a:t>
            </a:r>
            <a:r>
              <a:rPr lang="uk-UA" dirty="0" smtClean="0"/>
              <a:t> </a:t>
            </a:r>
            <a:r>
              <a:rPr lang="uk-UA" dirty="0" err="1" smtClean="0"/>
              <a:t>новой</a:t>
            </a:r>
            <a:r>
              <a:rPr lang="uk-UA" dirty="0" smtClean="0"/>
              <a:t>, так </a:t>
            </a:r>
            <a:r>
              <a:rPr lang="uk-UA" dirty="0" err="1" smtClean="0"/>
              <a:t>называемой</a:t>
            </a:r>
            <a:r>
              <a:rPr lang="uk-UA" dirty="0" smtClean="0"/>
              <a:t> </a:t>
            </a:r>
            <a:r>
              <a:rPr lang="uk-UA" dirty="0" err="1" smtClean="0"/>
              <a:t>гражданской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dirty="0" smtClean="0"/>
              <a:t>       Реформа </a:t>
            </a:r>
            <a:r>
              <a:rPr lang="uk-UA" dirty="0" err="1" smtClean="0"/>
              <a:t>состояла</a:t>
            </a:r>
            <a:r>
              <a:rPr lang="uk-UA" dirty="0" smtClean="0"/>
              <a:t> в том, </a:t>
            </a:r>
            <a:r>
              <a:rPr lang="uk-UA" dirty="0" err="1" smtClean="0"/>
              <a:t>что</a:t>
            </a:r>
            <a:r>
              <a:rPr lang="uk-UA" dirty="0" smtClean="0"/>
              <a:t> ряд </a:t>
            </a:r>
            <a:r>
              <a:rPr lang="uk-UA" dirty="0" err="1" smtClean="0"/>
              <a:t>церковнославянских</a:t>
            </a:r>
            <a:r>
              <a:rPr lang="uk-UA" dirty="0" smtClean="0"/>
              <a:t> букв и </a:t>
            </a:r>
            <a:r>
              <a:rPr lang="uk-UA" dirty="0" err="1" smtClean="0"/>
              <a:t>значков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изъят</a:t>
            </a:r>
            <a:r>
              <a:rPr lang="uk-UA" dirty="0" smtClean="0"/>
              <a:t> </a:t>
            </a:r>
            <a:r>
              <a:rPr lang="uk-UA" dirty="0" err="1" smtClean="0"/>
              <a:t>вовсе</a:t>
            </a:r>
            <a:r>
              <a:rPr lang="uk-UA" dirty="0" smtClean="0"/>
              <a:t>, а </a:t>
            </a:r>
            <a:r>
              <a:rPr lang="uk-UA" dirty="0" err="1" smtClean="0"/>
              <a:t>остальным</a:t>
            </a:r>
            <a:r>
              <a:rPr lang="uk-UA" dirty="0" smtClean="0"/>
              <a:t> </a:t>
            </a:r>
            <a:r>
              <a:rPr lang="uk-UA" dirty="0" err="1" smtClean="0"/>
              <a:t>был</a:t>
            </a:r>
            <a:r>
              <a:rPr lang="uk-UA" dirty="0" smtClean="0"/>
              <a:t> </a:t>
            </a:r>
            <a:r>
              <a:rPr lang="uk-UA" dirty="0" err="1" smtClean="0"/>
              <a:t>придан</a:t>
            </a:r>
            <a:r>
              <a:rPr lang="uk-UA" dirty="0" smtClean="0"/>
              <a:t> </a:t>
            </a:r>
            <a:r>
              <a:rPr lang="uk-UA" dirty="0" err="1" smtClean="0"/>
              <a:t>внешний</a:t>
            </a:r>
            <a:r>
              <a:rPr lang="uk-UA" dirty="0" smtClean="0"/>
              <a:t> </a:t>
            </a:r>
            <a:r>
              <a:rPr lang="uk-UA" dirty="0" err="1" smtClean="0"/>
              <a:t>облик</a:t>
            </a:r>
            <a:r>
              <a:rPr lang="uk-UA" dirty="0" smtClean="0"/>
              <a:t> </a:t>
            </a:r>
            <a:r>
              <a:rPr lang="uk-UA" dirty="0" err="1" smtClean="0"/>
              <a:t>западноевропейских</a:t>
            </a:r>
            <a:r>
              <a:rPr lang="uk-UA" dirty="0" smtClean="0"/>
              <a:t> букв. 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В 1710 </a:t>
            </a:r>
            <a:r>
              <a:rPr lang="uk-UA" dirty="0" err="1" smtClean="0"/>
              <a:t>году</a:t>
            </a:r>
            <a:r>
              <a:rPr lang="uk-UA" dirty="0" smtClean="0"/>
              <a:t> </a:t>
            </a:r>
            <a:r>
              <a:rPr lang="uk-UA" dirty="0" err="1" smtClean="0"/>
              <a:t>выходит</a:t>
            </a:r>
            <a:r>
              <a:rPr lang="uk-UA" dirty="0" smtClean="0"/>
              <a:t> </a:t>
            </a:r>
            <a:r>
              <a:rPr lang="uk-UA" dirty="0" err="1" smtClean="0"/>
              <a:t>царский</a:t>
            </a:r>
            <a:r>
              <a:rPr lang="uk-UA" dirty="0" smtClean="0"/>
              <a:t> указ</a:t>
            </a:r>
            <a:r>
              <a:rPr lang="uk-UA" i="1" dirty="0" smtClean="0"/>
              <a:t> "О </a:t>
            </a:r>
            <a:r>
              <a:rPr lang="uk-UA" i="1" dirty="0" err="1" smtClean="0"/>
              <a:t>введении</a:t>
            </a:r>
            <a:r>
              <a:rPr lang="uk-UA" i="1" dirty="0" smtClean="0"/>
              <a:t> </a:t>
            </a:r>
            <a:r>
              <a:rPr lang="uk-UA" i="1" dirty="0" err="1" smtClean="0"/>
              <a:t>новой</a:t>
            </a:r>
            <a:r>
              <a:rPr lang="uk-UA" i="1" dirty="0" smtClean="0"/>
              <a:t> </a:t>
            </a:r>
            <a:r>
              <a:rPr lang="uk-UA" i="1" dirty="0" err="1" smtClean="0"/>
              <a:t>гражданской</a:t>
            </a:r>
            <a:r>
              <a:rPr lang="uk-UA" i="1" dirty="0" smtClean="0"/>
              <a:t> азбуки"</a:t>
            </a:r>
            <a:r>
              <a:rPr lang="uk-UA" dirty="0" smtClean="0"/>
              <a:t>. За </a:t>
            </a:r>
            <a:r>
              <a:rPr lang="uk-UA" dirty="0" err="1" smtClean="0"/>
              <a:t>старой</a:t>
            </a:r>
            <a:r>
              <a:rPr lang="uk-UA" dirty="0" smtClean="0"/>
              <a:t> </a:t>
            </a:r>
            <a:r>
              <a:rPr lang="uk-UA" dirty="0" err="1" smtClean="0"/>
              <a:t>кириллицей</a:t>
            </a:r>
            <a:r>
              <a:rPr lang="uk-UA" dirty="0" smtClean="0"/>
              <a:t> </a:t>
            </a:r>
            <a:r>
              <a:rPr lang="uk-UA" dirty="0" err="1" smtClean="0"/>
              <a:t>сохраняется</a:t>
            </a:r>
            <a:r>
              <a:rPr lang="uk-UA" dirty="0" smtClean="0"/>
              <a:t> одна сфера — </a:t>
            </a:r>
            <a:r>
              <a:rPr lang="uk-UA" dirty="0" err="1" smtClean="0"/>
              <a:t>богослужебная</a:t>
            </a:r>
            <a:r>
              <a:rPr lang="uk-UA" dirty="0" smtClean="0"/>
              <a:t> </a:t>
            </a:r>
            <a:r>
              <a:rPr lang="uk-UA" dirty="0" err="1" smtClean="0"/>
              <a:t>литература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</a:t>
            </a:r>
            <a:r>
              <a:rPr lang="uk-UA" dirty="0" err="1" smtClean="0"/>
              <a:t>Новая</a:t>
            </a:r>
            <a:r>
              <a:rPr lang="uk-UA" dirty="0" smtClean="0"/>
              <a:t> </a:t>
            </a:r>
            <a:r>
              <a:rPr lang="uk-UA" dirty="0" err="1" smtClean="0"/>
              <a:t>гражданская</a:t>
            </a:r>
            <a:r>
              <a:rPr lang="uk-UA" dirty="0" smtClean="0"/>
              <a:t> азбука — </a:t>
            </a:r>
            <a:r>
              <a:rPr lang="uk-UA" dirty="0" err="1" smtClean="0"/>
              <a:t>предназначается</a:t>
            </a:r>
            <a:r>
              <a:rPr lang="uk-UA" dirty="0" smtClean="0"/>
              <a:t> для </a:t>
            </a:r>
            <a:r>
              <a:rPr lang="uk-UA" dirty="0" err="1" smtClean="0"/>
              <a:t>светской</a:t>
            </a:r>
            <a:r>
              <a:rPr lang="uk-UA" dirty="0" smtClean="0"/>
              <a:t> </a:t>
            </a:r>
            <a:r>
              <a:rPr lang="uk-UA" dirty="0" err="1" smtClean="0"/>
              <a:t>литературы</a:t>
            </a:r>
            <a:r>
              <a:rPr lang="uk-UA" dirty="0" smtClean="0"/>
              <a:t> — </a:t>
            </a:r>
            <a:r>
              <a:rPr lang="uk-UA" dirty="0" err="1" smtClean="0"/>
              <a:t>художественной</a:t>
            </a:r>
            <a:r>
              <a:rPr lang="uk-UA" dirty="0" smtClean="0"/>
              <a:t>, </a:t>
            </a:r>
            <a:r>
              <a:rPr lang="uk-UA" dirty="0" err="1" smtClean="0"/>
              <a:t>научной</a:t>
            </a:r>
            <a:r>
              <a:rPr lang="uk-UA" dirty="0" smtClean="0"/>
              <a:t>, </a:t>
            </a:r>
            <a:r>
              <a:rPr lang="uk-UA" dirty="0" err="1" smtClean="0"/>
              <a:t>технической</a:t>
            </a:r>
            <a:r>
              <a:rPr lang="uk-UA" dirty="0" smtClean="0"/>
              <a:t>, </a:t>
            </a:r>
            <a:r>
              <a:rPr lang="uk-UA" dirty="0" err="1" smtClean="0"/>
              <a:t>юридической</a:t>
            </a:r>
            <a:r>
              <a:rPr lang="uk-UA" dirty="0" smtClean="0"/>
              <a:t>. </a:t>
            </a:r>
            <a:r>
              <a:rPr lang="uk-UA" dirty="0" err="1" smtClean="0"/>
              <a:t>Множество</a:t>
            </a:r>
            <a:r>
              <a:rPr lang="uk-UA" dirty="0" smtClean="0"/>
              <a:t> букв </a:t>
            </a:r>
            <a:r>
              <a:rPr lang="uk-UA" dirty="0" err="1" smtClean="0"/>
              <a:t>изымается</a:t>
            </a:r>
            <a:r>
              <a:rPr lang="uk-UA" dirty="0" smtClean="0"/>
              <a:t> </a:t>
            </a:r>
            <a:r>
              <a:rPr lang="uk-UA" dirty="0" err="1" smtClean="0"/>
              <a:t>из</a:t>
            </a:r>
            <a:r>
              <a:rPr lang="uk-UA" dirty="0" smtClean="0"/>
              <a:t> азбуки, </a:t>
            </a:r>
            <a:r>
              <a:rPr lang="uk-UA" dirty="0" err="1" smtClean="0"/>
              <a:t>очертания</a:t>
            </a:r>
            <a:r>
              <a:rPr lang="uk-UA" dirty="0" smtClean="0"/>
              <a:t> букв </a:t>
            </a:r>
            <a:r>
              <a:rPr lang="uk-UA" dirty="0" err="1" smtClean="0"/>
              <a:t>становятся</a:t>
            </a:r>
            <a:r>
              <a:rPr lang="uk-UA" dirty="0" smtClean="0"/>
              <a:t> </a:t>
            </a:r>
            <a:r>
              <a:rPr lang="uk-UA" dirty="0" err="1" smtClean="0"/>
              <a:t>округлыми</a:t>
            </a:r>
            <a:r>
              <a:rPr lang="uk-UA" dirty="0" smtClean="0"/>
              <a:t>, легкими для письма и </a:t>
            </a:r>
            <a:r>
              <a:rPr lang="uk-UA" dirty="0" err="1" smtClean="0"/>
              <a:t>чтения</a:t>
            </a:r>
            <a:r>
              <a:rPr lang="uk-UA" dirty="0" smtClean="0"/>
              <a:t>. В </a:t>
            </a:r>
            <a:r>
              <a:rPr lang="uk-UA" dirty="0" err="1" smtClean="0"/>
              <a:t>алфавит</a:t>
            </a:r>
            <a:r>
              <a:rPr lang="uk-UA" dirty="0" smtClean="0"/>
              <a:t> введена </a:t>
            </a:r>
            <a:r>
              <a:rPr lang="uk-UA" dirty="0" err="1" smtClean="0"/>
              <a:t>новая</a:t>
            </a:r>
            <a:r>
              <a:rPr lang="uk-UA" dirty="0" smtClean="0"/>
              <a:t> буква Э.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349873184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06829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396</TotalTime>
  <Words>551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Петровское время и его значение для развития русского национального  литературного языка.  Язык Петровской эпохи</vt:lpstr>
      <vt:lpstr>Слайд 2</vt:lpstr>
      <vt:lpstr>Слайд 3</vt:lpstr>
      <vt:lpstr>    В поисках основы для нового литературного языка Петр и его сотрудники обратились к московскому деловому языку.  </vt:lpstr>
      <vt:lpstr>Слайд 5</vt:lpstr>
      <vt:lpstr>Слайд 6</vt:lpstr>
      <vt:lpstr>Слайд 7</vt:lpstr>
      <vt:lpstr>Слайд 8</vt:lpstr>
      <vt:lpstr>Слайд 9</vt:lpstr>
      <vt:lpstr>Гражданским шрифтом печатаются:</vt:lpstr>
      <vt:lpstr>Слайд 11</vt:lpstr>
      <vt:lpstr>Слайд 12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 о «втором южнославянском влиянии»</dc:title>
  <dc:creator>katherine</dc:creator>
  <cp:lastModifiedBy>Admin</cp:lastModifiedBy>
  <cp:revision>30</cp:revision>
  <dcterms:created xsi:type="dcterms:W3CDTF">2015-03-29T17:33:25Z</dcterms:created>
  <dcterms:modified xsi:type="dcterms:W3CDTF">2015-08-18T13:09:19Z</dcterms:modified>
</cp:coreProperties>
</file>