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1313A-454B-4B76-A518-3D445B4E6466}" type="datetimeFigureOut">
              <a:rPr lang="uk-UA" smtClean="0"/>
              <a:pPr/>
              <a:t>18.08.2015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D16D-72C5-44DA-8543-B4516825BB8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43838" cy="421484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</a:t>
            </a:r>
            <a:b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курсу истории русского литературного языка</a:t>
            </a:r>
            <a:b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</a:t>
            </a:r>
            <a:r>
              <a:rPr lang="ru-RU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«Деловой язык» Киевской Руси и</a:t>
            </a:r>
            <a:b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его место в системе древнерусского литературного языка. Тексты деловой письменности</a:t>
            </a:r>
            <a:br>
              <a:rPr lang="ru-RU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857628"/>
            <a:ext cx="698736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Подготовила:</a:t>
            </a:r>
          </a:p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студентка </a:t>
            </a:r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 группы</a:t>
            </a:r>
          </a:p>
          <a:p>
            <a:pPr algn="ctr"/>
            <a:r>
              <a:rPr lang="ru-RU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УНИ филологии и журналистики</a:t>
            </a:r>
          </a:p>
          <a:p>
            <a:pPr algn="ctr"/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ЖГУ имени Ивана </a:t>
            </a:r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Франко</a:t>
            </a:r>
            <a:endParaRPr lang="ru-RU" sz="2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Ставская</a:t>
            </a:r>
            <a:r>
              <a:rPr lang="ru-RU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Яна</a:t>
            </a:r>
          </a:p>
          <a:p>
            <a:pPr algn="ctr"/>
            <a:r>
              <a:rPr lang="uk-UA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Преподаватель</a:t>
            </a:r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доц. Недашковская Т.Е.</a:t>
            </a:r>
            <a:endParaRPr lang="ru-RU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Язык </a:t>
            </a:r>
            <a:r>
              <a:rPr lang="ru-RU" dirty="0"/>
              <a:t>деловой письменности всегда отличался особыми, только ему свойственными чертами. Уже в древнейших деловых памятниках XI-XIV вв. мы обнаруживаем разнообразные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деловые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термины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изгои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«человек, оторвавшийся от своего сословия», </a:t>
            </a:r>
            <a:endParaRPr lang="ru-RU" dirty="0" smtClean="0"/>
          </a:p>
          <a:p>
            <a:pPr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послухъ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«свидетель, который что-либо слышал», </a:t>
            </a:r>
            <a:endParaRPr lang="ru-RU" dirty="0" smtClean="0"/>
          </a:p>
          <a:p>
            <a:pPr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видокъ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«свидетель, который что-либо видел», </a:t>
            </a:r>
            <a:r>
              <a:rPr lang="ru-RU" i="1" dirty="0"/>
              <a:t>тать – </a:t>
            </a:r>
            <a:r>
              <a:rPr lang="ru-RU" dirty="0"/>
              <a:t>«вор, преступник», 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головникъ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«убийца» (ср. </a:t>
            </a:r>
            <a:r>
              <a:rPr lang="ru-RU" i="1" dirty="0"/>
              <a:t>уголовное преступление</a:t>
            </a:r>
            <a:r>
              <a:rPr lang="ru-RU" i="1" dirty="0" smtClean="0"/>
              <a:t>),</a:t>
            </a:r>
          </a:p>
          <a:p>
            <a:pPr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огнищанинъ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«богатый, знатный человек, владелец дома», 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мужь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«свободный человек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отрокъ</a:t>
            </a:r>
            <a:r>
              <a:rPr lang="ru-RU" i="1" dirty="0"/>
              <a:t> – </a:t>
            </a:r>
            <a:r>
              <a:rPr lang="ru-RU" dirty="0"/>
              <a:t>«младший дружинник», 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тиунъ</a:t>
            </a:r>
            <a:r>
              <a:rPr lang="ru-RU" i="1" dirty="0" smtClean="0"/>
              <a:t> </a:t>
            </a:r>
            <a:r>
              <a:rPr lang="ru-RU" i="1" dirty="0"/>
              <a:t>– </a:t>
            </a:r>
            <a:r>
              <a:rPr lang="ru-RU" dirty="0"/>
              <a:t>«управляющий, особая должность при князьях, боярах и епископах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/>
              <a:t>    «Русская Правда»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Некоторые </a:t>
            </a:r>
            <a:r>
              <a:rPr lang="ru-RU" dirty="0"/>
              <a:t>слова в деловой речи получают новые значения, не свойственные им за ее пределами.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Так</a:t>
            </a:r>
            <a:r>
              <a:rPr lang="ru-RU" dirty="0"/>
              <a:t>, глагол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вылЂзти</a:t>
            </a:r>
            <a:r>
              <a:rPr lang="ru-RU" dirty="0"/>
              <a:t> в «Русской правде» несколько раз употребляется в значении «явиться в качестве свидетеля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Слово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</a:t>
            </a:r>
            <a:r>
              <a:rPr lang="ru-RU" dirty="0"/>
              <a:t> в юридических памятниках с XIV в. начинает употребляться в новом значении «спор, тяжба, судебный </a:t>
            </a:r>
            <a:r>
              <a:rPr lang="ru-RU" dirty="0" smtClean="0"/>
              <a:t>процесс;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слово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бумага</a:t>
            </a:r>
            <a:r>
              <a:rPr lang="ru-RU" dirty="0"/>
              <a:t> в деловой речи XVI в. получило значение «документ, акт» (в других памятниках оно употреблялось с XV в. в значениях «хлопчатобумажная ткань» и «материал для письма</a:t>
            </a:r>
            <a:r>
              <a:rPr lang="ru-RU" dirty="0" smtClean="0"/>
              <a:t>»);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слово</a:t>
            </a:r>
            <a:r>
              <a:rPr lang="ru-RU" b="1" dirty="0"/>
              <a:t> </a:t>
            </a:r>
            <a:r>
              <a:rPr lang="ru-RU" b="1" i="1" dirty="0"/>
              <a:t>черный</a:t>
            </a:r>
            <a:r>
              <a:rPr lang="ru-RU" i="1" dirty="0"/>
              <a:t>,</a:t>
            </a:r>
            <a:r>
              <a:rPr lang="ru-RU" dirty="0"/>
              <a:t> употреблявшееся со значением цвета, в документах XVII в. отмечено со значением «черновой» (например, </a:t>
            </a:r>
            <a:r>
              <a:rPr lang="ru-RU" i="1" dirty="0"/>
              <a:t>черная челобитная</a:t>
            </a:r>
            <a:r>
              <a:rPr lang="ru-RU" i="1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Характерной особенностью языка деловых памятников является очень частое применение глаголов несовершенного вида с суффиксом 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ивать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(-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ывать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/>
              <a:t>«а грамоты </a:t>
            </a:r>
            <a:r>
              <a:rPr lang="ru-RU" i="1" dirty="0" err="1"/>
              <a:t>ти</a:t>
            </a:r>
            <a:r>
              <a:rPr lang="ru-RU" i="1" dirty="0"/>
              <a:t> </a:t>
            </a:r>
            <a:r>
              <a:rPr lang="ru-RU" i="1" dirty="0" err="1"/>
              <a:t>кн̃же</a:t>
            </a:r>
            <a:r>
              <a:rPr lang="ru-RU" i="1" dirty="0"/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посуживати</a:t>
            </a:r>
            <a:r>
              <a:rPr lang="ru-RU" i="1" dirty="0"/>
              <a:t> [т. е. не отменять]» </a:t>
            </a:r>
            <a:endParaRPr lang="ru-RU" i="1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«</a:t>
            </a:r>
            <a:r>
              <a:rPr lang="ru-RU" i="1" dirty="0"/>
              <a:t>а </a:t>
            </a:r>
            <a:r>
              <a:rPr lang="ru-RU" i="1" dirty="0" err="1"/>
              <a:t>лихихъ</a:t>
            </a:r>
            <a:r>
              <a:rPr lang="ru-RU" i="1" dirty="0"/>
              <a:t> бы </a:t>
            </a:r>
            <a:r>
              <a:rPr lang="ru-RU" i="1" dirty="0" err="1"/>
              <a:t>есте</a:t>
            </a:r>
            <a:r>
              <a:rPr lang="ru-RU" i="1" dirty="0"/>
              <a:t> </a:t>
            </a:r>
            <a:r>
              <a:rPr lang="ru-RU" i="1" dirty="0" err="1"/>
              <a:t>людии</a:t>
            </a:r>
            <a:r>
              <a:rPr lang="ru-RU" i="1" dirty="0"/>
              <a:t> не </a:t>
            </a:r>
            <a:r>
              <a:rPr lang="ru-RU" i="1" dirty="0" err="1"/>
              <a:t>слуша</a:t>
            </a:r>
            <a:r>
              <a:rPr lang="ru-RU" i="1" dirty="0"/>
              <a:t>(л)и </a:t>
            </a:r>
            <a:r>
              <a:rPr lang="ru-RU" i="1" dirty="0" err="1"/>
              <a:t>хто</a:t>
            </a:r>
            <a:r>
              <a:rPr lang="ru-RU" i="1" dirty="0"/>
              <a:t> иметь </a:t>
            </a:r>
            <a:r>
              <a:rPr lang="ru-RU" i="1" dirty="0" err="1"/>
              <a:t>васъ</a:t>
            </a:r>
            <a:r>
              <a:rPr lang="ru-RU" i="1" dirty="0"/>
              <a:t>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сваживати</a:t>
            </a:r>
            <a:r>
              <a:rPr lang="ru-RU" i="1" dirty="0" smtClean="0"/>
              <a:t>»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В </a:t>
            </a:r>
            <a:r>
              <a:rPr lang="ru-RU" dirty="0"/>
              <a:t>XVI и особенно в XVII в. деловая речь оказывает все большее влияние на художественную литературу </a:t>
            </a:r>
            <a:r>
              <a:rPr lang="ru-RU" dirty="0" smtClean="0"/>
              <a:t>.В </a:t>
            </a:r>
            <a:r>
              <a:rPr lang="ru-RU" dirty="0"/>
              <a:t>то же время в деловых документах начинают использоваться некоторые художественные </a:t>
            </a:r>
            <a:r>
              <a:rPr lang="ru-RU" dirty="0" smtClean="0"/>
              <a:t>средства:</a:t>
            </a:r>
          </a:p>
          <a:p>
            <a:pPr>
              <a:buNone/>
            </a:pPr>
            <a:endParaRPr lang="ru-RU" dirty="0"/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в грамотах XVII в. встречается рифмованная неритмическая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/>
              <a:t>«а </a:t>
            </a:r>
            <a:r>
              <a:rPr lang="ru-RU" i="1" dirty="0" err="1"/>
              <a:t>вамъ</a:t>
            </a:r>
            <a:r>
              <a:rPr lang="ru-RU" i="1" dirty="0"/>
              <a:t> о </a:t>
            </a:r>
            <a:r>
              <a:rPr lang="ru-RU" i="1" dirty="0" err="1"/>
              <a:t>томъ</a:t>
            </a:r>
            <a:r>
              <a:rPr lang="ru-RU" i="1" dirty="0"/>
              <a:t> не вчуже по </a:t>
            </a:r>
            <a:r>
              <a:rPr lang="ru-RU" i="1" dirty="0" err="1"/>
              <a:t>бозЂ</a:t>
            </a:r>
            <a:r>
              <a:rPr lang="ru-RU" i="1" dirty="0"/>
              <a:t>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ревновати</a:t>
            </a:r>
            <a:r>
              <a:rPr lang="ru-RU" i="1" dirty="0"/>
              <a:t>, что за свою </a:t>
            </a:r>
            <a:r>
              <a:rPr lang="ru-RU" i="1" dirty="0" err="1"/>
              <a:t>вЂру</a:t>
            </a:r>
            <a:r>
              <a:rPr lang="ru-RU" i="1" dirty="0"/>
              <a:t> и за все православное крестьянство </a:t>
            </a:r>
            <a:r>
              <a:rPr lang="ru-RU" i="1" dirty="0" err="1"/>
              <a:t>стояти</a:t>
            </a:r>
            <a:r>
              <a:rPr lang="ru-RU" i="1" dirty="0"/>
              <a:t> и своя страны </a:t>
            </a:r>
            <a:r>
              <a:rPr lang="ru-RU" i="1" dirty="0" err="1"/>
              <a:t>отъ</a:t>
            </a:r>
            <a:r>
              <a:rPr lang="ru-RU" i="1" dirty="0"/>
              <a:t> иноплеменных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свобожати</a:t>
            </a:r>
            <a:r>
              <a:rPr lang="ru-RU" i="1" dirty="0"/>
              <a:t>; </a:t>
            </a:r>
            <a:endParaRPr lang="ru-RU" i="1" dirty="0" smtClean="0"/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документах того же времени можно отметить и повторение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синонимов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им </a:t>
            </a:r>
            <a:r>
              <a:rPr lang="ru-RU" dirty="0"/>
              <a:t>в свою землю </a:t>
            </a:r>
            <a:r>
              <a:rPr lang="ru-RU" dirty="0" err="1"/>
              <a:t>ехати</a:t>
            </a:r>
            <a:r>
              <a:rPr lang="ru-RU" dirty="0"/>
              <a:t> безо всякого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задержания</a:t>
            </a:r>
            <a:r>
              <a:rPr lang="ru-RU" dirty="0"/>
              <a:t> и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зацепки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i="1" dirty="0" smtClean="0"/>
              <a:t> </a:t>
            </a:r>
            <a:r>
              <a:rPr lang="ru-RU" dirty="0"/>
              <a:t> и мы...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молили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/>
              <a:t>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просили</a:t>
            </a:r>
            <a:r>
              <a:rPr lang="ru-RU" i="1" dirty="0"/>
              <a:t>,</a:t>
            </a:r>
            <a:r>
              <a:rPr lang="ru-RU" dirty="0"/>
              <a:t> и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радели</a:t>
            </a:r>
            <a:r>
              <a:rPr lang="ru-RU" dirty="0"/>
              <a:t> и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промышляли</a:t>
            </a:r>
            <a:r>
              <a:rPr lang="ru-RU" i="1" dirty="0"/>
              <a:t>;</a:t>
            </a:r>
            <a:r>
              <a:rPr lang="ru-RU" dirty="0"/>
              <a:t> ...и то делается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нераденьем,</a:t>
            </a:r>
            <a:r>
              <a:rPr lang="ru-RU" i="1" dirty="0"/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небреженьем</a:t>
            </a:r>
            <a:r>
              <a:rPr lang="ru-RU" dirty="0"/>
              <a:t> </a:t>
            </a:r>
            <a:r>
              <a:rPr lang="ru-RU" dirty="0" smtClean="0"/>
              <a:t>вашим.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Используя </a:t>
            </a:r>
            <a:r>
              <a:rPr lang="ru-RU" dirty="0"/>
              <a:t>эти и некоторые другие приемы, авторы грамот, очевидно, стремились усилить эмоциональность речи с тем, чтобы побудить читавшего к определенным действиям, убедить его в </a:t>
            </a:r>
            <a:r>
              <a:rPr lang="ru-RU" dirty="0" smtClean="0"/>
              <a:t>чем-то. 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Эти </a:t>
            </a:r>
            <a:r>
              <a:rPr lang="ru-RU" dirty="0"/>
              <a:t>элементы художественной речи – довольно редкое явление в деловых документах. В целом их язык очень конкретен и традиционен. И тем не менее начавшееся взаимопроникновение художественной и деловой речи стало одним из тех явлений, в результате которых были постепенно выработаны нормы русского литературного языка нового времени.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428604"/>
            <a:ext cx="7258072" cy="20431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Деловые документы появились на Руси после введения в Х в. письменности. Первыми письменными документами, зафиксированными в летописи,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тексты договоров русских с греками 907, 911, 944 и 971 гг.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500306"/>
            <a:ext cx="4857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XI в. появляется первый свод законов Киевской Руси </a:t>
            </a:r>
            <a:r>
              <a:rPr lang="ru-RU" sz="2800" i="1" dirty="0"/>
              <a:t>"Русская правда" — оригинальный памятник письменности, позволяющий судить о развитости системы юридической и общественно-политической терминологии в то время.</a:t>
            </a:r>
            <a:endParaRPr lang="uk-UA" sz="2800" i="1" dirty="0"/>
          </a:p>
        </p:txBody>
      </p:sp>
      <p:pic>
        <p:nvPicPr>
          <p:cNvPr id="1026" name="Picture 2" descr="C:\Users\Яна\Desktop\The_instance_Sinodal`niy_of_Pravda_Ruskaya_page_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571744"/>
            <a:ext cx="2612052" cy="3452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901014" cy="434023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высокая </a:t>
            </a:r>
            <a:r>
              <a:rPr lang="ru-RU" dirty="0" err="1" smtClean="0"/>
              <a:t>терминологичность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преобладание </a:t>
            </a:r>
            <a:r>
              <a:rPr lang="ru-RU" dirty="0"/>
              <a:t>сочинения над подчинением в сложных </a:t>
            </a:r>
            <a:r>
              <a:rPr lang="ru-RU" dirty="0" smtClean="0"/>
              <a:t>предложениях;</a:t>
            </a:r>
          </a:p>
          <a:p>
            <a:r>
              <a:rPr lang="ru-RU" dirty="0" smtClean="0"/>
              <a:t>наличие </a:t>
            </a:r>
            <a:r>
              <a:rPr lang="ru-RU" dirty="0"/>
              <a:t>сложных конструкций с сочинительными союзами "а", "и", "да", "же", а также бессоюзных </a:t>
            </a:r>
            <a:r>
              <a:rPr lang="ru-RU" dirty="0" smtClean="0"/>
              <a:t>цепочек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всех видов сложноподчиненных предложений наиболее широко употребляются конструкции с придаточным условным (с союзом </a:t>
            </a:r>
            <a:r>
              <a:rPr lang="ru-RU" dirty="0" err="1"/>
              <a:t>аще</a:t>
            </a:r>
            <a:r>
              <a:rPr lang="ru-RU" dirty="0"/>
              <a:t> — если</a:t>
            </a:r>
            <a:r>
              <a:rPr lang="ru-RU" dirty="0" smtClean="0"/>
              <a:t>).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"</a:t>
            </a:r>
            <a:r>
              <a:rPr lang="ru-RU" b="1" i="1" dirty="0" err="1"/>
              <a:t>Аще</a:t>
            </a:r>
            <a:r>
              <a:rPr lang="ru-RU" b="1" i="1" dirty="0"/>
              <a:t> будет свободный человек убит 10 гривен серебра за голову". "</a:t>
            </a:r>
            <a:r>
              <a:rPr lang="ru-RU" b="1" i="1" dirty="0" err="1"/>
              <a:t>Аще</a:t>
            </a:r>
            <a:r>
              <a:rPr lang="ru-RU" b="1" i="1" dirty="0"/>
              <a:t> кто </a:t>
            </a:r>
            <a:r>
              <a:rPr lang="ru-RU" b="1" i="1" dirty="0" err="1"/>
              <a:t>купець</a:t>
            </a:r>
            <a:r>
              <a:rPr lang="ru-RU" b="1" i="1" dirty="0"/>
              <a:t> </a:t>
            </a:r>
            <a:r>
              <a:rPr lang="ru-RU" b="1" i="1" dirty="0" err="1"/>
              <a:t>купцю</a:t>
            </a:r>
            <a:r>
              <a:rPr lang="ru-RU" b="1" i="1" dirty="0"/>
              <a:t> даст в куплю куны, то </a:t>
            </a:r>
            <a:r>
              <a:rPr lang="ru-RU" b="1" i="1" dirty="0" err="1"/>
              <a:t>купцю</a:t>
            </a:r>
            <a:r>
              <a:rPr lang="ru-RU" b="1" i="1" dirty="0"/>
              <a:t> пред послухи кун не </a:t>
            </a:r>
            <a:r>
              <a:rPr lang="ru-RU" b="1" i="1" dirty="0" err="1"/>
              <a:t>имати</a:t>
            </a:r>
            <a:r>
              <a:rPr lang="ru-RU" b="1" i="1" dirty="0"/>
              <a:t>, послухи ему на </a:t>
            </a:r>
            <a:r>
              <a:rPr lang="ru-RU" b="1" i="1" dirty="0" err="1"/>
              <a:t>надобе</a:t>
            </a:r>
            <a:r>
              <a:rPr lang="ru-RU" b="1" i="1" dirty="0"/>
              <a:t>. Но </a:t>
            </a:r>
            <a:r>
              <a:rPr lang="ru-RU" b="1" i="1" dirty="0" err="1"/>
              <a:t>ити</a:t>
            </a:r>
            <a:r>
              <a:rPr lang="ru-RU" b="1" i="1" dirty="0"/>
              <a:t> ему самому роте, </a:t>
            </a:r>
            <a:r>
              <a:rPr lang="ru-RU" b="1" i="1" dirty="0" err="1"/>
              <a:t>аще</a:t>
            </a:r>
            <a:r>
              <a:rPr lang="ru-RU" b="1" i="1" dirty="0"/>
              <a:t> </a:t>
            </a:r>
            <a:r>
              <a:rPr lang="ru-RU" b="1" i="1" dirty="0" err="1"/>
              <a:t>ся</a:t>
            </a:r>
            <a:r>
              <a:rPr lang="ru-RU" b="1" i="1" dirty="0"/>
              <a:t> начнет </a:t>
            </a:r>
            <a:r>
              <a:rPr lang="ru-RU" b="1" i="1" dirty="0" err="1"/>
              <a:t>запирати</a:t>
            </a:r>
            <a:r>
              <a:rPr lang="ru-RU" b="1" i="1" dirty="0"/>
              <a:t>".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словоупотребления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речи, которые относятся к характерным чертам делового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стиля: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01014" cy="290037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После "Русской правды" древнейшим документом </a:t>
            </a:r>
            <a:r>
              <a:rPr lang="ru-RU" i="1" dirty="0"/>
              <a:t>считается "Грамота великого князя Мстислава </a:t>
            </a:r>
            <a:r>
              <a:rPr lang="ru-RU" i="1" dirty="0" err="1"/>
              <a:t>Володимировича</a:t>
            </a:r>
            <a:r>
              <a:rPr lang="ru-RU" i="1" dirty="0"/>
              <a:t> и его сына Всеволода 1130 года"</a:t>
            </a:r>
            <a:r>
              <a:rPr lang="ru-RU" dirty="0"/>
              <a:t>. Начальная формула этой грамоты "Се </a:t>
            </a:r>
            <a:r>
              <a:rPr lang="ru-RU" dirty="0" err="1"/>
              <a:t>азъ</a:t>
            </a:r>
            <a:r>
              <a:rPr lang="ru-RU" dirty="0"/>
              <a:t>" ... ("вот я") становится с этого времени обязательным элементом (реквизитом) древнерусских </a:t>
            </a:r>
            <a:r>
              <a:rPr lang="ru-RU" dirty="0" smtClean="0"/>
              <a:t>грамот.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Деловая письменность была развита и в Московской Руси.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XV-XVI вв. на основе московского говора развился деловой («приказный») язык Московской Руси, сформировавшийся главным образом в московских «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приказах».</a:t>
            </a:r>
            <a:r>
              <a:rPr lang="ru-RU" dirty="0"/>
              <a:t> На приказном языке писались государственные и юридические акты, а также письма московских великих князей, посольские донесения, географические и исторические сочинения, лечебники, поваренные книги и т. п. К числу важнейших памятников московского приказного языка относятся, например, «Судебник» Ивана III 1497 г., «Судебник» Ивана Грозного 1550 г., «Уложение» Алексея Михайловича 1649 г. и др.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5"/>
            <a:ext cx="8072494" cy="15001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 деловых документов как Киевской, так и Московской Руси отличается от языка летописной и художественно-повествовательной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литературы:</a:t>
            </a:r>
            <a:endParaRPr lang="ru-RU" dirty="0"/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ограниченным использованием славянизмов; </a:t>
            </a:r>
          </a:p>
          <a:p>
            <a:pPr marL="514350" indent="-514350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71678"/>
            <a:ext cx="80724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Славянизмы </a:t>
            </a:r>
            <a:r>
              <a:rPr lang="ru-RU" sz="2000" dirty="0"/>
              <a:t>– такое</a:t>
            </a:r>
            <a:r>
              <a:rPr lang="ru-RU" sz="2000" b="1" dirty="0"/>
              <a:t> </a:t>
            </a:r>
            <a:r>
              <a:rPr lang="ru-RU" sz="2000" dirty="0"/>
              <a:t>же редкое явление в деловых памятниках, как народно-разговорные, восточнославянские слова и выражения – в памятниках </a:t>
            </a:r>
            <a:r>
              <a:rPr lang="ru-RU" sz="2000" dirty="0" smtClean="0"/>
              <a:t>церковно-книжных</a:t>
            </a:r>
            <a:r>
              <a:rPr lang="ru-RU" sz="2000" baseline="30000" dirty="0"/>
              <a:t>.</a:t>
            </a:r>
            <a:r>
              <a:rPr lang="ru-RU" sz="2000" dirty="0" smtClean="0"/>
              <a:t> </a:t>
            </a:r>
            <a:r>
              <a:rPr lang="ru-RU" sz="2000" dirty="0"/>
              <a:t>Те, кто писал или переписывал деловые документы, довольно часто предпочитал русские слова и формы славянизмам.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краткой редакции «Русской правды», </a:t>
            </a:r>
            <a:r>
              <a:rPr lang="ru-RU" sz="2000" dirty="0"/>
              <a:t>например, находим: </a:t>
            </a:r>
            <a:r>
              <a:rPr lang="ru-RU" sz="2000" i="1" dirty="0"/>
              <a:t>голова, борода, </a:t>
            </a:r>
            <a:r>
              <a:rPr lang="ru-RU" sz="2000" i="1" dirty="0" err="1"/>
              <a:t>холопъ</a:t>
            </a:r>
            <a:r>
              <a:rPr lang="ru-RU" sz="2000" i="1" dirty="0"/>
              <a:t>, </a:t>
            </a:r>
            <a:r>
              <a:rPr lang="ru-RU" sz="2000" i="1" dirty="0" err="1"/>
              <a:t>хоромъ</a:t>
            </a:r>
            <a:r>
              <a:rPr lang="ru-RU" sz="2000" i="1" dirty="0"/>
              <a:t>, корова, коровий, </a:t>
            </a:r>
            <a:r>
              <a:rPr lang="ru-RU" sz="2000" i="1" dirty="0" err="1"/>
              <a:t>солодъ</a:t>
            </a:r>
            <a:r>
              <a:rPr lang="ru-RU" sz="2000" i="1" dirty="0"/>
              <a:t>, </a:t>
            </a:r>
            <a:r>
              <a:rPr lang="ru-RU" sz="2000" i="1" dirty="0" err="1" smtClean="0"/>
              <a:t>борошно</a:t>
            </a:r>
            <a:r>
              <a:rPr lang="ru-RU" sz="2000" i="1" dirty="0"/>
              <a:t>, </a:t>
            </a:r>
            <a:r>
              <a:rPr lang="ru-RU" sz="2000" i="1" dirty="0" err="1"/>
              <a:t>передЂ</a:t>
            </a:r>
            <a:r>
              <a:rPr lang="ru-RU" sz="2000" i="1" dirty="0"/>
              <a:t>, </a:t>
            </a:r>
            <a:r>
              <a:rPr lang="ru-RU" sz="2000" i="1" dirty="0" err="1"/>
              <a:t>переореть</a:t>
            </a:r>
            <a:r>
              <a:rPr lang="ru-RU" sz="2000" i="1" dirty="0"/>
              <a:t>, </a:t>
            </a:r>
            <a:r>
              <a:rPr lang="ru-RU" sz="2000" i="1" dirty="0" err="1"/>
              <a:t>перетесъ</a:t>
            </a:r>
            <a:r>
              <a:rPr lang="ru-RU" sz="2000" dirty="0"/>
              <a:t> (а не </a:t>
            </a:r>
            <a:r>
              <a:rPr lang="ru-RU" sz="2000" i="1" dirty="0"/>
              <a:t>глава, брада</a:t>
            </a:r>
            <a:r>
              <a:rPr lang="ru-RU" sz="2000" dirty="0"/>
              <a:t> и т. п.); </a:t>
            </a:r>
            <a:r>
              <a:rPr lang="ru-RU" sz="2000" i="1" dirty="0"/>
              <a:t>роба, </a:t>
            </a:r>
            <a:r>
              <a:rPr lang="ru-RU" sz="2000" i="1" dirty="0" err="1"/>
              <a:t>лодъя</a:t>
            </a:r>
            <a:r>
              <a:rPr lang="ru-RU" sz="2000" i="1" dirty="0"/>
              <a:t>, вывести,</a:t>
            </a:r>
            <a:r>
              <a:rPr lang="ru-RU" sz="2000" b="1" i="1" dirty="0"/>
              <a:t> </a:t>
            </a:r>
            <a:r>
              <a:rPr lang="ru-RU" sz="2000" i="1" dirty="0" err="1"/>
              <a:t>оже</a:t>
            </a:r>
            <a:r>
              <a:rPr lang="ru-RU" sz="2000" i="1" dirty="0"/>
              <a:t>, </a:t>
            </a:r>
            <a:r>
              <a:rPr lang="ru-RU" sz="2000" i="1" dirty="0" err="1"/>
              <a:t>одину</a:t>
            </a:r>
            <a:r>
              <a:rPr lang="ru-RU" sz="2000" dirty="0"/>
              <a:t> и другие восточнославянские слова, имевшие синонимы в церковно-книжных памятниках. Вместе с тем встречаются и единичные славянизмы: </a:t>
            </a:r>
            <a:r>
              <a:rPr lang="ru-RU" sz="2000" i="1" dirty="0" err="1"/>
              <a:t>предь</a:t>
            </a:r>
            <a:r>
              <a:rPr lang="ru-RU" sz="2000" i="1" dirty="0"/>
              <a:t>, </a:t>
            </a:r>
            <a:r>
              <a:rPr lang="ru-RU" sz="2000" i="1" dirty="0" err="1"/>
              <a:t>вь</a:t>
            </a:r>
            <a:r>
              <a:rPr lang="ru-RU" sz="2000" i="1" dirty="0"/>
              <a:t> среду, </a:t>
            </a:r>
            <a:r>
              <a:rPr lang="ru-RU" sz="2000" i="1" dirty="0" err="1"/>
              <a:t>хощеть</a:t>
            </a:r>
            <a:r>
              <a:rPr lang="ru-RU" sz="2000" i="1" dirty="0"/>
              <a:t>, </a:t>
            </a:r>
            <a:r>
              <a:rPr lang="ru-RU" sz="2000" i="1" dirty="0" err="1"/>
              <a:t>единъ</a:t>
            </a:r>
            <a:r>
              <a:rPr lang="ru-RU" sz="2000" i="1" dirty="0"/>
              <a:t>, разбои, </a:t>
            </a:r>
            <a:r>
              <a:rPr lang="ru-RU" sz="2000" i="1" dirty="0" err="1"/>
              <a:t>изымати</a:t>
            </a:r>
            <a:r>
              <a:rPr lang="ru-RU" sz="2000" i="1" dirty="0"/>
              <a:t>, </a:t>
            </a:r>
            <a:r>
              <a:rPr lang="ru-RU" sz="2000" i="1" dirty="0" err="1"/>
              <a:t>аще</a:t>
            </a:r>
            <a:r>
              <a:rPr lang="ru-RU" sz="2000" i="1" dirty="0"/>
              <a:t>.</a:t>
            </a:r>
            <a:endParaRPr lang="uk-U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15370" cy="7143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Специфические термины, устойчивые сочетания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синтаксические явления;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20840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Русская деловая речь создает свои штампы, свою устойчивую фразеологию, в составе которой иногда используются наиболее распространенные славянизмы. Возможно также, что писцы, работавшие в русских княжеских канцеляриях </a:t>
            </a:r>
            <a:r>
              <a:rPr lang="ru-RU" sz="2400" dirty="0" err="1"/>
              <a:t>домонгольской</a:t>
            </a:r>
            <a:r>
              <a:rPr lang="ru-RU" sz="2400" dirty="0"/>
              <a:t> эпохи, употребляли устойчивые формулы, сложившиеся в языке болгарских царских канцелярий. Очень многие из древних русских грамот начинаются одной и той же формулой: 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азъ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(т. е. вот я), </a:t>
            </a:r>
            <a:r>
              <a:rPr lang="ru-RU" sz="2400" dirty="0"/>
              <a:t>в которой употреблено старославянское местоимение.</a:t>
            </a:r>
            <a:endParaRPr lang="uk-U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15328" cy="375762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Почти полное отсутствие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каких-либо приемов литературной отделки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(появляются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в самых поздних деловых памятниках Древней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Руси).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Степень книжности деловых памятников неодинакова. Документы, создававшиеся в верхах государства, отличались большей книжностью. Так, грамоты великих и удельных князей, позднее царские грамоты по сравнению с другими деловыми документами богаче славянизмами: эти грамоты писались людьми, получившими книжное образование, которые придавали деловой речи легкую, но ощутимую книжную окраску;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«дали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есмы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милостыню [т. е. дар, подарок] церкви святое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богородици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отрочью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монастырю, на память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преставльшимъся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сего житья роду нашему».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algn="r">
              <a:buNone/>
            </a:pPr>
            <a:r>
              <a:rPr lang="ru-RU" dirty="0"/>
              <a:t> </a:t>
            </a:r>
            <a:r>
              <a:rPr lang="ru-RU" dirty="0" smtClean="0"/>
              <a:t>   (отрывок </a:t>
            </a:r>
            <a:r>
              <a:rPr lang="ru-RU" dirty="0"/>
              <a:t>из жалованной грамоты великого князя Василия Михайловича и нескольких тверских удельных князей (1361-1365 гг</a:t>
            </a:r>
            <a:r>
              <a:rPr lang="ru-RU" dirty="0" smtClean="0"/>
              <a:t>.):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592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Презентация по курсу истории русского литературного языка на тему: «Деловой язык» Киевской Руси и  его место в системе древнерусского литературного языка. Тексты деловой письменности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Admin</cp:lastModifiedBy>
  <cp:revision>9</cp:revision>
  <dcterms:created xsi:type="dcterms:W3CDTF">2015-03-29T12:21:23Z</dcterms:created>
  <dcterms:modified xsi:type="dcterms:W3CDTF">2015-08-18T13:26:55Z</dcterms:modified>
</cp:coreProperties>
</file>