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72" r:id="rId5"/>
    <p:sldId id="273" r:id="rId6"/>
    <p:sldId id="275" r:id="rId7"/>
    <p:sldId id="276" r:id="rId8"/>
    <p:sldId id="277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4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2" autoAdjust="0"/>
    <p:restoredTop sz="94699" autoAdjust="0"/>
  </p:normalViewPr>
  <p:slideViewPr>
    <p:cSldViewPr>
      <p:cViewPr>
        <p:scale>
          <a:sx n="78" d="100"/>
          <a:sy n="78" d="100"/>
        </p:scale>
        <p:origin x="-9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609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52FA-BB0D-4701-B9A3-2F8BDC05139B}" type="datetimeFigureOut">
              <a:rPr lang="ru-RU" smtClean="0"/>
              <a:pPr/>
              <a:t>25.05.2014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12106-AAE4-4B8B-AA51-08D8F411266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8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3" y="285728"/>
            <a:ext cx="8606189" cy="4511424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Мовна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 – </a:t>
            </a:r>
            <a:r>
              <a:rPr lang="ru-RU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категоріальне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поняття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культури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112" y="4077072"/>
            <a:ext cx="3240360" cy="16561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Виконала:</a:t>
            </a:r>
          </a:p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Студентка 61 групи</a:t>
            </a:r>
          </a:p>
          <a:p>
            <a:pPr>
              <a:lnSpc>
                <a:spcPct val="90000"/>
              </a:lnSpc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Матвійчук Наталя</a:t>
            </a:r>
            <a:endParaRPr lang="uk-UA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Лексичні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714356"/>
            <a:ext cx="64294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1142984"/>
            <a:ext cx="4929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озрізнення значень і семантичних відтінків, закономірності лексичної сполучуваності,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встановлюють правила слововживання.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1285860"/>
            <a:ext cx="2071702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Норма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6215074" y="1285860"/>
            <a:ext cx="2643206" cy="178595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3572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Каль-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185736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solidFill>
                  <a:srgbClr val="C00000"/>
                </a:solidFill>
              </a:rPr>
              <a:t>ка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683277">
            <a:off x="-112394" y="2884533"/>
            <a:ext cx="2500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постачальник	 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830501">
            <a:off x="7091396" y="2570660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поставщик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257059">
            <a:off x="16422" y="3434460"/>
            <a:ext cx="2485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00B0F0"/>
                </a:solidFill>
              </a:rPr>
              <a:t>навчальний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396670">
            <a:off x="7131774" y="3444462"/>
            <a:ext cx="150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учбовий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30142">
            <a:off x="273175" y="4025692"/>
            <a:ext cx="2006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наступний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517619">
            <a:off x="6846464" y="3506917"/>
            <a:ext cx="20633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слідуючий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471488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 відноситися	</a:t>
            </a:r>
            <a:endParaRPr lang="uk-UA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643702" y="4572008"/>
            <a:ext cx="207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ставитися</a:t>
            </a:r>
            <a:endParaRPr kumimoji="0" lang="uk-UA" sz="280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632715">
            <a:off x="226184" y="5474344"/>
            <a:ext cx="259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B0F0"/>
                </a:solidFill>
              </a:rPr>
              <a:t>брати участь </a:t>
            </a:r>
            <a:endParaRPr lang="uk-UA" sz="2400" b="1" i="1" dirty="0">
              <a:solidFill>
                <a:srgbClr val="00B0F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0742633">
            <a:off x="5876036" y="5251210"/>
            <a:ext cx="3253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приймати участь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0" name="Не равно 19"/>
          <p:cNvSpPr/>
          <p:nvPr/>
        </p:nvSpPr>
        <p:spPr>
          <a:xfrm>
            <a:off x="2928926" y="4000504"/>
            <a:ext cx="2857520" cy="914400"/>
          </a:xfrm>
          <a:prstGeom prst="mathNotEqual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1" name="Рисунок 20" descr="За книго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636"/>
            <a:ext cx="178434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"/>
                            </p:stCondLst>
                            <p:childTnLst>
                              <p:par>
                                <p:cTn id="8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"/>
                            </p:stCondLst>
                            <p:childTnLst>
                              <p:par>
                                <p:cTn id="9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/>
      <p:bldP spid="8" grpId="0"/>
      <p:bldP spid="9" grpId="0"/>
      <p:bldP spid="1026" grpId="0"/>
      <p:bldP spid="11" grpId="0"/>
      <p:bldP spid="1027" grpId="0"/>
      <p:bldP spid="13" grpId="0"/>
      <p:bldP spid="1028" grpId="0"/>
      <p:bldP spid="15" grpId="0"/>
      <p:bldP spid="1029" grpId="0"/>
      <p:bldP spid="17" grpId="0"/>
      <p:bldP spid="1030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10521851" y="6551869"/>
            <a:ext cx="549251" cy="4320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285728"/>
            <a:ext cx="721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Словотвірні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438" y="107154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егулюють вибір морфем, їх розташування і сполучення у складі слова</a:t>
            </a: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0" y="2857496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Вечо-ринка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142872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Вес-ною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500034" y="414338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Пра-чечна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-142908" y="5072050"/>
            <a:ext cx="1714480" cy="178595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rgbClr val="FFFF00"/>
                </a:solidFill>
              </a:rPr>
              <a:t>Домо-госпо-дарка</a:t>
            </a:r>
            <a:endParaRPr lang="uk-UA" sz="1600" b="1" i="1" dirty="0">
              <a:solidFill>
                <a:srgbClr val="FFFF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7074315" y="1891702"/>
            <a:ext cx="2286016" cy="214314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Вечір-ка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1" name="Солнце 10"/>
          <p:cNvSpPr/>
          <p:nvPr/>
        </p:nvSpPr>
        <p:spPr>
          <a:xfrm rot="21396054">
            <a:off x="6286512" y="2989570"/>
            <a:ext cx="2428892" cy="22145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Праль-ня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5286380" y="4786322"/>
            <a:ext cx="2500330" cy="207167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Навес-ні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 rot="1298642">
            <a:off x="6898252" y="4438388"/>
            <a:ext cx="2220530" cy="192834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0070C0"/>
                </a:solidFill>
              </a:rPr>
              <a:t>Домогоспо-диня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1071102" y="5319942"/>
            <a:ext cx="515188" cy="440781"/>
          </a:xfrm>
          <a:prstGeom prst="rect">
            <a:avLst/>
          </a:prstGeom>
          <a:noFill/>
        </p:spPr>
      </p:pic>
      <p:pic>
        <p:nvPicPr>
          <p:cNvPr id="18" name="Рисунок 17" descr="c55f7071f3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0"/>
            <a:ext cx="1190625" cy="6667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3233733"/>
            <a:ext cx="3510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Часто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усному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мовленні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спостерігаємо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відхилення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норм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словотворення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російських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відповідних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лексем.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2071702" cy="107157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28670"/>
            <a:ext cx="857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Морфологічні норми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варіантів морфологічної форми слова і варіантів її поєднання з іншими словами.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43372" y="1571612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87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Наприклад: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 rot="10800000">
            <a:off x="57147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4357694"/>
            <a:ext cx="2143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вживання закінчень кличного відмінка: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пане професоре, Андрію Петровичу, Ольго Василівно, добродію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Панчук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 rot="10800000">
            <a:off x="3286116" y="3357562"/>
            <a:ext cx="2714644" cy="3500438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dirty="0"/>
          </a:p>
        </p:txBody>
      </p:sp>
      <p:sp>
        <p:nvSpPr>
          <p:cNvPr id="12" name="Прямоугольная выноска 11"/>
          <p:cNvSpPr/>
          <p:nvPr/>
        </p:nvSpPr>
        <p:spPr>
          <a:xfrm rot="10800000">
            <a:off x="6286512" y="4143356"/>
            <a:ext cx="2357454" cy="2714644"/>
          </a:xfrm>
          <a:prstGeom prst="wedgeRectCallout">
            <a:avLst>
              <a:gd name="adj1" fmla="val -21366"/>
              <a:gd name="adj2" fmla="val 564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57554" y="3429000"/>
            <a:ext cx="2571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 ступенів порівняння прикметників та прислівників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дорожчий, найдорожчий (а не більш дорожчий, самий дорогий); швидше, найшвидше, якнайшвидше, (а не саме швидше, більш швидше, більш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швидкіше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т.д.);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357950" y="4214818"/>
            <a:ext cx="22145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чоловічі прізвища 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відмінюються: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Олегові Ткачуку (але Олені Ткачук), Василя Марченка (але Мар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яни Марченко), Максимові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Брикайлу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(але Тетяні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Брикайло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  <p:bldP spid="5" grpId="0" animBg="1"/>
      <p:bldP spid="6" grpId="0"/>
      <p:bldP spid="7" grpId="0" animBg="1"/>
      <p:bldP spid="9" grpId="0" animBg="1"/>
      <p:bldP spid="12" grpId="0" animBg="1"/>
      <p:bldP spid="20485" grpId="0"/>
      <p:bldP spid="204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перфолента 26"/>
          <p:cNvSpPr/>
          <p:nvPr/>
        </p:nvSpPr>
        <p:spPr>
          <a:xfrm>
            <a:off x="6286512" y="3857628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286512" y="442913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71472" y="1214422"/>
            <a:ext cx="8001056" cy="20002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285852" y="285728"/>
            <a:ext cx="6715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Синтаксичні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71934" y="928670"/>
            <a:ext cx="78581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Регулюють вибір варіантів правильної побудови словосполучень і речень, уживання прийменників.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20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72264" y="3214686"/>
            <a:ext cx="2214578" cy="500066"/>
          </a:xfrm>
          <a:prstGeom prst="wedgeRoundRectCallout">
            <a:avLst>
              <a:gd name="adj1" fmla="val -20833"/>
              <a:gd name="adj2" fmla="val 89928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28612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Правильно: </a:t>
            </a:r>
            <a:endParaRPr lang="uk-UA" b="1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643702" y="3286124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Неправильно: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429388" y="3929066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згідно наказу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50057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 хворобі</a:t>
            </a:r>
            <a:endParaRPr lang="uk-UA" b="1" i="1" dirty="0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28596" y="3857628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428596" y="442913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перфолента 23"/>
          <p:cNvSpPr/>
          <p:nvPr/>
        </p:nvSpPr>
        <p:spPr>
          <a:xfrm>
            <a:off x="428596" y="5000636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428596" y="5572140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428596" y="6215082"/>
            <a:ext cx="2286016" cy="500066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216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 згідно з наказом</a:t>
            </a:r>
            <a:endParaRPr lang="uk-UA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00570"/>
            <a:ext cx="19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/>
              <a:t>через хворобу </a:t>
            </a:r>
            <a:endParaRPr lang="uk-UA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07207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b="1" i="1" dirty="0" smtClean="0"/>
              <a:t>за допомогою </a:t>
            </a:r>
            <a:endParaRPr lang="uk-UA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залежно від </a:t>
            </a:r>
            <a:endParaRPr lang="uk-UA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628652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незважаючи на це </a:t>
            </a:r>
            <a:endParaRPr lang="uk-UA" b="1" i="1" dirty="0"/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6286512" y="5000636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286512" y="5572140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6286512" y="6215082"/>
            <a:ext cx="2357454" cy="5000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429388" y="5072074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 допомозі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29388" y="5643578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залежності від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286512" y="6286520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 дивлячись на це 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Выноска со стрелками влево/вправо 31"/>
          <p:cNvSpPr/>
          <p:nvPr/>
        </p:nvSpPr>
        <p:spPr>
          <a:xfrm>
            <a:off x="3714744" y="3357562"/>
            <a:ext cx="1571636" cy="3357586"/>
          </a:xfrm>
          <a:prstGeom prst="leftRightArrowCallout">
            <a:avLst>
              <a:gd name="adj1" fmla="val 25000"/>
              <a:gd name="adj2" fmla="val 14818"/>
              <a:gd name="adj3" fmla="val 25000"/>
              <a:gd name="adj4" fmla="val 48123"/>
            </a:avLst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1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1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2" grpId="0"/>
      <p:bldP spid="3" grpId="0" animBg="1"/>
      <p:bldP spid="8" grpId="0" animBg="1"/>
      <p:bldP spid="9" grpId="0" animBg="1"/>
      <p:bldP spid="10" grpId="0"/>
      <p:bldP spid="21505" grpId="0"/>
      <p:bldP spid="21506" grpId="0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12" grpId="0"/>
      <p:bldP spid="14" grpId="0"/>
      <p:bldP spid="16" grpId="0"/>
      <p:bldP spid="18" grpId="0"/>
      <p:bldP spid="20" grpId="0"/>
      <p:bldP spid="29" grpId="0" animBg="1"/>
      <p:bldP spid="30" grpId="0" animBg="1"/>
      <p:bldP spid="31" grpId="0" animBg="1"/>
      <p:bldP spid="21507" grpId="0"/>
      <p:bldP spid="21508" grpId="0"/>
      <p:bldP spid="21509" grpId="0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28596" y="1357298"/>
            <a:ext cx="8286808" cy="242889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642918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</a:rPr>
              <a:t>Стилістичні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55f7071f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7530"/>
            <a:ext cx="2643206" cy="100010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286248" y="1285860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Регулюють вибір слова або синтаксичної конструкції відповідно до умов спілкування і стилю викладу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велика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, 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величезна кількість</a:t>
            </a:r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C00000"/>
                </a:solidFill>
              </a:rPr>
              <a:t>у науковому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зв’язку з тим, що, </a:t>
            </a:r>
            <a:r>
              <a:rPr lang="uk-UA" sz="2800" b="1" dirty="0" smtClean="0">
                <a:solidFill>
                  <a:srgbClr val="002060"/>
                </a:solidFill>
              </a:rPr>
              <a:t>а не </a:t>
            </a:r>
            <a:r>
              <a:rPr lang="uk-UA" sz="2800" b="1" i="1" dirty="0" smtClean="0">
                <a:solidFill>
                  <a:srgbClr val="002060"/>
                </a:solidFill>
              </a:rPr>
              <a:t>бо…</a:t>
            </a:r>
            <a:r>
              <a:rPr lang="uk-UA" sz="2800" b="1" dirty="0" smtClean="0">
                <a:solidFill>
                  <a:srgbClr val="C00000"/>
                </a:solidFill>
              </a:rPr>
              <a:t>в офіційно-діловому стилі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57187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Наприклад:</a:t>
            </a:r>
            <a:endParaRPr lang="uk-UA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ручка пише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857760"/>
            <a:ext cx="2500298" cy="1857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ой вниз 7"/>
          <p:cNvSpPr/>
          <p:nvPr/>
        </p:nvSpPr>
        <p:spPr>
          <a:xfrm>
            <a:off x="1071538" y="2428868"/>
            <a:ext cx="7143800" cy="1285884"/>
          </a:xfrm>
          <a:prstGeom prst="downArrowCallout">
            <a:avLst>
              <a:gd name="adj1" fmla="val 15069"/>
              <a:gd name="adj2" fmla="val 167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0800000">
            <a:off x="214282" y="1142984"/>
            <a:ext cx="8643998" cy="1143008"/>
          </a:xfrm>
          <a:prstGeom prst="wedgeRoundRectCallout">
            <a:avLst>
              <a:gd name="adj1" fmla="val -21026"/>
              <a:gd name="adj2" fmla="val 845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42852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Орфографічні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книг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0"/>
            <a:ext cx="2286008" cy="1571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50017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Охоплюють правила написання слів та їх частин.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2428868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в українській мові пишуться за такими принципами: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1563184">
            <a:off x="-26122" y="3275536"/>
            <a:ext cx="2521673" cy="2639685"/>
          </a:xfrm>
          <a:prstGeom prst="wedgeEllipseCallout">
            <a:avLst>
              <a:gd name="adj1" fmla="val -111495"/>
              <a:gd name="adj2" fmla="val 6861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ьная выноска 9"/>
          <p:cNvSpPr/>
          <p:nvPr/>
        </p:nvSpPr>
        <p:spPr>
          <a:xfrm rot="11563184">
            <a:off x="2022531" y="4271465"/>
            <a:ext cx="2835709" cy="2465346"/>
          </a:xfrm>
          <a:prstGeom prst="wedgeEllipseCallout">
            <a:avLst>
              <a:gd name="adj1" fmla="val -21787"/>
              <a:gd name="adj2" fmla="val 881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ьная выноска 10"/>
          <p:cNvSpPr/>
          <p:nvPr/>
        </p:nvSpPr>
        <p:spPr>
          <a:xfrm rot="11563184">
            <a:off x="6400168" y="2903071"/>
            <a:ext cx="2681675" cy="2609796"/>
          </a:xfrm>
          <a:prstGeom prst="wedgeEllipseCallout">
            <a:avLst>
              <a:gd name="adj1" fmla="val 112331"/>
              <a:gd name="adj2" fmla="val 95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ьная выноска 11"/>
          <p:cNvSpPr/>
          <p:nvPr/>
        </p:nvSpPr>
        <p:spPr>
          <a:xfrm rot="11563184">
            <a:off x="4645687" y="4261725"/>
            <a:ext cx="2528956" cy="2597021"/>
          </a:xfrm>
          <a:prstGeom prst="wedgeEllipseCallout">
            <a:avLst>
              <a:gd name="adj1" fmla="val 63045"/>
              <a:gd name="adj2" fmla="val 64758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 rot="19617911">
            <a:off x="162884" y="3874464"/>
            <a:ext cx="1928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фонетичним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(пишуться так як і вимовляються):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випробувати, підрозділ , дата, бланк;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 rot="686640">
            <a:off x="2285984" y="4376331"/>
            <a:ext cx="22859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морфологічним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(позначення на письмі складових частин слова незалежно від їхньої вимови):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підписуєшся, укладається, безстроковий, зчитувати;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rot="20691176">
            <a:off x="4729455" y="4526981"/>
            <a:ext cx="23324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історичним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(букви, морфеми, слова пишуться за традицією, а не відповідно до існуючих норм):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дзвінок, рівень, меншості,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черговий;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345213">
            <a:off x="6664896" y="3079480"/>
            <a:ext cx="2523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смисловим 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(різне написання однозвучних слів, які мають неоднакове значення):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напам'ять – на пам'ять, вишневе –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Вишневе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проте – про те.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2" grpId="1"/>
      <p:bldP spid="4" grpId="0"/>
      <p:bldP spid="3073" grpId="0"/>
      <p:bldP spid="9" grpId="0" animBg="1"/>
      <p:bldP spid="10" grpId="0" animBg="1"/>
      <p:bldP spid="11" grpId="0" animBg="1"/>
      <p:bldP spid="12" grpId="0" animBg="1"/>
      <p:bldP spid="3074" grpId="0"/>
      <p:bldP spid="3075" grpId="0"/>
      <p:bldP spid="307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Пунктуаційні норми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296857">
            <a:off x="2893034" y="4013401"/>
            <a:ext cx="114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?</a:t>
            </a:r>
            <a:endParaRPr lang="uk-UA" sz="9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39695">
            <a:off x="4831748" y="3949715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uk-UA" sz="9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16477">
            <a:off x="8145879" y="4906968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uk-UA" sz="9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</a:t>
            </a:r>
            <a:endParaRPr lang="uk-UA" sz="9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297014">
            <a:off x="5834643" y="5018877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uk-UA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50057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</a:t>
            </a:r>
            <a:endParaRPr lang="uk-UA" sz="9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4357694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endParaRPr lang="uk-UA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71472" y="928670"/>
            <a:ext cx="7858180" cy="2857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1357298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егулюють вживання розділових знаків: крапки, знака питання, знака оклику, трьох крапок, коми, крапки з комою, двокрапки, тире, дужок, лапок, абзацу; вони полегшують сприймання тексту і виклад думок на папері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862056">
            <a:off x="6649152" y="3443110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FFCC"/>
                </a:solidFill>
              </a:rPr>
              <a:t>( )</a:t>
            </a:r>
            <a:endParaRPr lang="uk-UA" sz="9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108966">
            <a:off x="176952" y="3401511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”</a:t>
            </a: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064719">
            <a:off x="3571868" y="2714620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B050"/>
                </a:solidFill>
              </a:rPr>
              <a:t>…</a:t>
            </a:r>
            <a:endParaRPr lang="uk-UA" sz="96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490038">
            <a:off x="7733648" y="2043451"/>
            <a:ext cx="551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i="1" dirty="0" smtClean="0">
                <a:solidFill>
                  <a:srgbClr val="002060"/>
                </a:solidFill>
              </a:rPr>
              <a:t>.</a:t>
            </a:r>
            <a:endParaRPr lang="uk-UA" sz="9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74838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категорією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суспільно-історичною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соціально-естетичною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фіксує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повинна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сприяти</a:t>
            </a:r>
            <a:r>
              <a:rPr lang="ru-RU" sz="24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нового,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приносять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багатогранного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10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648071"/>
          </a:xfrm>
        </p:spPr>
        <p:txBody>
          <a:bodyPr/>
          <a:lstStyle/>
          <a:p>
            <a:r>
              <a:rPr lang="ru-RU" sz="1400" dirty="0"/>
              <a:t>СПИСОК ВИКОРИСТАНОЇ ЛІТЕРАТУРИ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24614" cy="5830912"/>
          </a:xfrm>
        </p:spPr>
        <p:txBody>
          <a:bodyPr/>
          <a:lstStyle/>
          <a:p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Антоненко-Давидович Б. Як ми говоримо. - К,: </a:t>
            </a:r>
            <a:r>
              <a:rPr lang="ru-RU" sz="1200" dirty="0" err="1"/>
              <a:t>Либідь</a:t>
            </a:r>
            <a:r>
              <a:rPr lang="ru-RU" sz="1200" dirty="0"/>
              <a:t>, 1991. - 254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Бабич Н. Д. </a:t>
            </a:r>
            <a:r>
              <a:rPr lang="ru-RU" sz="1200" dirty="0" err="1"/>
              <a:t>Основи</a:t>
            </a:r>
            <a:r>
              <a:rPr lang="ru-RU" sz="1200" dirty="0"/>
              <a:t> </a:t>
            </a:r>
            <a:r>
              <a:rPr lang="ru-RU" sz="1200" dirty="0" err="1"/>
              <a:t>культури</a:t>
            </a:r>
            <a:r>
              <a:rPr lang="ru-RU" sz="1200" dirty="0"/>
              <a:t> </a:t>
            </a:r>
            <a:r>
              <a:rPr lang="ru-RU" sz="1200" dirty="0" err="1"/>
              <a:t>мовлення</a:t>
            </a:r>
            <a:r>
              <a:rPr lang="ru-RU" sz="1200" dirty="0"/>
              <a:t>. – </a:t>
            </a:r>
            <a:r>
              <a:rPr lang="ru-RU" sz="1200" dirty="0" err="1"/>
              <a:t>Львів</a:t>
            </a:r>
            <a:r>
              <a:rPr lang="ru-RU" sz="1200" dirty="0"/>
              <a:t>, 1990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Головач </a:t>
            </a:r>
            <a:r>
              <a:rPr lang="en-US" sz="1200" dirty="0"/>
              <a:t>A.C. </a:t>
            </a:r>
            <a:r>
              <a:rPr lang="ru-RU" sz="1200" dirty="0" err="1"/>
              <a:t>Зразки</a:t>
            </a:r>
            <a:r>
              <a:rPr lang="ru-RU" sz="1200" dirty="0"/>
              <a:t> </a:t>
            </a:r>
            <a:r>
              <a:rPr lang="ru-RU" sz="1200" dirty="0" err="1"/>
              <a:t>оформлення</a:t>
            </a:r>
            <a:r>
              <a:rPr lang="ru-RU" sz="1200" dirty="0"/>
              <a:t> </a:t>
            </a:r>
            <a:r>
              <a:rPr lang="ru-RU" sz="1200" dirty="0" err="1"/>
              <a:t>документів</a:t>
            </a:r>
            <a:r>
              <a:rPr lang="ru-RU" sz="1200" dirty="0"/>
              <a:t>: Для </a:t>
            </a:r>
            <a:r>
              <a:rPr lang="ru-RU" sz="1200" dirty="0" err="1"/>
              <a:t>підприємств</a:t>
            </a:r>
            <a:r>
              <a:rPr lang="ru-RU" sz="1200" dirty="0"/>
              <a:t> і </a:t>
            </a:r>
            <a:r>
              <a:rPr lang="ru-RU" sz="1200" dirty="0" err="1"/>
              <a:t>громадян</a:t>
            </a:r>
            <a:r>
              <a:rPr lang="ru-RU" sz="1200" dirty="0"/>
              <a:t>. - </a:t>
            </a:r>
            <a:r>
              <a:rPr lang="ru-RU" sz="1200" dirty="0" err="1"/>
              <a:t>Донецьк</a:t>
            </a:r>
            <a:r>
              <a:rPr lang="ru-RU" sz="1200" dirty="0"/>
              <a:t>: </a:t>
            </a:r>
            <a:r>
              <a:rPr lang="ru-RU" sz="1200" dirty="0" err="1"/>
              <a:t>Сталкер</a:t>
            </a:r>
            <a:r>
              <a:rPr lang="ru-RU" sz="1200" dirty="0"/>
              <a:t>, 1997. - 352 с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Ділове</a:t>
            </a:r>
            <a:r>
              <a:rPr lang="ru-RU" sz="1200" dirty="0" smtClean="0"/>
              <a:t> </a:t>
            </a:r>
            <a:r>
              <a:rPr lang="ru-RU" sz="1200" dirty="0" err="1"/>
              <a:t>мовлення</a:t>
            </a:r>
            <a:r>
              <a:rPr lang="ru-RU" sz="1200" dirty="0"/>
              <a:t>: </a:t>
            </a:r>
            <a:r>
              <a:rPr lang="ru-RU" sz="1200" dirty="0" err="1"/>
              <a:t>Методичні</a:t>
            </a:r>
            <a:r>
              <a:rPr lang="ru-RU" sz="1200" dirty="0"/>
              <a:t> </a:t>
            </a:r>
            <a:r>
              <a:rPr lang="ru-RU" sz="1200" dirty="0" err="1"/>
              <a:t>рекомендації</a:t>
            </a:r>
            <a:r>
              <a:rPr lang="ru-RU" sz="1200" dirty="0"/>
              <a:t> й </a:t>
            </a:r>
            <a:r>
              <a:rPr lang="ru-RU" sz="1200" dirty="0" err="1"/>
              <a:t>зразки</a:t>
            </a:r>
            <a:r>
              <a:rPr lang="ru-RU" sz="1200" dirty="0"/>
              <a:t> </a:t>
            </a:r>
            <a:r>
              <a:rPr lang="ru-RU" sz="1200" dirty="0" err="1"/>
              <a:t>ділових</a:t>
            </a:r>
            <a:r>
              <a:rPr lang="ru-RU" sz="1200" dirty="0"/>
              <a:t> </a:t>
            </a:r>
            <a:r>
              <a:rPr lang="ru-RU" sz="1200" dirty="0" err="1"/>
              <a:t>паперів</a:t>
            </a:r>
            <a:r>
              <a:rPr lang="ru-RU" sz="1200" dirty="0"/>
              <a:t> / Уклад. С.В. Шевчук. - К.: КДПІ, 1993. - 32 с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Коваль </a:t>
            </a:r>
            <a:r>
              <a:rPr lang="ru-RU" sz="1200" dirty="0"/>
              <a:t>А.П. Культура </a:t>
            </a:r>
            <a:r>
              <a:rPr lang="ru-RU" sz="1200" dirty="0" smtClean="0"/>
              <a:t> </a:t>
            </a:r>
            <a:r>
              <a:rPr lang="ru-RU" sz="1200" dirty="0" err="1"/>
              <a:t>мовлення</a:t>
            </a:r>
            <a:r>
              <a:rPr lang="ru-RU" sz="1200" dirty="0"/>
              <a:t>. - К.: </a:t>
            </a:r>
            <a:r>
              <a:rPr lang="ru-RU" sz="1200" dirty="0" err="1"/>
              <a:t>Вища</a:t>
            </a:r>
            <a:r>
              <a:rPr lang="ru-RU" sz="1200" dirty="0"/>
              <a:t> </a:t>
            </a:r>
            <a:r>
              <a:rPr lang="ru-RU" sz="1200" dirty="0" err="1"/>
              <a:t>шк</a:t>
            </a:r>
            <a:r>
              <a:rPr lang="ru-RU" sz="1200" dirty="0"/>
              <a:t>., 1974. - 223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Козачук</a:t>
            </a:r>
            <a:r>
              <a:rPr lang="ru-RU" sz="1200" dirty="0" smtClean="0"/>
              <a:t> </a:t>
            </a:r>
            <a:r>
              <a:rPr lang="ru-RU" sz="1200" dirty="0"/>
              <a:t>Г.О. </a:t>
            </a:r>
            <a:r>
              <a:rPr lang="ru-RU" sz="1200" dirty="0" err="1"/>
              <a:t>Українська</a:t>
            </a:r>
            <a:r>
              <a:rPr lang="ru-RU" sz="1200" dirty="0"/>
              <a:t> </a:t>
            </a:r>
            <a:r>
              <a:rPr lang="ru-RU" sz="1200" dirty="0" err="1"/>
              <a:t>мова</a:t>
            </a:r>
            <a:r>
              <a:rPr lang="ru-RU" sz="1200" dirty="0"/>
              <a:t>: Практикум. - К.: </a:t>
            </a:r>
            <a:r>
              <a:rPr lang="ru-RU" sz="1200" dirty="0" err="1"/>
              <a:t>Вища</a:t>
            </a:r>
            <a:r>
              <a:rPr lang="ru-RU" sz="1200" dirty="0"/>
              <a:t> </a:t>
            </a:r>
            <a:r>
              <a:rPr lang="ru-RU" sz="1200" dirty="0" err="1"/>
              <a:t>шк</a:t>
            </a:r>
            <a:r>
              <a:rPr lang="ru-RU" sz="1200" dirty="0"/>
              <a:t>., 1991. - 397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Козачук</a:t>
            </a:r>
            <a:r>
              <a:rPr lang="ru-RU" sz="1200" dirty="0" smtClean="0"/>
              <a:t> </a:t>
            </a:r>
            <a:r>
              <a:rPr lang="ru-RU" sz="1200" dirty="0"/>
              <a:t>Г.О., </a:t>
            </a:r>
            <a:r>
              <a:rPr lang="ru-RU" sz="1200" dirty="0" err="1"/>
              <a:t>Шкуратяна</a:t>
            </a:r>
            <a:r>
              <a:rPr lang="ru-RU" sz="1200" dirty="0"/>
              <a:t> Н.Г. </a:t>
            </a:r>
            <a:r>
              <a:rPr lang="ru-RU" sz="1200" dirty="0" err="1"/>
              <a:t>Практичний</a:t>
            </a:r>
            <a:r>
              <a:rPr lang="ru-RU" sz="1200" dirty="0"/>
              <a:t> курс </a:t>
            </a:r>
            <a:r>
              <a:rPr lang="ru-RU" sz="1200" dirty="0" err="1"/>
              <a:t>української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. - К.: </a:t>
            </a:r>
            <a:r>
              <a:rPr lang="ru-RU" sz="1200" dirty="0" err="1"/>
              <a:t>Вища</a:t>
            </a:r>
            <a:r>
              <a:rPr lang="ru-RU" sz="1200" dirty="0"/>
              <a:t> </a:t>
            </a:r>
            <a:r>
              <a:rPr lang="ru-RU" sz="1200" dirty="0" err="1"/>
              <a:t>шк</a:t>
            </a:r>
            <a:r>
              <a:rPr lang="ru-RU" sz="1200" dirty="0"/>
              <a:t>., 1993. - 367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Культура </a:t>
            </a:r>
            <a:r>
              <a:rPr lang="ru-RU" sz="1200" dirty="0" err="1"/>
              <a:t>української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: </a:t>
            </a:r>
            <a:r>
              <a:rPr lang="ru-RU" sz="1200" dirty="0" err="1"/>
              <a:t>Довідник</a:t>
            </a:r>
            <a:r>
              <a:rPr lang="ru-RU" sz="1200" dirty="0"/>
              <a:t> / За ред. В.М. </a:t>
            </a:r>
            <a:r>
              <a:rPr lang="ru-RU" sz="1200" dirty="0" err="1"/>
              <a:t>Русанівського</a:t>
            </a:r>
            <a:r>
              <a:rPr lang="ru-RU" sz="1200" dirty="0"/>
              <a:t>. - К.: </a:t>
            </a:r>
            <a:r>
              <a:rPr lang="ru-RU" sz="1200" dirty="0" err="1"/>
              <a:t>Либідь</a:t>
            </a:r>
            <a:r>
              <a:rPr lang="ru-RU" sz="1200" dirty="0"/>
              <a:t>, 1990. - 304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Лобода </a:t>
            </a:r>
            <a:r>
              <a:rPr lang="ru-RU" sz="1200" dirty="0"/>
              <a:t>В.В., </a:t>
            </a:r>
            <a:r>
              <a:rPr lang="ru-RU" sz="1200" dirty="0" err="1"/>
              <a:t>Скуратівський</a:t>
            </a:r>
            <a:r>
              <a:rPr lang="ru-RU" sz="1200" dirty="0"/>
              <a:t> Л.В. </a:t>
            </a:r>
            <a:r>
              <a:rPr lang="ru-RU" sz="1200" dirty="0" err="1"/>
              <a:t>Українська</a:t>
            </a:r>
            <a:r>
              <a:rPr lang="ru-RU" sz="1200" dirty="0"/>
              <a:t> </a:t>
            </a:r>
            <a:r>
              <a:rPr lang="ru-RU" sz="1200" dirty="0" err="1"/>
              <a:t>мова</a:t>
            </a:r>
            <a:r>
              <a:rPr lang="ru-RU" sz="1200" dirty="0"/>
              <a:t> в </a:t>
            </a:r>
            <a:r>
              <a:rPr lang="ru-RU" sz="1200" dirty="0" err="1"/>
              <a:t>таблицях</a:t>
            </a:r>
            <a:r>
              <a:rPr lang="ru-RU" sz="1200" dirty="0"/>
              <a:t>: </a:t>
            </a:r>
            <a:r>
              <a:rPr lang="ru-RU" sz="1200" dirty="0" err="1"/>
              <a:t>Довідник</a:t>
            </a:r>
            <a:r>
              <a:rPr lang="ru-RU" sz="1200" dirty="0"/>
              <a:t>. - К.: </a:t>
            </a:r>
            <a:r>
              <a:rPr lang="ru-RU" sz="1200" dirty="0" err="1"/>
              <a:t>Вища</a:t>
            </a:r>
            <a:r>
              <a:rPr lang="ru-RU" sz="1200" dirty="0"/>
              <a:t> </a:t>
            </a:r>
            <a:r>
              <a:rPr lang="ru-RU" sz="1200" dirty="0" err="1"/>
              <a:t>шк</a:t>
            </a:r>
            <a:r>
              <a:rPr lang="ru-RU" sz="1200" dirty="0"/>
              <a:t>., 1993. - 239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Молдованов</a:t>
            </a:r>
            <a:r>
              <a:rPr lang="ru-RU" sz="1200" dirty="0" smtClean="0"/>
              <a:t> </a:t>
            </a:r>
            <a:r>
              <a:rPr lang="ru-RU" sz="1200" dirty="0"/>
              <a:t>М.І., Сидорова Г.М. </a:t>
            </a:r>
            <a:r>
              <a:rPr lang="ru-RU" sz="1200" dirty="0" err="1"/>
              <a:t>Сучасний</a:t>
            </a:r>
            <a:r>
              <a:rPr lang="ru-RU" sz="1200" dirty="0"/>
              <a:t> </a:t>
            </a:r>
            <a:r>
              <a:rPr lang="ru-RU" sz="1200" dirty="0" err="1"/>
              <a:t>діловий</a:t>
            </a:r>
            <a:r>
              <a:rPr lang="ru-RU" sz="1200" dirty="0"/>
              <a:t> документ: </a:t>
            </a:r>
            <a:r>
              <a:rPr lang="ru-RU" sz="1200" dirty="0" err="1"/>
              <a:t>Зразки</a:t>
            </a:r>
            <a:r>
              <a:rPr lang="ru-RU" sz="1200" dirty="0"/>
              <a:t> </a:t>
            </a:r>
            <a:r>
              <a:rPr lang="ru-RU" sz="1200" dirty="0" err="1"/>
              <a:t>найважливіших</a:t>
            </a:r>
            <a:r>
              <a:rPr lang="ru-RU" sz="1200" dirty="0"/>
              <a:t> </a:t>
            </a:r>
            <a:r>
              <a:rPr lang="ru-RU" sz="1200" dirty="0" err="1"/>
              <a:t>документів</a:t>
            </a:r>
            <a:r>
              <a:rPr lang="ru-RU" sz="1200" dirty="0"/>
              <a:t> </a:t>
            </a:r>
            <a:r>
              <a:rPr lang="ru-RU" sz="1200" dirty="0" err="1"/>
              <a:t>українською</a:t>
            </a:r>
            <a:r>
              <a:rPr lang="ru-RU" sz="1200" dirty="0"/>
              <a:t> </a:t>
            </a:r>
            <a:r>
              <a:rPr lang="ru-RU" sz="1200" dirty="0" err="1"/>
              <a:t>мовою</a:t>
            </a:r>
            <a:r>
              <a:rPr lang="ru-RU" sz="1200" dirty="0"/>
              <a:t>. - К.: </a:t>
            </a:r>
            <a:r>
              <a:rPr lang="ru-RU" sz="1200" dirty="0" err="1"/>
              <a:t>Техніка</a:t>
            </a:r>
            <a:r>
              <a:rPr lang="ru-RU" sz="1200" dirty="0"/>
              <a:t>, 1992. - 399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Новий</a:t>
            </a:r>
            <a:r>
              <a:rPr lang="ru-RU" sz="1200" dirty="0" smtClean="0"/>
              <a:t> </a:t>
            </a:r>
            <a:r>
              <a:rPr lang="ru-RU" sz="1200" dirty="0" err="1"/>
              <a:t>російсько-український</a:t>
            </a:r>
            <a:r>
              <a:rPr lang="ru-RU" sz="1200" dirty="0"/>
              <a:t> словник-</a:t>
            </a:r>
            <a:r>
              <a:rPr lang="ru-RU" sz="1200" dirty="0" err="1"/>
              <a:t>довідник</a:t>
            </a:r>
            <a:r>
              <a:rPr lang="ru-RU" sz="1200" dirty="0"/>
              <a:t> / Уклад.: СЯ. </a:t>
            </a:r>
            <a:r>
              <a:rPr lang="ru-RU" sz="1200" dirty="0" err="1"/>
              <a:t>Єрмоленко</a:t>
            </a:r>
            <a:r>
              <a:rPr lang="ru-RU" sz="1200" dirty="0"/>
              <a:t>, В.І. </a:t>
            </a:r>
            <a:r>
              <a:rPr lang="ru-RU" sz="1200" dirty="0" err="1"/>
              <a:t>Єрмоленко</a:t>
            </a:r>
            <a:r>
              <a:rPr lang="ru-RU" sz="1200" dirty="0"/>
              <a:t>, К.В. </a:t>
            </a:r>
            <a:r>
              <a:rPr lang="ru-RU" sz="1200" dirty="0" err="1"/>
              <a:t>Ленець</a:t>
            </a:r>
            <a:r>
              <a:rPr lang="ru-RU" sz="1200" dirty="0"/>
              <a:t>, Л.О. </a:t>
            </a:r>
            <a:r>
              <a:rPr lang="ru-RU" sz="1200" dirty="0" err="1"/>
              <a:t>Пустовіт</a:t>
            </a:r>
            <a:r>
              <a:rPr lang="ru-RU" sz="1200" dirty="0" smtClean="0"/>
              <a:t>.- </a:t>
            </a:r>
            <a:r>
              <a:rPr lang="ru-RU" sz="1200" dirty="0"/>
              <a:t>К.: </a:t>
            </a:r>
            <a:r>
              <a:rPr lang="ru-RU" sz="1200" dirty="0" err="1"/>
              <a:t>Довіра</a:t>
            </a:r>
            <a:r>
              <a:rPr lang="ru-RU" sz="1200" dirty="0"/>
              <a:t>, 1996. - 398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Орфографічний</a:t>
            </a:r>
            <a:r>
              <a:rPr lang="ru-RU" sz="1200" dirty="0" smtClean="0"/>
              <a:t> </a:t>
            </a:r>
            <a:r>
              <a:rPr lang="ru-RU" sz="1200" dirty="0"/>
              <a:t>словник </a:t>
            </a:r>
            <a:r>
              <a:rPr lang="ru-RU" sz="1200" dirty="0" err="1"/>
              <a:t>української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/ Уклад.: С.І. </a:t>
            </a:r>
            <a:r>
              <a:rPr lang="ru-RU" sz="1200" dirty="0" err="1"/>
              <a:t>Головащук</a:t>
            </a:r>
            <a:r>
              <a:rPr lang="ru-RU" sz="1200" dirty="0"/>
              <a:t>, М.М. </a:t>
            </a:r>
            <a:r>
              <a:rPr lang="ru-RU" sz="1200" dirty="0" err="1"/>
              <a:t>Пещак</a:t>
            </a:r>
            <a:r>
              <a:rPr lang="ru-RU" sz="1200" dirty="0"/>
              <a:t>, В.М. </a:t>
            </a:r>
            <a:r>
              <a:rPr lang="ru-RU" sz="1200" dirty="0" err="1"/>
              <a:t>Русанівський</a:t>
            </a:r>
            <a:r>
              <a:rPr lang="ru-RU" sz="1200" dirty="0"/>
              <a:t>, О.О. Тараненко</a:t>
            </a:r>
            <a:r>
              <a:rPr lang="ru-RU" sz="1200" dirty="0" smtClean="0"/>
              <a:t>.- </a:t>
            </a:r>
            <a:r>
              <a:rPr lang="ru-RU" sz="1200" dirty="0"/>
              <a:t>К.: </a:t>
            </a:r>
            <a:r>
              <a:rPr lang="ru-RU" sz="1200" dirty="0" err="1"/>
              <a:t>Довіра</a:t>
            </a:r>
            <a:r>
              <a:rPr lang="ru-RU" sz="1200" dirty="0"/>
              <a:t>, 1994. - 864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/>
              <a:t>Пилинський</a:t>
            </a:r>
            <a:r>
              <a:rPr lang="ru-RU" sz="1200" dirty="0"/>
              <a:t> М. М. </a:t>
            </a:r>
            <a:r>
              <a:rPr lang="ru-RU" sz="1200" dirty="0" err="1"/>
              <a:t>Мовна</a:t>
            </a:r>
            <a:r>
              <a:rPr lang="ru-RU" sz="1200" dirty="0"/>
              <a:t> норма і стиль. – К., 1976</a:t>
            </a:r>
            <a:r>
              <a:rPr lang="ru-RU" sz="1200" dirty="0" smtClean="0"/>
              <a:t>.- 286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Пономарів</a:t>
            </a:r>
            <a:r>
              <a:rPr lang="ru-RU" sz="1200" dirty="0" smtClean="0"/>
              <a:t> </a:t>
            </a:r>
            <a:r>
              <a:rPr lang="ru-RU" sz="1200" dirty="0"/>
              <a:t>ОД. </a:t>
            </a:r>
            <a:r>
              <a:rPr lang="ru-RU" sz="1200" dirty="0" err="1"/>
              <a:t>Стилістика</a:t>
            </a:r>
            <a:r>
              <a:rPr lang="ru-RU" sz="1200" dirty="0"/>
              <a:t> </a:t>
            </a:r>
            <a:r>
              <a:rPr lang="ru-RU" sz="1200" dirty="0" err="1"/>
              <a:t>сучасної</a:t>
            </a:r>
            <a:r>
              <a:rPr lang="ru-RU" sz="1200" dirty="0"/>
              <a:t> </a:t>
            </a:r>
            <a:r>
              <a:rPr lang="ru-RU" sz="1200" dirty="0" err="1"/>
              <a:t>української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 smtClean="0"/>
              <a:t>.- </a:t>
            </a:r>
            <a:r>
              <a:rPr lang="ru-RU" sz="1200" dirty="0"/>
              <a:t>К.: </a:t>
            </a:r>
            <a:r>
              <a:rPr lang="ru-RU" sz="1200" dirty="0" err="1"/>
              <a:t>Либідь</a:t>
            </a:r>
            <a:r>
              <a:rPr lang="ru-RU" sz="1200" dirty="0"/>
              <a:t>, 1992. - 248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Потелло</a:t>
            </a:r>
            <a:r>
              <a:rPr lang="ru-RU" sz="1200" dirty="0" smtClean="0"/>
              <a:t> </a:t>
            </a:r>
            <a:r>
              <a:rPr lang="ru-RU" sz="1200" dirty="0"/>
              <a:t>НЛ. </a:t>
            </a:r>
            <a:r>
              <a:rPr lang="ru-RU" sz="1200" dirty="0" err="1"/>
              <a:t>Українська</a:t>
            </a:r>
            <a:r>
              <a:rPr lang="ru-RU" sz="1200" dirty="0"/>
              <a:t> </a:t>
            </a:r>
            <a:r>
              <a:rPr lang="ru-RU" sz="1200" dirty="0" err="1"/>
              <a:t>мова</a:t>
            </a:r>
            <a:r>
              <a:rPr lang="ru-RU" sz="1200" dirty="0"/>
              <a:t> і </a:t>
            </a:r>
            <a:r>
              <a:rPr lang="ru-RU" sz="1200" dirty="0" err="1"/>
              <a:t>ділове</a:t>
            </a:r>
            <a:r>
              <a:rPr lang="ru-RU" sz="1200" dirty="0"/>
              <a:t> </a:t>
            </a:r>
            <a:r>
              <a:rPr lang="ru-RU" sz="1200" dirty="0" err="1"/>
              <a:t>мовлення</a:t>
            </a:r>
            <a:r>
              <a:rPr lang="ru-RU" sz="1200" dirty="0"/>
              <a:t>. - К.: МАУП, 1998. - 248 с. 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Струганець</a:t>
            </a:r>
            <a:r>
              <a:rPr lang="ru-RU" sz="1200" dirty="0" smtClean="0"/>
              <a:t> </a:t>
            </a:r>
            <a:r>
              <a:rPr lang="ru-RU" sz="1200" dirty="0"/>
              <a:t>Л. Культура </a:t>
            </a:r>
            <a:r>
              <a:rPr lang="ru-RU" sz="1200" dirty="0" err="1"/>
              <a:t>мови</a:t>
            </a:r>
            <a:r>
              <a:rPr lang="ru-RU" sz="1200" dirty="0"/>
              <a:t>. Словник </a:t>
            </a:r>
            <a:r>
              <a:rPr lang="ru-RU" sz="1200" dirty="0" err="1"/>
              <a:t>термінів</a:t>
            </a:r>
            <a:r>
              <a:rPr lang="ru-RU" sz="1200" dirty="0"/>
              <a:t>. – </a:t>
            </a:r>
            <a:r>
              <a:rPr lang="ru-RU" sz="1200" dirty="0" err="1"/>
              <a:t>Тернопіль</a:t>
            </a:r>
            <a:r>
              <a:rPr lang="ru-RU" sz="1200" dirty="0"/>
              <a:t>, 2000.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/>
              <a:t>Струганець</a:t>
            </a:r>
            <a:r>
              <a:rPr lang="ru-RU" sz="1200" dirty="0" smtClean="0"/>
              <a:t> </a:t>
            </a:r>
            <a:r>
              <a:rPr lang="ru-RU" sz="1200" dirty="0"/>
              <a:t>Л. В. </a:t>
            </a:r>
            <a:r>
              <a:rPr lang="ru-RU" sz="1200" dirty="0" err="1"/>
              <a:t>Теоретичні</a:t>
            </a:r>
            <a:r>
              <a:rPr lang="ru-RU" sz="1200" dirty="0"/>
              <a:t> </a:t>
            </a:r>
            <a:r>
              <a:rPr lang="ru-RU" sz="1200" dirty="0" err="1"/>
              <a:t>основи</a:t>
            </a:r>
            <a:r>
              <a:rPr lang="ru-RU" sz="1200" dirty="0"/>
              <a:t> </a:t>
            </a:r>
            <a:r>
              <a:rPr lang="ru-RU" sz="1200" dirty="0" err="1"/>
              <a:t>культури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. – </a:t>
            </a:r>
            <a:r>
              <a:rPr lang="ru-RU" sz="1200" dirty="0" err="1"/>
              <a:t>Тернопіль</a:t>
            </a:r>
            <a:r>
              <a:rPr lang="ru-RU" sz="1200" dirty="0"/>
              <a:t>, 1997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Сулима М. Культура </a:t>
            </a:r>
            <a:r>
              <a:rPr lang="ru-RU" sz="1200" dirty="0" err="1" smtClean="0"/>
              <a:t>мови</a:t>
            </a:r>
            <a:r>
              <a:rPr lang="ru-RU" sz="1200" dirty="0" smtClean="0"/>
              <a:t>. -  М.,1963. – 327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Ожегов С. И. Очередные вопросы культуры речи</a:t>
            </a:r>
            <a:r>
              <a:rPr lang="en-US" sz="1200" dirty="0" smtClean="0"/>
              <a:t> // </a:t>
            </a:r>
            <a:r>
              <a:rPr lang="ru-RU" sz="1200" dirty="0" smtClean="0"/>
              <a:t>Вопросы </a:t>
            </a:r>
            <a:r>
              <a:rPr lang="ru-RU" sz="1200" dirty="0"/>
              <a:t>культуры </a:t>
            </a:r>
            <a:r>
              <a:rPr lang="ru-RU" sz="1200" dirty="0" smtClean="0"/>
              <a:t>речи.- </a:t>
            </a:r>
            <a:r>
              <a:rPr lang="ru-RU" sz="1200" dirty="0" err="1" smtClean="0"/>
              <a:t>Вып</a:t>
            </a:r>
            <a:r>
              <a:rPr lang="ru-RU" sz="1200" dirty="0" smtClean="0"/>
              <a:t>. 1. – М., 1955. - С. 63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397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4824536" cy="32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340768"/>
            <a:ext cx="5328592" cy="1728191"/>
          </a:xfrm>
        </p:spPr>
        <p:txBody>
          <a:bodyPr/>
          <a:lstStyle/>
          <a:p>
            <a:r>
              <a:rPr lang="uk-UA" sz="5400" dirty="0" smtClean="0"/>
              <a:t>Дякую за увагу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7630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53200" cy="1296144"/>
          </a:xfrm>
        </p:spPr>
        <p:txBody>
          <a:bodyPr/>
          <a:lstStyle/>
          <a:p>
            <a:r>
              <a:rPr lang="ru-RU" dirty="0" err="1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643812" cy="3959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</a:rPr>
              <a:t>Дефініція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поняття</a:t>
            </a: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норми</a:t>
            </a:r>
            <a:r>
              <a:rPr lang="ru-RU" sz="3600" i="1" dirty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i="1" dirty="0" err="1" smtClean="0">
                <a:solidFill>
                  <a:srgbClr val="C00000"/>
                </a:solidFill>
              </a:rPr>
              <a:t>Ознаки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літературної</a:t>
            </a:r>
            <a:r>
              <a:rPr lang="ru-RU" sz="3600" i="1" dirty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норми</a:t>
            </a:r>
            <a:r>
              <a:rPr lang="ru-RU" sz="3600" i="1" dirty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i="1" dirty="0" err="1" smtClean="0">
                <a:solidFill>
                  <a:srgbClr val="C00000"/>
                </a:solidFill>
              </a:rPr>
              <a:t>Типи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err="1">
                <a:solidFill>
                  <a:srgbClr val="C00000"/>
                </a:solidFill>
              </a:rPr>
              <a:t>мовних</a:t>
            </a:r>
            <a:r>
              <a:rPr lang="ru-RU" sz="3600" i="1" dirty="0">
                <a:solidFill>
                  <a:srgbClr val="C00000"/>
                </a:solidFill>
              </a:rPr>
              <a:t> норм.</a:t>
            </a:r>
          </a:p>
        </p:txBody>
      </p:sp>
    </p:spTree>
    <p:extLst>
      <p:ext uri="{BB962C8B-B14F-4D97-AF65-F5344CB8AC3E}">
        <p14:creationId xmlns:p14="http://schemas.microsoft.com/office/powerpoint/2010/main" val="233230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908720"/>
            <a:ext cx="7200974" cy="4176463"/>
          </a:xfrm>
        </p:spPr>
        <p:txBody>
          <a:bodyPr/>
          <a:lstStyle/>
          <a:p>
            <a:r>
              <a:rPr lang="ru-RU" sz="2000" dirty="0"/>
              <a:t>«</a:t>
            </a:r>
            <a:r>
              <a:rPr lang="ru-RU" sz="3200" b="1" dirty="0">
                <a:solidFill>
                  <a:srgbClr val="C00000"/>
                </a:solidFill>
              </a:rPr>
              <a:t>Норма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придатних</a:t>
            </a:r>
            <a:r>
              <a:rPr lang="ru-RU" sz="2400" dirty="0"/>
              <a:t> («</a:t>
            </a:r>
            <a:r>
              <a:rPr lang="ru-RU" sz="2400" dirty="0" err="1"/>
              <a:t>правильних</a:t>
            </a:r>
            <a:r>
              <a:rPr lang="ru-RU" sz="2400" dirty="0"/>
              <a:t>», «</a:t>
            </a:r>
            <a:r>
              <a:rPr lang="ru-RU" sz="2400" dirty="0" err="1"/>
              <a:t>кращих</a:t>
            </a:r>
            <a:r>
              <a:rPr lang="ru-RU" sz="2400" dirty="0"/>
              <a:t>») для </a:t>
            </a:r>
            <a:r>
              <a:rPr lang="ru-RU" sz="2400" dirty="0" err="1"/>
              <a:t>обслуговування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складаються</a:t>
            </a:r>
            <a:r>
              <a:rPr lang="ru-RU" sz="2400" dirty="0"/>
              <a:t> як результат добору </a:t>
            </a:r>
            <a:r>
              <a:rPr lang="ru-RU" sz="2400" dirty="0" err="1"/>
              <a:t>мовних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..з </a:t>
            </a:r>
            <a:r>
              <a:rPr lang="ru-RU" sz="2400" dirty="0" err="1"/>
              <a:t>наявних</a:t>
            </a:r>
            <a:r>
              <a:rPr lang="ru-RU" sz="2400" dirty="0"/>
              <a:t>, </a:t>
            </a:r>
            <a:r>
              <a:rPr lang="ru-RU" sz="2400" dirty="0" err="1"/>
              <a:t>утворюваних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добутих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пасивного</a:t>
            </a:r>
            <a:r>
              <a:rPr lang="ru-RU" sz="2400" dirty="0"/>
              <a:t> запасу </a:t>
            </a:r>
            <a:r>
              <a:rPr lang="ru-RU" sz="2400" dirty="0" err="1"/>
              <a:t>минулого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, в широкому </a:t>
            </a:r>
            <a:r>
              <a:rPr lang="ru-RU" sz="2400" dirty="0" err="1"/>
              <a:t>розумінні</a:t>
            </a:r>
            <a:r>
              <a:rPr lang="ru-RU" sz="2400" dirty="0"/>
              <a:t>,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 smtClean="0"/>
              <a:t>». </a:t>
            </a:r>
            <a:r>
              <a:rPr lang="ru-RU" sz="2400" dirty="0"/>
              <a:t>(Ожегов С. И. «Очередные вопросы культуры речи</a:t>
            </a:r>
            <a:r>
              <a:rPr lang="ru-RU" sz="2400" dirty="0" smtClean="0"/>
              <a:t>»).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73216"/>
            <a:ext cx="7992566" cy="1078384"/>
          </a:xfrm>
        </p:spPr>
        <p:txBody>
          <a:bodyPr/>
          <a:lstStyle/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889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196752"/>
            <a:ext cx="6553200" cy="37444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мовознавстві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smtClean="0"/>
              <a:t>М</a:t>
            </a:r>
            <a:r>
              <a:rPr lang="ru-RU" sz="2400" i="1" u="sng" dirty="0"/>
              <a:t>. </a:t>
            </a:r>
            <a:r>
              <a:rPr lang="ru-RU" sz="2400" i="1" u="sng" dirty="0" smtClean="0"/>
              <a:t>Гладкий,                      М</a:t>
            </a:r>
            <a:r>
              <a:rPr lang="ru-RU" sz="2400" i="1" u="sng" dirty="0"/>
              <a:t>. </a:t>
            </a:r>
            <a:r>
              <a:rPr lang="ru-RU" sz="2400" i="1" u="sng" dirty="0" smtClean="0"/>
              <a:t>Сулим, </a:t>
            </a:r>
            <a:r>
              <a:rPr lang="ru-RU" sz="2400" i="1" u="sng" dirty="0"/>
              <a:t>О. Курило, О. </a:t>
            </a:r>
            <a:r>
              <a:rPr lang="ru-RU" sz="2400" i="1" u="sng" dirty="0" err="1" smtClean="0"/>
              <a:t>Синявський</a:t>
            </a:r>
            <a:r>
              <a:rPr lang="ru-RU" sz="2400" i="1" u="sng" dirty="0" smtClean="0"/>
              <a:t>,                          М</a:t>
            </a:r>
            <a:r>
              <a:rPr lang="ru-RU" sz="2400" i="1" u="sng" dirty="0"/>
              <a:t>. </a:t>
            </a:r>
            <a:r>
              <a:rPr lang="ru-RU" sz="2400" i="1" u="sng" dirty="0" smtClean="0"/>
              <a:t>Жовтобрюх, </a:t>
            </a:r>
            <a:r>
              <a:rPr lang="ru-RU" sz="2400" i="1" u="sng" dirty="0"/>
              <a:t>М. </a:t>
            </a:r>
            <a:r>
              <a:rPr lang="ru-RU" sz="2400" i="1" u="sng" dirty="0" err="1" smtClean="0"/>
              <a:t>Пилинський</a:t>
            </a:r>
            <a:r>
              <a:rPr lang="ru-RU" sz="2400" i="1" u="sng" dirty="0" smtClean="0"/>
              <a:t>,                               </a:t>
            </a:r>
            <a:r>
              <a:rPr lang="ru-RU" sz="2400" i="1" u="sng" dirty="0"/>
              <a:t>А. </a:t>
            </a:r>
            <a:r>
              <a:rPr lang="ru-RU" sz="2400" i="1" u="sng" dirty="0" smtClean="0"/>
              <a:t>Москаленко, З</a:t>
            </a:r>
            <a:r>
              <a:rPr lang="ru-RU" sz="2400" i="1" u="sng" dirty="0"/>
              <a:t>. Франко, С. </a:t>
            </a:r>
            <a:r>
              <a:rPr lang="ru-RU" sz="2400" i="1" u="sng" dirty="0" err="1"/>
              <a:t>Єрмоленко</a:t>
            </a:r>
            <a:r>
              <a:rPr lang="ru-RU" sz="2400" i="1" u="sng" dirty="0" smtClean="0"/>
              <a:t>,                     </a:t>
            </a:r>
            <a:r>
              <a:rPr lang="ru-RU" sz="2400" i="1" u="sng" dirty="0"/>
              <a:t>Г. </a:t>
            </a:r>
            <a:r>
              <a:rPr lang="ru-RU" sz="2400" i="1" u="sng" dirty="0" err="1" smtClean="0"/>
              <a:t>Яворська</a:t>
            </a:r>
            <a:r>
              <a:rPr lang="ru-RU" sz="2400" i="1" u="sng" dirty="0" smtClean="0"/>
              <a:t> та </a:t>
            </a:r>
            <a:r>
              <a:rPr lang="ru-RU" sz="2400" i="1" u="sng" dirty="0" err="1" smtClean="0"/>
              <a:t>ін</a:t>
            </a:r>
            <a:r>
              <a:rPr lang="ru-RU" sz="2400" i="1" u="sng" dirty="0" smtClean="0"/>
              <a:t>.</a:t>
            </a:r>
            <a:endParaRPr lang="ru-RU" sz="24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643812" cy="5040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057082" cy="5904656"/>
          </a:xfrm>
        </p:spPr>
        <p:txBody>
          <a:bodyPr/>
          <a:lstStyle/>
          <a:p>
            <a:r>
              <a:rPr lang="ru-RU" sz="2000" dirty="0"/>
              <a:t>«</a:t>
            </a:r>
            <a:r>
              <a:rPr lang="ru-RU" sz="2000" dirty="0" err="1">
                <a:solidFill>
                  <a:srgbClr val="C00000"/>
                </a:solidFill>
              </a:rPr>
              <a:t>Літературна</a:t>
            </a:r>
            <a:r>
              <a:rPr lang="ru-RU" sz="2000" dirty="0">
                <a:solidFill>
                  <a:srgbClr val="C00000"/>
                </a:solidFill>
              </a:rPr>
              <a:t> норма </a:t>
            </a:r>
            <a:r>
              <a:rPr lang="ru-RU" sz="2000" dirty="0"/>
              <a:t>— </a:t>
            </a:r>
            <a:r>
              <a:rPr lang="ru-RU" sz="2000" dirty="0" err="1"/>
              <a:t>конче</a:t>
            </a:r>
            <a:r>
              <a:rPr lang="ru-RU" sz="2000" dirty="0"/>
              <a:t> </a:t>
            </a:r>
            <a:r>
              <a:rPr lang="ru-RU" sz="2000" dirty="0" err="1" smtClean="0"/>
              <a:t>потрібна</a:t>
            </a:r>
            <a:r>
              <a:rPr lang="ru-RU" sz="2000" dirty="0" smtClean="0"/>
              <a:t> </a:t>
            </a:r>
            <a:r>
              <a:rPr lang="ru-RU" sz="2000" dirty="0" err="1"/>
              <a:t>річ</a:t>
            </a:r>
            <a:r>
              <a:rPr lang="ru-RU" sz="2000" dirty="0"/>
              <a:t> .. </a:t>
            </a:r>
            <a:r>
              <a:rPr lang="ru-RU" sz="2000" dirty="0" err="1"/>
              <a:t>літературна</a:t>
            </a:r>
            <a:r>
              <a:rPr lang="ru-RU" sz="2000" dirty="0"/>
              <a:t> норма становить </a:t>
            </a:r>
            <a:r>
              <a:rPr lang="ru-RU" sz="2000" dirty="0" err="1"/>
              <a:t>найпершу</a:t>
            </a:r>
            <a:r>
              <a:rPr lang="ru-RU" sz="2000" dirty="0"/>
              <a:t> та </a:t>
            </a:r>
            <a:r>
              <a:rPr lang="ru-RU" sz="2000" dirty="0" err="1" smtClean="0"/>
              <a:t>найхарактернішу</a:t>
            </a:r>
            <a:r>
              <a:rPr lang="ru-RU" sz="2000" dirty="0" smtClean="0"/>
              <a:t> </a:t>
            </a:r>
            <a:r>
              <a:rPr lang="ru-RU" sz="2000" dirty="0" err="1"/>
              <a:t>ознаку</a:t>
            </a:r>
            <a:r>
              <a:rPr lang="ru-RU" sz="2000" dirty="0"/>
              <a:t> </a:t>
            </a:r>
            <a:r>
              <a:rPr lang="ru-RU" sz="2000" dirty="0" err="1"/>
              <a:t>літературної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 smtClean="0"/>
              <a:t>» , </a:t>
            </a:r>
            <a:r>
              <a:rPr lang="ru-RU" sz="2000" dirty="0"/>
              <a:t>— </a:t>
            </a:r>
            <a:r>
              <a:rPr lang="ru-RU" sz="2000" dirty="0" err="1" smtClean="0"/>
              <a:t>М.Сулима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М. </a:t>
            </a:r>
            <a:r>
              <a:rPr lang="ru-RU" sz="2000" dirty="0" err="1"/>
              <a:t>Пилинський</a:t>
            </a:r>
            <a:r>
              <a:rPr lang="ru-RU" sz="2000" dirty="0"/>
              <a:t> </a:t>
            </a:r>
            <a:r>
              <a:rPr lang="ru-RU" sz="2000" dirty="0" smtClean="0"/>
              <a:t>: </a:t>
            </a:r>
            <a:r>
              <a:rPr lang="ru-RU" sz="2000" dirty="0"/>
              <a:t>«</a:t>
            </a:r>
            <a:r>
              <a:rPr lang="ru-RU" sz="2000" dirty="0">
                <a:solidFill>
                  <a:srgbClr val="C00000"/>
                </a:solidFill>
              </a:rPr>
              <a:t>Норма </a:t>
            </a:r>
            <a:r>
              <a:rPr lang="ru-RU" sz="2000" dirty="0" err="1" smtClean="0">
                <a:solidFill>
                  <a:srgbClr val="C00000"/>
                </a:solidFill>
              </a:rPr>
              <a:t>літературної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мови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реальний</a:t>
            </a:r>
            <a:r>
              <a:rPr lang="ru-RU" sz="2000" dirty="0"/>
              <a:t>, </a:t>
            </a:r>
            <a:r>
              <a:rPr lang="ru-RU" sz="2000" dirty="0" err="1"/>
              <a:t>історично</a:t>
            </a:r>
            <a:r>
              <a:rPr lang="ru-RU" sz="2000" dirty="0"/>
              <a:t> </a:t>
            </a:r>
            <a:r>
              <a:rPr lang="ru-RU" sz="2000" dirty="0" err="1"/>
              <a:t>зумовлений</a:t>
            </a:r>
            <a:r>
              <a:rPr lang="ru-RU" sz="2000" dirty="0"/>
              <a:t> і </a:t>
            </a:r>
            <a:r>
              <a:rPr lang="ru-RU" sz="2000" dirty="0" err="1" smtClean="0"/>
              <a:t>порівняно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стабільний</a:t>
            </a:r>
            <a:r>
              <a:rPr lang="ru-RU" sz="2000" dirty="0" smtClean="0"/>
              <a:t> </a:t>
            </a:r>
            <a:r>
              <a:rPr lang="ru-RU" sz="2000" dirty="0" err="1"/>
              <a:t>мовний</a:t>
            </a:r>
            <a:r>
              <a:rPr lang="ru-RU" sz="2000" dirty="0"/>
              <a:t> факт,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й </a:t>
            </a:r>
            <a:r>
              <a:rPr lang="ru-RU" sz="2000" dirty="0" err="1"/>
              <a:t>нормі</a:t>
            </a:r>
            <a:r>
              <a:rPr lang="ru-RU" sz="2000" dirty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і </a:t>
            </a:r>
            <a:r>
              <a:rPr lang="ru-RU" sz="2000" dirty="0"/>
              <a:t>становить </a:t>
            </a:r>
            <a:r>
              <a:rPr lang="ru-RU" sz="2000" dirty="0" err="1"/>
              <a:t>єдину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найкращий</a:t>
            </a:r>
            <a:r>
              <a:rPr lang="ru-RU" sz="2000" dirty="0"/>
              <a:t> для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smtClean="0"/>
              <a:t>конкретного </a:t>
            </a:r>
            <a:r>
              <a:rPr lang="ru-RU" sz="2000" dirty="0" err="1"/>
              <a:t>випадку</a:t>
            </a:r>
            <a:r>
              <a:rPr lang="ru-RU" sz="2000" dirty="0"/>
              <a:t> </a:t>
            </a:r>
            <a:r>
              <a:rPr lang="ru-RU" sz="2000" dirty="0" err="1"/>
              <a:t>варіант</a:t>
            </a:r>
            <a:r>
              <a:rPr lang="ru-RU" sz="2000" dirty="0"/>
              <a:t>, </a:t>
            </a:r>
            <a:r>
              <a:rPr lang="ru-RU" sz="2000" dirty="0" err="1"/>
              <a:t>відібраний</a:t>
            </a:r>
            <a:r>
              <a:rPr lang="ru-RU" sz="2000" dirty="0"/>
              <a:t> </a:t>
            </a:r>
            <a:r>
              <a:rPr lang="ru-RU" sz="2000" dirty="0" err="1"/>
              <a:t>суспільством</a:t>
            </a:r>
            <a:r>
              <a:rPr lang="ru-RU" sz="2000" dirty="0"/>
              <a:t> на </a:t>
            </a:r>
            <a:r>
              <a:rPr lang="ru-RU" sz="2000" dirty="0" err="1" smtClean="0"/>
              <a:t>певномуетапі</a:t>
            </a:r>
            <a:r>
              <a:rPr lang="ru-RU" sz="2000" dirty="0" smtClean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співвідносних</a:t>
            </a:r>
            <a:r>
              <a:rPr lang="ru-RU" sz="2000" dirty="0" smtClean="0"/>
              <a:t> </a:t>
            </a:r>
            <a:r>
              <a:rPr lang="ru-RU" sz="2000" dirty="0" err="1"/>
              <a:t>фактів</a:t>
            </a:r>
            <a:r>
              <a:rPr lang="ru-RU" sz="2000" dirty="0"/>
              <a:t> </a:t>
            </a:r>
            <a:r>
              <a:rPr lang="ru-RU" sz="2000" dirty="0" err="1" smtClean="0"/>
              <a:t>загальнонародної</a:t>
            </a:r>
            <a:r>
              <a:rPr lang="ru-RU" sz="2000" dirty="0" smtClean="0"/>
              <a:t> (</a:t>
            </a:r>
            <a:r>
              <a:rPr lang="ru-RU" sz="2000" dirty="0" err="1" smtClean="0"/>
              <a:t>національної</a:t>
            </a:r>
            <a:r>
              <a:rPr lang="ru-RU" sz="2000" dirty="0"/>
              <a:t>) </a:t>
            </a:r>
            <a:r>
              <a:rPr lang="ru-RU" sz="2000" dirty="0" err="1"/>
              <a:t>мови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»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6237312"/>
            <a:ext cx="7788150" cy="144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8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692697"/>
            <a:ext cx="6552902" cy="122413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204865"/>
            <a:ext cx="7643812" cy="42467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унормованість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стандартність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наддіалектність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поліфункціональність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стилістична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диференціація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err="1" smtClean="0">
                <a:solidFill>
                  <a:srgbClr val="00B050"/>
                </a:solidFill>
              </a:rPr>
              <a:t>наявність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усної</a:t>
            </a:r>
            <a:r>
              <a:rPr lang="ru-RU" i="1" dirty="0">
                <a:solidFill>
                  <a:srgbClr val="00B050"/>
                </a:solidFill>
              </a:rPr>
              <a:t> і </a:t>
            </a:r>
            <a:r>
              <a:rPr lang="ru-RU" i="1" dirty="0" err="1">
                <a:solidFill>
                  <a:srgbClr val="00B050"/>
                </a:solidFill>
              </a:rPr>
              <a:t>писемної</a:t>
            </a:r>
            <a:r>
              <a:rPr lang="ru-RU" i="1" dirty="0">
                <a:solidFill>
                  <a:srgbClr val="00B050"/>
                </a:solidFill>
              </a:rPr>
              <a:t> форм </a:t>
            </a:r>
            <a:r>
              <a:rPr lang="ru-RU" i="1" dirty="0" err="1">
                <a:solidFill>
                  <a:srgbClr val="00B050"/>
                </a:solidFill>
              </a:rPr>
              <a:t>вираження</a:t>
            </a:r>
            <a:r>
              <a:rPr lang="ru-RU" i="1" dirty="0">
                <a:solidFill>
                  <a:srgbClr val="00B050"/>
                </a:solidFill>
              </a:rPr>
              <a:t>.</a:t>
            </a:r>
            <a:br>
              <a:rPr lang="ru-RU" i="1" dirty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908721"/>
            <a:ext cx="6553200" cy="1368152"/>
          </a:xfrm>
        </p:spPr>
        <p:txBody>
          <a:bodyPr/>
          <a:lstStyle/>
          <a:p>
            <a:pPr algn="ctr"/>
            <a:r>
              <a:rPr lang="ru-RU" sz="5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мовні</a:t>
            </a:r>
            <a:r>
              <a:rPr lang="ru-RU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варіанти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51520" y="2276872"/>
            <a:ext cx="3456384" cy="40324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Нейтральні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директорові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— директору,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товаришеві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товаришу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особові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безособові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синтаксичні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звороти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, напр.: робота </a:t>
            </a:r>
            <a:r>
              <a:rPr lang="ru-RU" dirty="0" err="1">
                <a:solidFill>
                  <a:schemeClr val="accent5">
                    <a:lumMod val="10000"/>
                  </a:schemeClr>
                </a:solidFill>
              </a:rPr>
              <a:t>закінчена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- роботу 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закінчено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220072" y="2276872"/>
            <a:ext cx="3384376" cy="40324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забарвлені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лексичні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варіанти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балакати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мовити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говорити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                      собака — пес, ;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                          песик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і собачка 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пестливі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псяра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собацюра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</a:rPr>
              <a:t>згрубілі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67944" y="6021287"/>
            <a:ext cx="4608512" cy="7200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1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-142900"/>
            <a:ext cx="4357718" cy="1006454"/>
          </a:xfrm>
        </p:spPr>
        <p:txBody>
          <a:bodyPr/>
          <a:lstStyle/>
          <a:p>
            <a:pPr algn="ctr"/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Типи норм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54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715436" cy="6143644"/>
          </a:xfrm>
        </p:spPr>
        <p:txBody>
          <a:bodyPr/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Орфоепічні норми </a:t>
            </a:r>
            <a:endParaRPr lang="ru-RU" sz="4400" b="1" i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>
              <a:buNone/>
            </a:pPr>
            <a:r>
              <a:rPr lang="uk-UA" sz="2000" dirty="0" smtClean="0"/>
              <a:t> 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Регулюють правильну вимову звуків,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звукосполучень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та наголошення слів.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Наприклад: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тверда вимова шиплячих: чай, чому, Польща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чьай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чьому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Польщьа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дзвінкі приголосні в кінці слова або складу не оглушуються: гриб, репортаж, любов, раз, лід (а не грип,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репорташ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любоф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рас, літ);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голосний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ніколи не наближається до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: молоко, потреби, дорога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малако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патреби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дарога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щ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звуки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шч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вищий, що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висший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шо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буквосполучення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дж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i="1" u="sng" dirty="0" err="1" smtClean="0">
                <a:solidFill>
                  <a:schemeClr val="tx1">
                    <a:lumMod val="50000"/>
                  </a:schemeClr>
                </a:solidFill>
              </a:rPr>
              <a:t>дз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передають злиті звуки: сиджу, кукурудза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сижу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кукуруза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); 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- літера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 передає звук </a:t>
            </a:r>
            <a:r>
              <a:rPr lang="uk-UA" sz="2000" b="1" i="1" u="sng" dirty="0" smtClean="0">
                <a:solidFill>
                  <a:schemeClr val="tx1">
                    <a:lumMod val="50000"/>
                  </a:schemeClr>
                </a:solidFill>
              </a:rPr>
              <a:t>ґ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: обґрунтування, ґатунок (а не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обгрунтування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tx1">
                    <a:lumMod val="50000"/>
                  </a:schemeClr>
                </a:solidFill>
              </a:rPr>
              <a:t>гатунок</a:t>
            </a:r>
            <a:r>
              <a:rPr lang="uk-UA" sz="2000" b="1" dirty="0" smtClean="0">
                <a:solidFill>
                  <a:schemeClr val="tx1">
                    <a:lumMod val="50000"/>
                  </a:schemeClr>
                </a:solidFill>
              </a:rPr>
              <a:t>)…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uk-UA" sz="2000" b="1" dirty="0" smtClean="0"/>
              <a:t> </a:t>
            </a:r>
            <a:endParaRPr lang="ru-RU" sz="2000" b="1" dirty="0" smtClean="0"/>
          </a:p>
          <a:p>
            <a:pPr algn="just">
              <a:lnSpc>
                <a:spcPct val="90000"/>
              </a:lnSpc>
              <a:buNone/>
            </a:pP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6553200" cy="928694"/>
          </a:xfrm>
        </p:spPr>
        <p:txBody>
          <a:bodyPr/>
          <a:lstStyle/>
          <a:p>
            <a:pPr algn="ctr"/>
            <a:r>
              <a:rPr lang="uk-UA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Акцентуаційні норми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15316" cy="571504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Визначають правильний словесний наголос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b="1" i="1" dirty="0" smtClean="0"/>
          </a:p>
          <a:p>
            <a:pPr algn="just">
              <a:buNone/>
            </a:pPr>
            <a:endParaRPr lang="uk-UA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7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Потр</a:t>
            </a:r>
            <a:r>
              <a:rPr lang="uk-UA" sz="2400" b="1" i="1" dirty="0">
                <a:solidFill>
                  <a:srgbClr val="0070C0"/>
                </a:solidFill>
              </a:rPr>
              <a:t>і</a:t>
            </a:r>
            <a:r>
              <a:rPr lang="uk-UA" sz="2400" b="1" i="1" dirty="0" smtClean="0">
                <a:solidFill>
                  <a:srgbClr val="0070C0"/>
                </a:solidFill>
              </a:rPr>
              <a:t>бно пам'ятати, як правильно наголошувати:</a:t>
            </a:r>
            <a:endParaRPr lang="uk-UA" sz="2400" i="1" dirty="0">
              <a:solidFill>
                <a:srgbClr val="0070C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0" y="3000372"/>
            <a:ext cx="9144000" cy="3714776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err="1" smtClean="0">
                <a:solidFill>
                  <a:srgbClr val="002060"/>
                </a:solidFill>
              </a:rPr>
              <a:t>нов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фаховий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одинадцять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рукопис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машинопис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перепис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книжк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шлях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нен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висть</a:t>
            </a:r>
            <a:r>
              <a:rPr lang="uk-UA" sz="2000" b="1" i="1" dirty="0" smtClean="0">
                <a:solidFill>
                  <a:srgbClr val="002060"/>
                </a:solidFill>
              </a:rPr>
              <a:t>, сер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smtClean="0">
                <a:solidFill>
                  <a:srgbClr val="002060"/>
                </a:solidFill>
              </a:rPr>
              <a:t>дина,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близьк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чотирн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дцять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текстов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smtClean="0">
                <a:solidFill>
                  <a:srgbClr val="002060"/>
                </a:solidFill>
              </a:rPr>
              <a:t>й, м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smtClean="0">
                <a:solidFill>
                  <a:srgbClr val="002060"/>
                </a:solidFill>
              </a:rPr>
              <a:t>б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ть</a:t>
            </a:r>
            <a:r>
              <a:rPr lang="uk-UA" sz="2000" b="1" i="1" dirty="0" smtClean="0">
                <a:solidFill>
                  <a:srgbClr val="002060"/>
                </a:solidFill>
              </a:rPr>
              <a:t>, літ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пис</a:t>
            </a:r>
            <a:r>
              <a:rPr lang="uk-UA" sz="2000" b="1" i="1" dirty="0" smtClean="0">
                <a:solidFill>
                  <a:srgbClr val="002060"/>
                </a:solidFill>
              </a:rPr>
              <a:t>, б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йд</a:t>
            </a:r>
            <a:r>
              <a:rPr lang="en-US" sz="2000" b="1" i="1" dirty="0" smtClean="0">
                <a:solidFill>
                  <a:srgbClr val="002060"/>
                </a:solidFill>
              </a:rPr>
              <a:t>ý</a:t>
            </a:r>
            <a:r>
              <a:rPr lang="uk-UA" sz="2000" b="1" i="1" dirty="0" smtClean="0">
                <a:solidFill>
                  <a:srgbClr val="002060"/>
                </a:solidFill>
              </a:rPr>
              <a:t>же,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ід</a:t>
            </a:r>
            <a:r>
              <a:rPr lang="en-US" sz="2000" b="1" i="1" dirty="0" smtClean="0">
                <a:solidFill>
                  <a:srgbClr val="002060"/>
                </a:solidFill>
              </a:rPr>
              <a:t>é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мо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í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дуть</a:t>
            </a:r>
            <a:r>
              <a:rPr lang="uk-UA" sz="2000" b="1" i="1" dirty="0" smtClean="0">
                <a:solidFill>
                  <a:srgbClr val="002060"/>
                </a:solidFill>
              </a:rPr>
              <a:t>, р</a:t>
            </a:r>
            <a:r>
              <a:rPr lang="en-US" sz="2000" b="1" i="1" dirty="0" smtClean="0">
                <a:solidFill>
                  <a:srgbClr val="002060"/>
                </a:solidFill>
              </a:rPr>
              <a:t>á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зом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пр</a:t>
            </a:r>
            <a:r>
              <a:rPr lang="en-US" sz="2000" b="1" i="1" dirty="0" smtClean="0">
                <a:solidFill>
                  <a:srgbClr val="002060"/>
                </a:solidFill>
              </a:rPr>
              <a:t>ú</a:t>
            </a:r>
            <a:r>
              <a:rPr lang="uk-UA" sz="2000" b="1" i="1" dirty="0" err="1" smtClean="0">
                <a:solidFill>
                  <a:srgbClr val="002060"/>
                </a:solidFill>
              </a:rPr>
              <a:t>ятель</a:t>
            </a:r>
            <a:r>
              <a:rPr lang="uk-UA" sz="2000" b="1" i="1" dirty="0" smtClean="0">
                <a:solidFill>
                  <a:srgbClr val="002060"/>
                </a:solidFill>
              </a:rPr>
              <a:t>, п</a:t>
            </a:r>
            <a:r>
              <a:rPr lang="en-US" sz="2000" b="1" i="1" dirty="0" smtClean="0">
                <a:solidFill>
                  <a:srgbClr val="002060"/>
                </a:solidFill>
              </a:rPr>
              <a:t>ó</a:t>
            </a:r>
            <a:r>
              <a:rPr lang="uk-UA" sz="2000" b="1" i="1" dirty="0" err="1" smtClean="0">
                <a:solidFill>
                  <a:srgbClr val="002060"/>
                </a:solidFill>
              </a:rPr>
              <a:t>каз</a:t>
            </a:r>
            <a:r>
              <a:rPr lang="uk-UA" sz="2000" b="1" i="1" dirty="0" smtClean="0">
                <a:solidFill>
                  <a:srgbClr val="002060"/>
                </a:solidFill>
              </a:rPr>
              <a:t>,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óлень</a:t>
            </a:r>
            <a:r>
              <a:rPr lang="uk-UA" sz="2000" b="1" i="1" dirty="0" smtClean="0">
                <a:solidFill>
                  <a:srgbClr val="002060"/>
                </a:solidFill>
              </a:rPr>
              <a:t>…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uk-UA" sz="2000" b="1" i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357298"/>
            <a:ext cx="78581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S102364121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0B294C-3536-4D1D-9981-52CF2C869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TS102364121</Template>
  <TotalTime>3014</TotalTime>
  <Words>1190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TS102364121</vt:lpstr>
      <vt:lpstr>Мовна норма – категоріальне поняття культури мови </vt:lpstr>
      <vt:lpstr>Зміст</vt:lpstr>
      <vt:lpstr>«Норма — це сукупність найбільш придатних («правильних», «кращих») для обслуговування суспільства засобів мови, які складаються як результат добору мовних елементів ..з наявних, утворюваних знову чи добутих із пасивного запасу минулого в процесі соціальної, в широкому розумінні, оцінки цих елементів». (Ожегов С. И. «Очередные вопросы культуры речи»). </vt:lpstr>
      <vt:lpstr>Вивченням норми в українському мовознавстві займалися М. Гладкий,                      М. Сулим, О. Курило, О. Синявський,                          М. Жовтобрюх, М. Пилинський,                               А. Москаленко, З. Франко, С. Єрмоленко,                     Г. Яворська та ін.</vt:lpstr>
      <vt:lpstr>«Літературна норма — конче потрібна річ .. літературна норма становить найпершу та найхарактернішу ознаку літературної мови» , — М.Сулима.  М. Пилинський : «Норма літературної мови — це реальний, історично зумовлений і порівняно стабільний мовний факт, що відповідає системі й нормі мови і становить єдину можливість або найкращий для даного конкретного випадку варіант, відібраний суспільством на певномуетапі його розвитку із співвідносних фактів загальнонародної (національної) мови в процесі спілкування» .</vt:lpstr>
      <vt:lpstr>  Ознаки літературної норми:</vt:lpstr>
      <vt:lpstr>мовні варіанти</vt:lpstr>
      <vt:lpstr> Типи норм </vt:lpstr>
      <vt:lpstr>Акцентуаційні норми 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ВИКОРИСТАНОЇ ЛІТЕРАТУРИ </vt:lpstr>
      <vt:lpstr>Дякую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норми. Мовленнєві помилки </dc:title>
  <dc:subject/>
  <dc:creator>111</dc:creator>
  <cp:keywords/>
  <dc:description/>
  <cp:lastModifiedBy>админ</cp:lastModifiedBy>
  <cp:revision>213</cp:revision>
  <dcterms:created xsi:type="dcterms:W3CDTF">2011-06-27T13:26:09Z</dcterms:created>
  <dcterms:modified xsi:type="dcterms:W3CDTF">2014-05-25T21:14:38Z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TC023641219991</vt:lpwstr>
  </property>
</Properties>
</file>