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2" r:id="rId6"/>
    <p:sldId id="263" r:id="rId7"/>
    <p:sldId id="259" r:id="rId8"/>
    <p:sldId id="260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6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75000">
              <a:srgbClr val="E9E2C9">
                <a:lumMod val="76000"/>
              </a:srgbClr>
            </a:gs>
            <a:gs pos="52000">
              <a:srgbClr val="F0EBD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21.05.2014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>
                <a:solidFill>
                  <a:srgbClr val="FF0000"/>
                </a:solidFill>
              </a:rPr>
              <a:t>Актуальні проблеми лінгвістики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i="1" u="sng" dirty="0">
                <a:solidFill>
                  <a:schemeClr val="accent3">
                    <a:lumMod val="75000"/>
                  </a:schemeClr>
                </a:solidFill>
              </a:rPr>
              <a:t>ДІЄСЛІВНІ СИНОНІМИ НА ПОЗНАЧЕННЯ МОВЛЕННЯ У ТВОРІ </a:t>
            </a:r>
            <a:r>
              <a:rPr lang="uk-UA" i="1" u="sng" dirty="0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uk-UA" i="1" u="sng" dirty="0">
                <a:solidFill>
                  <a:schemeClr val="accent3">
                    <a:lumMod val="75000"/>
                  </a:schemeClr>
                </a:solidFill>
              </a:rPr>
              <a:t>. НЕЧУЙ-ЛЕВИЦЬКОГО «КАЙДАШЕВА СІМ’Я</a:t>
            </a:r>
            <a:endParaRPr lang="en-US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i="1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Екзаменаційний проект					студентки 61 групи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ННІ філології та журналістики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	</a:t>
            </a:r>
            <a:r>
              <a:rPr lang="uk-UA" altLang="uk-UA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Оксенюк</a:t>
            </a:r>
            <a:r>
              <a:rPr lang="uk-UA" alt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Олени</a:t>
            </a:r>
            <a:endParaRPr lang="uk-UA" altLang="uk-UA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uk-UA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97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Таких нейтральних, емоційно-незабарвлених дієслів у творі досить </a:t>
            </a:r>
            <a:r>
              <a:rPr lang="uk-UA" dirty="0" smtClean="0"/>
              <a:t>багато:</a:t>
            </a:r>
          </a:p>
          <a:p>
            <a:pPr algn="ctr"/>
            <a:r>
              <a:rPr lang="uk-UA" b="1" i="1" dirty="0" smtClean="0"/>
              <a:t>говорити</a:t>
            </a:r>
            <a:endParaRPr lang="uk-UA" b="1" i="1" dirty="0"/>
          </a:p>
          <a:p>
            <a:pPr lvl="0" algn="ctr"/>
            <a:r>
              <a:rPr lang="uk-UA" b="1" i="1" dirty="0"/>
              <a:t>сказати</a:t>
            </a:r>
          </a:p>
          <a:p>
            <a:pPr lvl="0" algn="ctr"/>
            <a:r>
              <a:rPr lang="uk-UA" b="1" i="1" dirty="0"/>
              <a:t>розмовляти</a:t>
            </a:r>
          </a:p>
          <a:p>
            <a:pPr lvl="0" algn="ctr"/>
            <a:r>
              <a:rPr lang="uk-UA" b="1" i="1" dirty="0"/>
              <a:t>промовити</a:t>
            </a:r>
          </a:p>
          <a:p>
            <a:pPr marL="0" indent="0">
              <a:buNone/>
            </a:pPr>
            <a:r>
              <a:rPr lang="uk-UA" sz="3800" dirty="0" smtClean="0"/>
              <a:t>                     Їх </a:t>
            </a:r>
            <a:r>
              <a:rPr lang="uk-UA" sz="3800" dirty="0"/>
              <a:t>можна віднайти у всій повісті. </a:t>
            </a:r>
            <a:r>
              <a:rPr lang="uk-UA" sz="3800" dirty="0" smtClean="0"/>
              <a:t>Наприклад</a:t>
            </a:r>
            <a:r>
              <a:rPr lang="uk-UA" sz="3800" dirty="0"/>
              <a:t>:</a:t>
            </a:r>
          </a:p>
          <a:p>
            <a:r>
              <a:rPr lang="uk-UA" sz="3800" dirty="0"/>
              <a:t>«…— І як ті люди їздили з такої гори і не розкопали, одколи </a:t>
            </a:r>
            <a:r>
              <a:rPr lang="uk-UA" sz="3800" dirty="0" err="1"/>
              <a:t>Семигори</a:t>
            </a:r>
            <a:r>
              <a:rPr lang="uk-UA" sz="3800" dirty="0"/>
              <a:t> стоять, — </a:t>
            </a:r>
            <a:r>
              <a:rPr lang="uk-UA" sz="3800" i="1" dirty="0"/>
              <a:t>говорив</a:t>
            </a:r>
            <a:r>
              <a:rPr lang="uk-UA" sz="3800" dirty="0"/>
              <a:t> </a:t>
            </a:r>
            <a:r>
              <a:rPr lang="uk-UA" sz="3800" dirty="0" err="1"/>
              <a:t>Кайдаш</a:t>
            </a:r>
            <a:r>
              <a:rPr lang="uk-UA" sz="3800" dirty="0"/>
              <a:t>, наливаючи чарку з кварти.» [12; ст. 246]</a:t>
            </a:r>
          </a:p>
          <a:p>
            <a:r>
              <a:rPr lang="uk-UA" sz="3800" dirty="0"/>
              <a:t>«…— Коли б ти знав, то я вже через його підірвався: мене вже </a:t>
            </a:r>
            <a:r>
              <a:rPr lang="uk-UA" sz="3800" dirty="0" err="1"/>
              <a:t>поруха</a:t>
            </a:r>
            <a:r>
              <a:rPr lang="uk-UA" sz="3800" dirty="0"/>
              <a:t> взяла. Коли не їдь, то все підпирай воза спиною, — </a:t>
            </a:r>
            <a:r>
              <a:rPr lang="uk-UA" sz="3800" i="1" dirty="0"/>
              <a:t>сказав</a:t>
            </a:r>
            <a:r>
              <a:rPr lang="uk-UA" sz="3800" dirty="0"/>
              <a:t> кум, — всю спину поколов </a:t>
            </a:r>
            <a:r>
              <a:rPr lang="uk-UA" sz="3800" dirty="0" err="1"/>
              <a:t>ік</a:t>
            </a:r>
            <a:r>
              <a:rPr lang="uk-UA" sz="3800" dirty="0"/>
              <a:t> бісовому батькові.» </a:t>
            </a:r>
            <a:r>
              <a:rPr lang="ru-RU" sz="3800" dirty="0"/>
              <a:t>[</a:t>
            </a:r>
            <a:r>
              <a:rPr lang="uk-UA" sz="3800" dirty="0"/>
              <a:t>12; ст. 246</a:t>
            </a:r>
            <a:r>
              <a:rPr lang="ru-RU" sz="3800" dirty="0"/>
              <a:t>]</a:t>
            </a:r>
            <a:endParaRPr lang="uk-UA" sz="3800" dirty="0"/>
          </a:p>
          <a:p>
            <a:r>
              <a:rPr lang="uk-UA" sz="3800" dirty="0"/>
              <a:t>«…Ще </a:t>
            </a:r>
            <a:r>
              <a:rPr lang="uk-UA" sz="3800" dirty="0" err="1"/>
              <a:t>Кайдашиха</a:t>
            </a:r>
            <a:r>
              <a:rPr lang="uk-UA" sz="3800" dirty="0"/>
              <a:t> </a:t>
            </a:r>
            <a:r>
              <a:rPr lang="uk-UA" sz="3800" i="1" dirty="0"/>
              <a:t>розмовляла</a:t>
            </a:r>
            <a:r>
              <a:rPr lang="uk-UA" sz="3800" dirty="0"/>
              <a:t> в дворі з Мотрею, а </a:t>
            </a:r>
            <a:r>
              <a:rPr lang="uk-UA" sz="3800" dirty="0" err="1"/>
              <a:t>Довбишка</a:t>
            </a:r>
            <a:r>
              <a:rPr lang="uk-UA" sz="3800" dirty="0"/>
              <a:t> одчинила сінешні двері й стала на порозі. </a:t>
            </a:r>
            <a:r>
              <a:rPr lang="uk-UA" sz="3800" dirty="0" err="1"/>
              <a:t>Кайдаші</a:t>
            </a:r>
            <a:r>
              <a:rPr lang="uk-UA" sz="3800" dirty="0"/>
              <a:t> привітались до </a:t>
            </a:r>
            <a:r>
              <a:rPr lang="uk-UA" sz="3800" dirty="0" err="1"/>
              <a:t>Довбишки</a:t>
            </a:r>
            <a:r>
              <a:rPr lang="uk-UA" sz="3800" dirty="0"/>
              <a:t>.» [12; ст. 257]</a:t>
            </a:r>
          </a:p>
          <a:p>
            <a:r>
              <a:rPr lang="uk-UA" sz="3800" dirty="0"/>
              <a:t> «…— Карпе! — </a:t>
            </a:r>
            <a:r>
              <a:rPr lang="uk-UA" sz="3800" i="1" dirty="0"/>
              <a:t>промовив</a:t>
            </a:r>
            <a:r>
              <a:rPr lang="uk-UA" sz="3800" dirty="0"/>
              <a:t> Лаврін. — А кого ти будеш оце </a:t>
            </a:r>
            <a:r>
              <a:rPr lang="uk-UA" sz="3800" dirty="0" err="1"/>
              <a:t>сватать</a:t>
            </a:r>
            <a:r>
              <a:rPr lang="uk-UA" sz="3800" dirty="0"/>
              <a:t>? Адже ж оце перед Семеном тебе батько, мабуть, оженить.» [12; ст. 240]</a:t>
            </a:r>
          </a:p>
          <a:p>
            <a:pPr marL="0" indent="0">
              <a:buNone/>
            </a:pPr>
            <a:endParaRPr lang="uk-UA" sz="3800" dirty="0"/>
          </a:p>
        </p:txBody>
      </p:sp>
    </p:spTree>
    <p:extLst>
      <p:ext uri="{BB962C8B-B14F-4D97-AF65-F5344CB8AC3E}">
        <p14:creationId xmlns:p14="http://schemas.microsoft.com/office/powerpoint/2010/main" val="7594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Дієслова </a:t>
            </a:r>
            <a:r>
              <a:rPr lang="uk-UA" i="1" dirty="0"/>
              <a:t>верещати, ґвалтувати, лаятись</a:t>
            </a:r>
            <a:r>
              <a:rPr lang="uk-UA" dirty="0"/>
              <a:t> використовує автор для підсилення значення дієслова сваритися. Читаючи речення з такими словами, ми розуміємо, що герої твору щось не поділили між собою, а тому замість спокійно вирішити проблему вони вдаються до голосу, нарікань. Цим самим ми також можемо простежити і їхній сварливий характер:</a:t>
            </a:r>
          </a:p>
          <a:p>
            <a:r>
              <a:rPr lang="uk-UA" dirty="0"/>
              <a:t>«…Всі три молодиці насилу дихали. Вони разом </a:t>
            </a:r>
            <a:r>
              <a:rPr lang="uk-UA" i="1" dirty="0"/>
              <a:t>верещали, ґвалтували, лаялись</a:t>
            </a:r>
            <a:r>
              <a:rPr lang="uk-UA" dirty="0"/>
              <a:t>. Клекіт у хаті був такий, що не можна було нічого розібрати.» [12, ст. 355].</a:t>
            </a:r>
          </a:p>
          <a:p>
            <a:r>
              <a:rPr lang="uk-UA" dirty="0"/>
              <a:t>Автор показуючи їхні відносини між собою використовує також дієслово </a:t>
            </a:r>
            <a:r>
              <a:rPr lang="uk-UA" i="1" dirty="0"/>
              <a:t>гавкати, гризтися</a:t>
            </a:r>
            <a:r>
              <a:rPr lang="uk-UA" dirty="0"/>
              <a:t>, порівнюючи їх з собаками, які гризуться, нікого не чують окрім себе:</a:t>
            </a:r>
          </a:p>
          <a:p>
            <a:r>
              <a:rPr lang="uk-UA" dirty="0"/>
              <a:t>«…Вони застали на дворі коло груші колотнечу: Мотря лупила коцюбою Лаврінових дітей, Мелашка з бабою </a:t>
            </a:r>
            <a:r>
              <a:rPr lang="uk-UA" i="1" dirty="0" err="1"/>
              <a:t>одгризались</a:t>
            </a:r>
            <a:r>
              <a:rPr lang="uk-UA" dirty="0"/>
              <a:t> од Мотрі і неначе </a:t>
            </a:r>
            <a:r>
              <a:rPr lang="uk-UA" i="1" dirty="0"/>
              <a:t>гавкали</a:t>
            </a:r>
            <a:r>
              <a:rPr lang="uk-UA" dirty="0"/>
              <a:t> через тин.» [</a:t>
            </a:r>
            <a:r>
              <a:rPr lang="ru-RU" dirty="0"/>
              <a:t>12; ст. </a:t>
            </a:r>
            <a:r>
              <a:rPr lang="uk-UA" dirty="0"/>
              <a:t>375</a:t>
            </a:r>
            <a:r>
              <a:rPr lang="uk-UA" dirty="0" smtClean="0"/>
              <a:t>]</a:t>
            </a:r>
            <a:endParaRPr lang="uk-UA" dirty="0"/>
          </a:p>
          <a:p>
            <a:r>
              <a:rPr lang="uk-UA" i="1" dirty="0"/>
              <a:t>Пищати</a:t>
            </a:r>
            <a:r>
              <a:rPr lang="uk-UA" dirty="0"/>
              <a:t> надає власнику слів значенню крайності у сварці, коли вона переходить всі межі і людини вже не просто кричить, а пищить:</a:t>
            </a:r>
          </a:p>
          <a:p>
            <a:r>
              <a:rPr lang="uk-UA" dirty="0"/>
              <a:t>«…— А чом же ти мене не кидала, коли тобі було в мене погано? — </a:t>
            </a:r>
            <a:r>
              <a:rPr lang="uk-UA" i="1" dirty="0"/>
              <a:t>пищала</a:t>
            </a:r>
            <a:r>
              <a:rPr lang="uk-UA" dirty="0"/>
              <a:t> </a:t>
            </a:r>
            <a:r>
              <a:rPr lang="uk-UA" dirty="0" err="1"/>
              <a:t>Кайдашиха</a:t>
            </a:r>
            <a:r>
              <a:rPr lang="uk-UA" dirty="0"/>
              <a:t>. — Чом тебе чорти не понесли на </a:t>
            </a:r>
            <a:r>
              <a:rPr lang="uk-UA" dirty="0" err="1"/>
              <a:t>Басарабію</a:t>
            </a:r>
            <a:r>
              <a:rPr lang="uk-UA" dirty="0"/>
              <a:t> або за границю?» [12, ст. 356].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74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</a:t>
            </a:r>
            <a:r>
              <a:rPr lang="ru-RU" sz="3200" dirty="0" err="1">
                <a:solidFill>
                  <a:srgbClr val="FF0000"/>
                </a:solidFill>
              </a:rPr>
              <a:t>залежності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від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емоційного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ставлення</a:t>
            </a:r>
            <a:r>
              <a:rPr lang="ru-RU" sz="3200" dirty="0">
                <a:solidFill>
                  <a:srgbClr val="FF0000"/>
                </a:solidFill>
              </a:rPr>
              <a:t> і </a:t>
            </a:r>
            <a:r>
              <a:rPr lang="ru-RU" sz="3200" dirty="0" err="1">
                <a:solidFill>
                  <a:srgbClr val="FF0000"/>
                </a:solidFill>
              </a:rPr>
              <a:t>оцінки</a:t>
            </a:r>
            <a:r>
              <a:rPr lang="ru-RU" sz="3200" dirty="0">
                <a:solidFill>
                  <a:srgbClr val="FF0000"/>
                </a:solidFill>
              </a:rPr>
              <a:t> адресата в </a:t>
            </a:r>
            <a:r>
              <a:rPr lang="ru-RU" sz="3200" dirty="0" err="1">
                <a:solidFill>
                  <a:srgbClr val="FF0000"/>
                </a:solidFill>
              </a:rPr>
              <a:t>усному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мовленні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дієслова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можна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поділити</a:t>
            </a:r>
            <a:r>
              <a:rPr lang="ru-RU" sz="3200" dirty="0">
                <a:solidFill>
                  <a:srgbClr val="FF0000"/>
                </a:solidFill>
              </a:rPr>
              <a:t> на </a:t>
            </a:r>
            <a:r>
              <a:rPr lang="ru-RU" sz="3200" dirty="0" err="1">
                <a:solidFill>
                  <a:srgbClr val="FF0000"/>
                </a:solidFill>
              </a:rPr>
              <a:t>такі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категорії</a:t>
            </a:r>
            <a:r>
              <a:rPr lang="ru-RU" sz="3200" dirty="0">
                <a:solidFill>
                  <a:srgbClr val="FF0000"/>
                </a:solidFill>
              </a:rPr>
              <a:t>: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uk-UA" sz="3400" i="1" u="sng" dirty="0"/>
              <a:t>Дієслова із нейтральним значенням:</a:t>
            </a:r>
            <a:endParaRPr lang="uk-UA" sz="3400" i="1" dirty="0"/>
          </a:p>
          <a:p>
            <a:pPr marL="0" indent="0">
              <a:buNone/>
            </a:pPr>
            <a:r>
              <a:rPr lang="uk-UA" sz="3400" i="1" dirty="0"/>
              <a:t>Говорити, гукати, обізватися, питати, промовити, розмовляти, сказати</a:t>
            </a:r>
          </a:p>
          <a:p>
            <a:pPr lvl="0"/>
            <a:r>
              <a:rPr lang="uk-UA" sz="3400" i="1" u="sng" dirty="0"/>
              <a:t>Дієслова із значенням позитивного ставлення:</a:t>
            </a:r>
            <a:endParaRPr lang="uk-UA" sz="3400" i="1" dirty="0"/>
          </a:p>
          <a:p>
            <a:pPr marL="0" indent="0">
              <a:buNone/>
            </a:pPr>
            <a:r>
              <a:rPr lang="uk-UA" sz="3400" i="1" dirty="0"/>
              <a:t>Гомоніти, дріботіти, дякувати, жартувати, лепетати, радити, хвалити, щебетати</a:t>
            </a:r>
          </a:p>
          <a:p>
            <a:pPr lvl="0"/>
            <a:r>
              <a:rPr lang="uk-UA" sz="3400" i="1" u="sng" dirty="0"/>
              <a:t>Дієслова із значенням негативного ставлення:</a:t>
            </a:r>
            <a:endParaRPr lang="uk-UA" sz="3400" i="1" dirty="0"/>
          </a:p>
          <a:p>
            <a:pPr marL="0" indent="0">
              <a:buNone/>
            </a:pPr>
            <a:r>
              <a:rPr lang="uk-UA" sz="3400" i="1" dirty="0"/>
              <a:t>Верзти, лаятися, кричати, глузувати, репетувати, гавкати, чванитися, дражнити, одрізати, одрубати, сваритися, знущатися, гризти, набріхувати, проклинати, голосити, ридати, гримати, хурчати, верещати, гудіти, молоти, ґвалтувати, пищати</a:t>
            </a:r>
          </a:p>
          <a:p>
            <a:pPr lvl="0"/>
            <a:r>
              <a:rPr lang="uk-UA" sz="3400" i="1" u="sng" dirty="0"/>
              <a:t>Дієслова «нарікання»:</a:t>
            </a:r>
            <a:endParaRPr lang="uk-UA" sz="3400" i="1" dirty="0"/>
          </a:p>
          <a:p>
            <a:pPr marL="0" indent="0">
              <a:buNone/>
            </a:pPr>
            <a:r>
              <a:rPr lang="uk-UA" sz="3400" i="1" dirty="0"/>
              <a:t>Бідкатися, застогнати, докоряти, жалітися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6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Оленка\Documents\005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6" y="0"/>
            <a:ext cx="4204181" cy="35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енка\Documents\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4224077" cy="34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енка\Documents\0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91" y="0"/>
            <a:ext cx="4080442" cy="33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Оленка\Documents\1000458-i_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62" y="2664476"/>
            <a:ext cx="3534252" cy="42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В </a:t>
            </a:r>
            <a:r>
              <a:rPr lang="uk-UA" sz="3600" i="1" dirty="0">
                <a:solidFill>
                  <a:srgbClr val="FF0000"/>
                </a:solidFill>
              </a:rPr>
              <a:t>залежності від характеру змісту думки, який виражається усним мовленням:</a:t>
            </a:r>
            <a:r>
              <a:rPr lang="uk-UA" sz="3600" dirty="0">
                <a:solidFill>
                  <a:srgbClr val="FF0000"/>
                </a:solidFill>
              </a:rPr>
              <a:t/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u="sng" dirty="0" smtClean="0"/>
              <a:t>Дієслова</a:t>
            </a:r>
            <a:r>
              <a:rPr lang="uk-UA" u="sng" dirty="0"/>
              <a:t>, що характеризують комунікативний аспект усного мовлення:</a:t>
            </a:r>
            <a:endParaRPr lang="uk-UA" dirty="0"/>
          </a:p>
          <a:p>
            <a:r>
              <a:rPr lang="uk-UA" dirty="0"/>
              <a:t>Питати, сказати, прикинути слівце, лепетати, розмовляти і т. д.</a:t>
            </a:r>
          </a:p>
          <a:p>
            <a:pPr lvl="0"/>
            <a:r>
              <a:rPr lang="uk-UA" u="sng" dirty="0"/>
              <a:t>Дієслова зі значенням спонукання, що виражаються за допомогою усного мовлення</a:t>
            </a:r>
            <a:endParaRPr lang="uk-UA" dirty="0"/>
          </a:p>
          <a:p>
            <a:r>
              <a:rPr lang="uk-UA" dirty="0"/>
              <a:t>Веліти, просити, наказувати, проклинати, уговорювати, обіцяти, доказувати і т. д.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3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І таким чином усі ці дієслова співвідносяться по 2 моделях в залежності від класу дієслів:</a:t>
            </a:r>
          </a:p>
          <a:p>
            <a:pPr lvl="0"/>
            <a:r>
              <a:rPr lang="uk-UA" i="1" dirty="0">
                <a:solidFill>
                  <a:schemeClr val="tx2">
                    <a:lumMod val="75000"/>
                  </a:schemeClr>
                </a:solidFill>
              </a:rPr>
              <a:t>Мовець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(той хто говорить, передає інформацію) – процес передавання інформації – зміст повідомлення (те, що передається) – слухач (або співрозмовник, тобто той, до кого звертається мовець).</a:t>
            </a:r>
          </a:p>
          <a:p>
            <a:pPr lvl="0"/>
            <a:r>
              <a:rPr lang="uk-UA" u="sng" dirty="0">
                <a:solidFill>
                  <a:srgbClr val="FFFF00"/>
                </a:solidFill>
              </a:rPr>
              <a:t>Мовець</a:t>
            </a:r>
            <a:r>
              <a:rPr lang="uk-UA" dirty="0">
                <a:solidFill>
                  <a:srgbClr val="FFFF00"/>
                </a:solidFill>
              </a:rPr>
              <a:t> (той, хто спонукає до якої-небудь дії) – процес спонукання – адресат (тобто особа, що </a:t>
            </a:r>
            <a:r>
              <a:rPr lang="uk-UA" dirty="0" err="1">
                <a:solidFill>
                  <a:srgbClr val="FFFF00"/>
                </a:solidFill>
              </a:rPr>
              <a:t>спонукається</a:t>
            </a:r>
            <a:r>
              <a:rPr lang="uk-UA" dirty="0">
                <a:solidFill>
                  <a:srgbClr val="FFFF00"/>
                </a:solidFill>
              </a:rPr>
              <a:t> до якої-небудь дії) – зміст спонукання (те, до чого спонукають).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02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Синонімічні </a:t>
            </a:r>
            <a:r>
              <a:rPr lang="uk-UA" dirty="0"/>
              <a:t>ряди </a:t>
            </a:r>
            <a:r>
              <a:rPr lang="uk-UA" dirty="0" smtClean="0"/>
              <a:t>дієслів у </a:t>
            </a:r>
            <a:r>
              <a:rPr lang="uk-UA" dirty="0"/>
              <a:t>повість «</a:t>
            </a:r>
            <a:r>
              <a:rPr lang="uk-UA" dirty="0" err="1"/>
              <a:t>Кайдашева</a:t>
            </a:r>
            <a:r>
              <a:rPr lang="uk-UA" dirty="0"/>
              <a:t> сім’я» І. Нечуй-Левицького 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uk-UA" sz="1600" u="sng" dirty="0" smtClean="0">
                <a:solidFill>
                  <a:schemeClr val="tx2">
                    <a:lumMod val="75000"/>
                  </a:schemeClr>
                </a:solidFill>
              </a:rPr>
              <a:t>Говорити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(усно висловлювати думки, погляди, почуття; розповідати про що-небудь)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13; с. 203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]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казати, промовляти, балакати, мовити, гомоніти, дріботіти, лепетати, щебетати, зітхати, рубати, одрізати, молоти, гавкати, прикинути слівце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3; ст. 345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Сказати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(промовити усно про щось)–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промовити, ляснути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Запитувати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(звертатись до когось із питанням про </a:t>
            </a:r>
            <a:r>
              <a:rPr lang="uk-UA" sz="1600" dirty="0" err="1">
                <a:solidFill>
                  <a:schemeClr val="tx2">
                    <a:lumMod val="75000"/>
                  </a:schemeClr>
                </a:solidFill>
              </a:rPr>
              <a:t>кого-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, що-небудь) 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цікавитись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звертатись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Бурмотіти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(говорити невиразно, неясно)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13; с. 93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бубоніти, захурчати, загудіти, застогнати, зітхати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Хвалитися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(розповідати, казати так, щоб усі чули) 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хвастатися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пишатися, чванитися.</a:t>
            </a: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Гукати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(голосно кликати кого-небудь) 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кликати</a:t>
            </a: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Кричати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(видавати крик) 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гукати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голосити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ревіти, гавкати, репетувати, , гризти, гримати, верещати, пищати, ґвалтувати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3; 416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Сварити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(різкими, образливими словами висловлювати незадоволення) 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лаяти, докоряти, гримати, гризти.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3; ст. 680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Плакати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(лити сльози) 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ридати, голосити, втирати сльози, впускати сльозу</a:t>
            </a: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Спиняти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(перестати говорити)–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зав’язати рота, прикусити язика</a:t>
            </a: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uk-UA" sz="1600" u="sng" dirty="0">
                <a:solidFill>
                  <a:schemeClr val="tx2">
                    <a:lumMod val="75000"/>
                  </a:schemeClr>
                </a:solidFill>
              </a:rPr>
              <a:t>Жартувати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(говорити щось сміючись)– </a:t>
            </a:r>
            <a:r>
              <a:rPr lang="uk-UA" sz="1600" i="1" dirty="0">
                <a:solidFill>
                  <a:schemeClr val="tx2">
                    <a:lumMod val="75000"/>
                  </a:schemeClr>
                </a:solidFill>
              </a:rPr>
              <a:t>глузувати, дражнити</a:t>
            </a: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uk-UA" dirty="0" smtClean="0"/>
              <a:t>ВИКОРИСТАНА ЛІТЕРАТУРА</a:t>
            </a:r>
          </a:p>
          <a:p>
            <a:pPr lvl="0"/>
            <a:r>
              <a:rPr lang="uk-UA" dirty="0" err="1" smtClean="0"/>
              <a:t>Бодик</a:t>
            </a:r>
            <a:r>
              <a:rPr lang="uk-UA" dirty="0" smtClean="0"/>
              <a:t> </a:t>
            </a:r>
            <a:r>
              <a:rPr lang="uk-UA" dirty="0"/>
              <a:t>О. П., Рудакова Т. М. Сучасна українська літературна мова. Лексикологія. Фразеологія. Лексикографія.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посіб.–</a:t>
            </a:r>
            <a:r>
              <a:rPr lang="uk-UA" dirty="0"/>
              <a:t> К.: Центр учбової літератури, 2011. – 416 с.</a:t>
            </a:r>
          </a:p>
          <a:p>
            <a:pPr lvl="0"/>
            <a:r>
              <a:rPr lang="uk-UA" dirty="0"/>
              <a:t>Бондар О. І. Сучасна українська мова: Фонетика. Фонологія. Орфоепія. Графіка. Орфографія. Лексикологія. Лексикографія.: Навчальний посібник. –  К.:ВЦ «Академія», 2006. – 368 с.</a:t>
            </a:r>
          </a:p>
          <a:p>
            <a:pPr lvl="0"/>
            <a:r>
              <a:rPr lang="uk-UA" dirty="0"/>
              <a:t>Ващенко В. С. Словник синонімів української мови та деякі питання теорії синонімії. Мовознавство. – 1968. − №3. – </a:t>
            </a:r>
            <a:r>
              <a:rPr lang="ru-RU" dirty="0"/>
              <a:t>650 с.</a:t>
            </a:r>
            <a:endParaRPr lang="uk-UA" dirty="0"/>
          </a:p>
          <a:p>
            <a:pPr lvl="0"/>
            <a:r>
              <a:rPr lang="uk-UA" dirty="0"/>
              <a:t>Волох О.Т. Сучасна українська літературна мова. – К.: Вища шк., 1987. – </a:t>
            </a:r>
            <a:r>
              <a:rPr lang="ru-RU" dirty="0"/>
              <a:t>199 с.</a:t>
            </a:r>
            <a:endParaRPr lang="uk-UA" dirty="0"/>
          </a:p>
          <a:p>
            <a:pPr lvl="0"/>
            <a:r>
              <a:rPr lang="uk-UA" dirty="0"/>
              <a:t>Жовтобрюх М. А. Українська граматика І. С. Нечуя-Левицького – 1989 - № 1 – с. 33-37</a:t>
            </a:r>
          </a:p>
          <a:p>
            <a:pPr lvl="0"/>
            <a:r>
              <a:rPr lang="uk-UA" dirty="0"/>
              <a:t>Жовтобрюх М.А., Кулик Б.М. Курс сучасної української літературної </a:t>
            </a:r>
            <a:r>
              <a:rPr lang="uk-UA" dirty="0" err="1"/>
              <a:t>мови.–</a:t>
            </a:r>
            <a:r>
              <a:rPr lang="uk-UA" dirty="0"/>
              <a:t> К.: Вища шк., 1972. – ч.1. – 402 с.</a:t>
            </a:r>
          </a:p>
          <a:p>
            <a:pPr lvl="0"/>
            <a:r>
              <a:rPr lang="uk-UA" dirty="0" err="1"/>
              <a:t>Кацавець</a:t>
            </a:r>
            <a:r>
              <a:rPr lang="uk-UA" dirty="0"/>
              <a:t> Р.С. Українська мова: професійне спрямування. Підручник. – К.: Центр учбової літератури, 2007. – 256 с.</a:t>
            </a:r>
          </a:p>
          <a:p>
            <a:pPr lvl="0"/>
            <a:r>
              <a:rPr lang="uk-UA" dirty="0" err="1"/>
              <a:t>Кочерган</a:t>
            </a:r>
            <a:r>
              <a:rPr lang="uk-UA" dirty="0"/>
              <a:t> М. П. Загальне мовознавство: Підручник для студентів філологічних закладів освіти. – К.:Видавничий центр «Академія», 1999. – 288 с.</a:t>
            </a:r>
          </a:p>
          <a:p>
            <a:pPr lvl="0"/>
            <a:r>
              <a:rPr lang="uk-UA" dirty="0" err="1"/>
              <a:t>Матвіяс</a:t>
            </a:r>
            <a:r>
              <a:rPr lang="uk-UA" dirty="0"/>
              <a:t> І. Г. Відображення середньо наддніпрянського говору в мові творів Івана Нечуя-Левицького / І. Г. </a:t>
            </a:r>
            <a:r>
              <a:rPr lang="uk-UA" dirty="0" err="1"/>
              <a:t>Матвіяс</a:t>
            </a:r>
            <a:r>
              <a:rPr lang="uk-UA" dirty="0"/>
              <a:t> // Українська мова – 2007 – № 4 – с. 33-41</a:t>
            </a:r>
          </a:p>
          <a:p>
            <a:pPr lvl="0"/>
            <a:r>
              <a:rPr lang="uk-UA" dirty="0" err="1"/>
              <a:t>Мурамцева</a:t>
            </a:r>
            <a:r>
              <a:rPr lang="uk-UA" dirty="0"/>
              <a:t> О. Г. З історії української літературної мови: Вибрані праці / О. Г. </a:t>
            </a:r>
            <a:r>
              <a:rPr lang="uk-UA" dirty="0" err="1"/>
              <a:t>Мурамцева</a:t>
            </a:r>
            <a:r>
              <a:rPr lang="uk-UA" dirty="0"/>
              <a:t> – Харків, 2008 – с. 149–161.</a:t>
            </a:r>
          </a:p>
          <a:p>
            <a:pPr lvl="0"/>
            <a:r>
              <a:rPr lang="uk-UA" dirty="0"/>
              <a:t>Нечитайло О. І. </a:t>
            </a:r>
            <a:r>
              <a:rPr lang="ru-RU" dirty="0"/>
              <a:t>С</a:t>
            </a:r>
            <a:r>
              <a:rPr lang="uk-UA" dirty="0" err="1"/>
              <a:t>иноніми</a:t>
            </a:r>
            <a:r>
              <a:rPr lang="uk-UA" dirty="0"/>
              <a:t> як засіб розкриття значення слова. // Мовознавство. – 1980. – №6. – С.82-86.</a:t>
            </a:r>
          </a:p>
          <a:p>
            <a:pPr lvl="0"/>
            <a:r>
              <a:rPr lang="uk-UA" dirty="0"/>
              <a:t>Нечуй-Левицький І. С. Твори: В 3 т. – К: «Дніпро», 1988. – 416 с.</a:t>
            </a:r>
          </a:p>
          <a:p>
            <a:pPr lvl="0"/>
            <a:r>
              <a:rPr lang="uk-UA" dirty="0"/>
              <a:t>Сучасний тлумачний словник української мови / </a:t>
            </a:r>
            <a:r>
              <a:rPr lang="uk-UA" dirty="0" err="1"/>
              <a:t>Кусайкіна</a:t>
            </a:r>
            <a:r>
              <a:rPr lang="uk-UA" dirty="0"/>
              <a:t> Н.Д., </a:t>
            </a:r>
            <a:r>
              <a:rPr lang="uk-UA" dirty="0" err="1"/>
              <a:t>Цибульник</a:t>
            </a:r>
            <a:r>
              <a:rPr lang="uk-UA" dirty="0"/>
              <a:t> Ю.С. – К: Видавничий дім "Школа" - 2009р. </a:t>
            </a:r>
          </a:p>
          <a:p>
            <a:pPr lvl="0"/>
            <a:r>
              <a:rPr lang="uk-UA" dirty="0"/>
              <a:t>Шкуратяна Н. Г. Сучасна українська літературна мова: модульний курс: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посіб</a:t>
            </a:r>
            <a:r>
              <a:rPr lang="uk-UA" dirty="0"/>
              <a:t>./Н. Г. Шкуратяна, С. В. Шевчук. – К.: Вища шк., 2007. – 823 с.</a:t>
            </a:r>
          </a:p>
          <a:p>
            <a:pPr lvl="0"/>
            <a:r>
              <a:rPr lang="uk-UA" dirty="0" err="1"/>
              <a:t>Ющук</a:t>
            </a:r>
            <a:r>
              <a:rPr lang="uk-UA" dirty="0"/>
              <a:t> І. М. Українська мова: [підручник]/І. П. </a:t>
            </a:r>
            <a:r>
              <a:rPr lang="uk-UA" dirty="0" err="1"/>
              <a:t>Ющук</a:t>
            </a:r>
            <a:r>
              <a:rPr lang="uk-UA" dirty="0"/>
              <a:t>. – К.: Либідь, 2008. – 639 с.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6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Оленка\Documents\9928534_e09813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987824" y="260648"/>
            <a:ext cx="5810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ДЯКУЮ ЗА УВАГУ!)</a:t>
            </a:r>
            <a:endParaRPr lang="uk-UA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46640" cy="2763739"/>
          </a:xfrm>
        </p:spPr>
        <p:txBody>
          <a:bodyPr>
            <a:normAutofit fontScale="90000"/>
          </a:bodyPr>
          <a:lstStyle/>
          <a:p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/>
              <a:t/>
            </a:r>
            <a:br>
              <a:rPr lang="uk-UA" i="1" u="sng" dirty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i="1" u="sng" dirty="0"/>
              <a:t/>
            </a:r>
            <a:br>
              <a:rPr lang="uk-UA" i="1" u="sng" dirty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sz="6000" dirty="0">
                <a:latin typeface="Adobe Gothic Std B" pitchFamily="34" charset="-128"/>
                <a:ea typeface="Adobe Gothic Std B" pitchFamily="34" charset="-128"/>
              </a:rPr>
              <a:t>План</a:t>
            </a:r>
            <a:r>
              <a:rPr lang="uk-UA" i="1" u="sng" dirty="0"/>
              <a:t/>
            </a:r>
            <a:br>
              <a:rPr lang="uk-UA" i="1" u="sng" dirty="0"/>
            </a:br>
            <a:r>
              <a:rPr lang="uk-UA" i="1" u="sng" dirty="0" smtClean="0"/>
              <a:t/>
            </a:r>
            <a:br>
              <a:rPr lang="uk-UA" i="1" u="sng" dirty="0" smtClean="0"/>
            </a:br>
            <a:r>
              <a:rPr lang="uk-UA" sz="3600" i="1" u="sng" dirty="0" smtClean="0"/>
              <a:t>Поняття </a:t>
            </a:r>
            <a:r>
              <a:rPr lang="uk-UA" sz="3600" i="1" u="sng" dirty="0"/>
              <a:t>про синоніми і </a:t>
            </a:r>
            <a:r>
              <a:rPr lang="uk-UA" sz="3600" i="1" u="sng" dirty="0" smtClean="0"/>
              <a:t>синонімію.</a:t>
            </a:r>
            <a:r>
              <a:rPr lang="uk-UA" sz="3600" i="1" u="sng" dirty="0"/>
              <a:t/>
            </a:r>
            <a:br>
              <a:rPr lang="uk-UA" sz="3600" i="1" u="sng" dirty="0"/>
            </a:br>
            <a:r>
              <a:rPr lang="uk-UA" sz="3600" i="1" dirty="0"/>
              <a:t> Класифікація </a:t>
            </a:r>
            <a:r>
              <a:rPr lang="uk-UA" sz="3600" i="1" dirty="0" smtClean="0"/>
              <a:t>синонімів.</a:t>
            </a:r>
            <a:r>
              <a:rPr lang="uk-UA" sz="3600" i="1" dirty="0"/>
              <a:t/>
            </a:r>
            <a:br>
              <a:rPr lang="uk-UA" sz="3600" i="1" dirty="0"/>
            </a:br>
            <a:r>
              <a:rPr lang="uk-UA" sz="3600" i="1" u="sng" dirty="0"/>
              <a:t>Синонімічний ряд, синонімічне </a:t>
            </a:r>
            <a:r>
              <a:rPr lang="uk-UA" sz="3600" i="1" u="sng" dirty="0" smtClean="0"/>
              <a:t>гніздо.</a:t>
            </a:r>
            <a:r>
              <a:rPr lang="uk-UA" sz="3600" i="1" u="sng" dirty="0"/>
              <a:t/>
            </a:r>
            <a:br>
              <a:rPr lang="uk-UA" sz="3600" i="1" u="sng" dirty="0"/>
            </a:br>
            <a:r>
              <a:rPr lang="uk-UA" sz="3600" i="1" dirty="0" smtClean="0"/>
              <a:t>Дієслівні </a:t>
            </a:r>
            <a:r>
              <a:rPr lang="uk-UA" sz="3600" i="1" dirty="0"/>
              <a:t>синоніми на позначення </a:t>
            </a:r>
            <a:r>
              <a:rPr lang="uk-UA" sz="3600" i="1" dirty="0" smtClean="0"/>
              <a:t>мовлення.</a:t>
            </a:r>
            <a:r>
              <a:rPr lang="uk-UA" sz="3600" i="1" dirty="0"/>
              <a:t/>
            </a:r>
            <a:br>
              <a:rPr lang="uk-UA" sz="3600" i="1" dirty="0"/>
            </a:br>
            <a:r>
              <a:rPr lang="uk-UA" sz="3600" i="1" u="sng" dirty="0"/>
              <a:t>Класифікація дієслівних </a:t>
            </a:r>
            <a:r>
              <a:rPr lang="uk-UA" sz="3600" i="1" u="sng" dirty="0" smtClean="0"/>
              <a:t>синонімів.</a:t>
            </a:r>
            <a:r>
              <a:rPr lang="uk-UA" sz="3600" i="1" u="sng" dirty="0"/>
              <a:t/>
            </a:r>
            <a:br>
              <a:rPr lang="uk-UA" sz="3600" i="1" u="sng" dirty="0"/>
            </a:br>
            <a:r>
              <a:rPr lang="uk-UA" sz="3600" i="1" dirty="0"/>
              <a:t>Синонімічні ряди на позначення мовлення у </a:t>
            </a:r>
            <a:r>
              <a:rPr lang="uk-UA" sz="3600" i="1" u="sng" dirty="0"/>
              <a:t>повісті «</a:t>
            </a:r>
            <a:r>
              <a:rPr lang="uk-UA" sz="3600" i="1" u="sng" dirty="0" err="1"/>
              <a:t>Кайдашева</a:t>
            </a:r>
            <a:r>
              <a:rPr lang="uk-UA" sz="3600" i="1" u="sng" dirty="0"/>
              <a:t> сім’я</a:t>
            </a:r>
            <a:r>
              <a:rPr lang="uk-UA" sz="3600" i="1" u="sng" dirty="0" smtClean="0"/>
              <a:t>».</a:t>
            </a:r>
            <a:r>
              <a:rPr lang="uk-UA" i="1" u="sng" dirty="0"/>
              <a:t/>
            </a:r>
            <a:br>
              <a:rPr lang="uk-UA" i="1" u="sng" dirty="0"/>
            </a:br>
            <a:r>
              <a:rPr lang="uk-UA" i="1" u="sng" dirty="0"/>
              <a:t/>
            </a:r>
            <a:br>
              <a:rPr lang="uk-UA" i="1" u="sng" dirty="0"/>
            </a:br>
            <a:r>
              <a:rPr lang="uk-UA" i="1" u="sng" dirty="0"/>
              <a:t/>
            </a:r>
            <a:br>
              <a:rPr lang="uk-UA" i="1" u="sng" dirty="0"/>
            </a:br>
            <a:endParaRPr lang="uk-UA" i="1" u="sng" dirty="0"/>
          </a:p>
        </p:txBody>
      </p:sp>
    </p:spTree>
    <p:extLst>
      <p:ext uri="{BB962C8B-B14F-4D97-AF65-F5344CB8AC3E}">
        <p14:creationId xmlns:p14="http://schemas.microsoft.com/office/powerpoint/2010/main" val="16457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Плющем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uk-UA" i="1" u="sng" dirty="0" smtClean="0">
                <a:solidFill>
                  <a:schemeClr val="accent1">
                    <a:lumMod val="75000"/>
                  </a:schemeClr>
                </a:solidFill>
              </a:rPr>
              <a:t>синоніми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– це слова, які мають близьке або тотожне значення, але відрізняються звучанням. 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FFC000"/>
                </a:solidFill>
              </a:rPr>
              <a:t>З</a:t>
            </a:r>
            <a:r>
              <a:rPr lang="uk-UA" dirty="0">
                <a:solidFill>
                  <a:srgbClr val="FFC000"/>
                </a:solidFill>
              </a:rPr>
              <a:t>. Є. Олександрова пропонує таке визначення синонімів: «</a:t>
            </a:r>
            <a:r>
              <a:rPr lang="uk-UA" i="1" u="sng" dirty="0">
                <a:solidFill>
                  <a:srgbClr val="FFC000"/>
                </a:solidFill>
              </a:rPr>
              <a:t>синоніми</a:t>
            </a:r>
            <a:r>
              <a:rPr lang="uk-UA" dirty="0">
                <a:solidFill>
                  <a:srgbClr val="FFC000"/>
                </a:solidFill>
              </a:rPr>
              <a:t> – це слова, які виражають одне і теж поняття, тотожні або близькі за значенням, але різняться </a:t>
            </a:r>
            <a:r>
              <a:rPr lang="uk-UA" dirty="0">
                <a:solidFill>
                  <a:srgbClr val="FFFF00"/>
                </a:solidFill>
              </a:rPr>
              <a:t>один від одного або відтінками значення, або стилістичним забарвленням (сферою використання), або водночас обома названими ознаками». 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i="1" dirty="0" smtClean="0"/>
              <a:t>Пономарів визначає синонімію як  повний або частковий збіг значень двох чи кількох слів; подібність слів, морфем, фразеологічних одиниць за значенням при відмінності їхньої звукової форми. </a:t>
            </a:r>
          </a:p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b="1" i="1" u="sng" dirty="0" smtClean="0">
                <a:solidFill>
                  <a:srgbClr val="FF0000"/>
                </a:solidFill>
              </a:rPr>
              <a:t>Синоніміка</a:t>
            </a:r>
            <a:r>
              <a:rPr lang="uk-UA" dirty="0" smtClean="0">
                <a:solidFill>
                  <a:srgbClr val="FF0000"/>
                </a:solidFill>
              </a:rPr>
              <a:t> — сукупність синонімів певної мови; розділ лексикології, що вивчає синоніми. Синоніми відрізняються відтінками значень або стилістичним забарвленням чи обома цими ознаками. Напр.:</a:t>
            </a:r>
            <a:r>
              <a:rPr lang="uk-UA" i="1" dirty="0" smtClean="0">
                <a:solidFill>
                  <a:srgbClr val="FF0000"/>
                </a:solidFill>
              </a:rPr>
              <a:t> хуртовина, завірюха, буран, заметіль, хуга, віхола, метелиця, сніговій, сніговійниця, сніговиця, хурделиця.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Оленка\Documents\pole_ukr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-450304"/>
            <a:ext cx="9144000" cy="73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383868" y="2339752"/>
            <a:ext cx="273630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707904" y="297620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синоніми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6300192" y="1835696"/>
            <a:ext cx="2304256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низ 6"/>
          <p:cNvSpPr/>
          <p:nvPr/>
        </p:nvSpPr>
        <p:spPr>
          <a:xfrm rot="5400000">
            <a:off x="526677" y="1860085"/>
            <a:ext cx="2592288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низ 7"/>
          <p:cNvSpPr/>
          <p:nvPr/>
        </p:nvSpPr>
        <p:spPr>
          <a:xfrm rot="10800000">
            <a:off x="3383868" y="-308775"/>
            <a:ext cx="2592288" cy="2348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>
            <a:off x="3349619" y="4437112"/>
            <a:ext cx="3114600" cy="2585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067944" y="33265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/>
              <a:t>абсолютні,</a:t>
            </a:r>
            <a:r>
              <a:rPr lang="uk-UA" dirty="0"/>
              <a:t> чи</a:t>
            </a:r>
            <a:r>
              <a:rPr lang="uk-UA" b="1" dirty="0"/>
              <a:t> повні,</a:t>
            </a:r>
            <a:r>
              <a:rPr lang="uk-UA" dirty="0"/>
              <a:t> -</a:t>
            </a:r>
            <a:r>
              <a:rPr lang="uk-UA" b="1" dirty="0"/>
              <a:t> неповні;</a:t>
            </a:r>
            <a:r>
              <a:rPr lang="uk-UA" dirty="0"/>
              <a:t> </a:t>
            </a: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4437112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семантичні</a:t>
            </a:r>
            <a:r>
              <a:rPr lang="uk-UA" dirty="0"/>
              <a:t> -</a:t>
            </a:r>
            <a:r>
              <a:rPr lang="uk-UA" b="1" dirty="0"/>
              <a:t> стиліс­тичні</a:t>
            </a:r>
            <a:r>
              <a:rPr lang="uk-UA" dirty="0"/>
              <a:t> -</a:t>
            </a:r>
            <a:r>
              <a:rPr lang="uk-UA" b="1" dirty="0"/>
              <a:t> семантико-стилістичні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994729" y="255751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/>
              <a:t>різнокореневі</a:t>
            </a:r>
            <a:r>
              <a:rPr lang="uk-UA" dirty="0"/>
              <a:t> </a:t>
            </a:r>
            <a:r>
              <a:rPr lang="uk-UA" dirty="0" err="1"/>
              <a:t>-</a:t>
            </a:r>
            <a:r>
              <a:rPr lang="uk-UA" b="1" dirty="0" err="1" smtClean="0"/>
              <a:t>однокореневі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464219" y="2557517"/>
            <a:ext cx="21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загальномовні</a:t>
            </a:r>
            <a:r>
              <a:rPr lang="uk-UA" dirty="0"/>
              <a:t> -</a:t>
            </a:r>
            <a:r>
              <a:rPr lang="uk-UA" b="1" dirty="0"/>
              <a:t> контекстуальні</a:t>
            </a:r>
            <a:r>
              <a:rPr lang="uk-UA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88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Оленка\Documents\ZKw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" y="-5978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розглянути класифікацію за </a:t>
            </a:r>
            <a:r>
              <a:rPr lang="uk-UA" sz="20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  <a:r>
              <a:rPr lang="uk-UA" sz="2000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Ющук</a:t>
            </a:r>
            <a:r>
              <a:rPr lang="ru-RU" sz="2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uk-UA" sz="2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А.Грищенко</a:t>
            </a:r>
            <a:r>
              <a:rPr lang="ru-RU" sz="2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r>
              <a:rPr lang="ru-RU" sz="20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uk-UA" sz="2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подають схожу одне до одного класифікацію синонімів:</a:t>
            </a:r>
            <a:r>
              <a:rPr lang="uk-UA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84072" y="2446240"/>
            <a:ext cx="288032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899592" y="3645024"/>
            <a:ext cx="30494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899592" y="5805264"/>
            <a:ext cx="29163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899592" y="4581128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984176" y="263938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семантичні,</a:t>
            </a:r>
            <a:r>
              <a:rPr lang="uk-UA" dirty="0"/>
              <a:t> чи</a:t>
            </a:r>
            <a:r>
              <a:rPr lang="uk-UA" b="1" dirty="0"/>
              <a:t> ідеогра­фічні</a:t>
            </a:r>
            <a:r>
              <a:rPr lang="uk-UA" dirty="0"/>
              <a:t> (за А. Грищенком)</a:t>
            </a:r>
          </a:p>
          <a:p>
            <a:r>
              <a:rPr lang="uk-UA" b="1" dirty="0"/>
              <a:t>поняттєві</a:t>
            </a:r>
            <a:r>
              <a:rPr lang="uk-UA" dirty="0"/>
              <a:t> </a:t>
            </a: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850001" y="3829690"/>
            <a:ext cx="304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конотативні,</a:t>
            </a:r>
            <a:r>
              <a:rPr lang="uk-UA" dirty="0"/>
              <a:t> чи</a:t>
            </a:r>
            <a:r>
              <a:rPr lang="uk-UA" b="1" dirty="0"/>
              <a:t> емоційно-оцінні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4941168"/>
            <a:ext cx="3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стилістичні,</a:t>
            </a:r>
            <a:r>
              <a:rPr lang="uk-UA" dirty="0"/>
              <a:t> чи </a:t>
            </a:r>
            <a:r>
              <a:rPr lang="uk-UA" b="1" dirty="0"/>
              <a:t>функціональні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601664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семантико-стилістичні</a:t>
            </a:r>
            <a:r>
              <a:rPr lang="uk-UA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01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477762"/>
            <a:ext cx="8291264" cy="4263606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3074" name="Picture 2" descr="C:\Users\Оленка\Documents\petrekivka_1285636246_v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255640" cy="22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руглений прямокутник 3"/>
          <p:cNvSpPr/>
          <p:nvPr/>
        </p:nvSpPr>
        <p:spPr>
          <a:xfrm>
            <a:off x="395536" y="2477762"/>
            <a:ext cx="8424936" cy="1815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Синонімічний </a:t>
            </a:r>
            <a:r>
              <a:rPr lang="uk-UA" b="1" dirty="0"/>
              <a:t>гніздо (ряд) </a:t>
            </a:r>
            <a:r>
              <a:rPr lang="uk-UA" dirty="0"/>
              <a:t>за Плющем - це група слів, що мають спільне значення. Осно­вою синонімічного ряду є стрижневе слово, чи домінанта, - таке сло­во, що найбільш чітко передає значення, властиве всім членам ряду, і позбавлене будь-яких емоційно-експресивних відтінків.</a:t>
            </a:r>
            <a:endParaRPr lang="uk-UA" dirty="0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95536" y="4437112"/>
            <a:ext cx="842493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755576" y="458112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Наприклад, «спілкуватися за допомогою мови» —</a:t>
            </a:r>
            <a:r>
              <a:rPr lang="uk-UA" i="1" dirty="0">
                <a:solidFill>
                  <a:schemeClr val="bg1"/>
                </a:solidFill>
              </a:rPr>
              <a:t> говорити, казати, мовити, ректи, розмовляти, балакати, гомоніти, базікати, патякати, верзти, теревенити, мимрити, плести, молоти, бевкати, бовкати, бубоніти, белькотати, джеркотіти, жебоніти.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нка\Documents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636912"/>
            <a:ext cx="3136900" cy="42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руглений прямокутник 3"/>
          <p:cNvSpPr/>
          <p:nvPr/>
        </p:nvSpPr>
        <p:spPr>
          <a:xfrm>
            <a:off x="611560" y="260648"/>
            <a:ext cx="8280920" cy="23762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827584" y="40466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ієслівні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синоніми можна згрупувати у синонімічні ряди.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Беручи до уваги основне значення синонімічного ряду, можна поділити їх на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групи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 мовлення, дієслова руху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(пересування, переміщення у просторі),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 вияву почуттів; дієслова вияву ознаки; дієслова сприйняття; дієслова ставлення; дієслова стану; фазові дієслова, </a:t>
            </a:r>
            <a:r>
              <a:rPr lang="uk-UA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мислення, дієслова бажання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504" y="2636912"/>
            <a:ext cx="6264696" cy="42259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79512" y="2636912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 групу загалом, і зокрема у творі І. Нечуя-Левицького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Кайдашева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сім’я», становлять дієслова на позначення мовлення. Щодо тлумачення цього поняття, то слід зазначити, що дієслівні синоніми стали об’єктом дослідження багатьох мовознавців. Серед них В.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Бахтіна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Нічман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Попова, Г. Степанова, А. Величко, Л. Васильєв, Г.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Касімова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але питання про «мовленнєву діяльність» як особливу семантичну категорію у системі дієслівних значень, а також проблема класифікації дієслівних лексем цієї групи і досі не мають переконливого й однозначного вирішення у науковій літературі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395536" y="332656"/>
            <a:ext cx="8568952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rgbClr val="FFFF00"/>
                </a:solidFill>
              </a:rPr>
              <a:t>Проте дослідження групи слів із семантикою мовлення, на думку </a:t>
            </a:r>
            <a:r>
              <a:rPr lang="uk-UA" sz="2400" i="1" u="sng" dirty="0">
                <a:solidFill>
                  <a:schemeClr val="accent2">
                    <a:lumMod val="75000"/>
                  </a:schemeClr>
                </a:solidFill>
              </a:rPr>
              <a:t>М. І. </a:t>
            </a:r>
            <a:r>
              <a:rPr lang="uk-UA" sz="2400" i="1" u="sng" dirty="0" err="1">
                <a:solidFill>
                  <a:schemeClr val="accent2">
                    <a:lumMod val="75000"/>
                  </a:schemeClr>
                </a:solidFill>
              </a:rPr>
              <a:t>Голянич</a:t>
            </a:r>
            <a:r>
              <a:rPr lang="uk-UA" sz="2400" dirty="0">
                <a:solidFill>
                  <a:srgbClr val="FFFF00"/>
                </a:solidFill>
              </a:rPr>
              <a:t>, “розкриває шляхи людської думки, проливає світло на культури різних народів, спрямовує творчу мовну роботу на правильне ставлення до нових фактів мови, що виникають нині у зв’язку із культурним і суспільним розвитком ”. </a:t>
            </a:r>
            <a:endParaRPr lang="uk-UA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6409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Словом-ідентифікатором класу дієслів із значенням мовленнєвої діяльності виступає дієслово </a:t>
            </a:r>
            <a:r>
              <a:rPr lang="uk-UA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«говорити»,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має значення </a:t>
            </a:r>
            <a:r>
              <a:rPr lang="uk-UA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«мати здатність висловлювати думки, почуття; володіти мовою»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0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1364</Words>
  <Application>Microsoft Office PowerPoint</Application>
  <PresentationFormat>Екран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Актуальні проблеми лінгвістики</vt:lpstr>
      <vt:lpstr>     План  Поняття про синоніми і синонімію.  Класифікація синонімів. Синонімічний ряд, синонімічне гніздо. Дієслівні синоніми на позначення мовлення. Класифікація дієслівних синонімів. Синонімічні ряди на позначення мовлення у повісті «Кайдашева сім’я».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 залежності від емоційного ставлення і оцінки адресата в усному мовленні дієслова можна поділити на такі категорії:</vt:lpstr>
      <vt:lpstr>Презентація PowerPoint</vt:lpstr>
      <vt:lpstr> В залежності від характеру змісту думки, який виражається усним мовленням: </vt:lpstr>
      <vt:lpstr>Презентація PowerPoint</vt:lpstr>
      <vt:lpstr> Синонімічні ряди дієслів у повість «Кайдашева сім’я» І. Нечуй-Левицького :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Актуальні проблеми лінгвістики</dc:title>
  <dc:creator>Sara Yasmeen (Wipro Technologies)</dc:creator>
  <cp:lastModifiedBy>Оленка</cp:lastModifiedBy>
  <cp:revision>2</cp:revision>
  <dcterms:created xsi:type="dcterms:W3CDTF">2010-02-23T11:30:32Z</dcterms:created>
  <dcterms:modified xsi:type="dcterms:W3CDTF">2014-05-21T21:27:14Z</dcterms:modified>
</cp:coreProperties>
</file>