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256" r:id="rId2"/>
    <p:sldId id="258" r:id="rId3"/>
    <p:sldId id="257" r:id="rId4"/>
    <p:sldId id="277" r:id="rId5"/>
    <p:sldId id="259" r:id="rId6"/>
    <p:sldId id="275" r:id="rId7"/>
    <p:sldId id="276" r:id="rId8"/>
    <p:sldId id="278" r:id="rId9"/>
    <p:sldId id="279" r:id="rId10"/>
    <p:sldId id="280" r:id="rId11"/>
    <p:sldId id="281" r:id="rId12"/>
    <p:sldId id="288" r:id="rId13"/>
    <p:sldId id="289" r:id="rId14"/>
    <p:sldId id="290" r:id="rId15"/>
    <p:sldId id="283" r:id="rId16"/>
    <p:sldId id="284" r:id="rId17"/>
    <p:sldId id="285" r:id="rId18"/>
    <p:sldId id="286" r:id="rId19"/>
    <p:sldId id="287" r:id="rId20"/>
    <p:sldId id="273" r:id="rId21"/>
  </p:sldIdLst>
  <p:sldSz cx="9144000" cy="6858000" type="screen4x3"/>
  <p:notesSz cx="6858000" cy="9945688"/>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71" autoAdjust="0"/>
  </p:normalViewPr>
  <p:slideViewPr>
    <p:cSldViewPr>
      <p:cViewPr varScale="1">
        <p:scale>
          <a:sx n="102" d="100"/>
          <a:sy n="102" d="100"/>
        </p:scale>
        <p:origin x="1884" y="114"/>
      </p:cViewPr>
      <p:guideLst>
        <p:guide orient="horz" pos="2160"/>
        <p:guide pos="2880"/>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FB2AAE85-FBEC-47EA-847F-16A2924A9D16}" type="datetimeFigureOut">
              <a:rPr lang="ru-RU" smtClean="0"/>
              <a:t>26.05.2014</a:t>
            </a:fld>
            <a:endParaRPr lang="ru-RU"/>
          </a:p>
        </p:txBody>
      </p:sp>
      <p:sp>
        <p:nvSpPr>
          <p:cNvPr id="4" name="Нижний колонтитул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81361B9C-2E6C-4FFD-9CE2-D15DAF72B2BA}" type="slidenum">
              <a:rPr lang="ru-RU" smtClean="0"/>
              <a:t>‹#›</a:t>
            </a:fld>
            <a:endParaRPr lang="ru-RU"/>
          </a:p>
        </p:txBody>
      </p:sp>
    </p:spTree>
    <p:extLst>
      <p:ext uri="{BB962C8B-B14F-4D97-AF65-F5344CB8AC3E}">
        <p14:creationId xmlns:p14="http://schemas.microsoft.com/office/powerpoint/2010/main" val="4127533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87541B9-2A8B-4729-9297-505708C0F2F0}" type="datetimeFigureOut">
              <a:rPr lang="ru-RU" smtClean="0"/>
              <a:t>26.05.2014</a:t>
            </a:fld>
            <a:endParaRPr lang="ru-RU"/>
          </a:p>
        </p:txBody>
      </p:sp>
      <p:sp>
        <p:nvSpPr>
          <p:cNvPr id="4" name="Образ слайда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EC23D155-9290-40F5-9AB5-088CDEDED743}" type="slidenum">
              <a:rPr lang="ru-RU" smtClean="0"/>
              <a:t>‹#›</a:t>
            </a:fld>
            <a:endParaRPr lang="ru-RU"/>
          </a:p>
        </p:txBody>
      </p:sp>
    </p:spTree>
    <p:extLst>
      <p:ext uri="{BB962C8B-B14F-4D97-AF65-F5344CB8AC3E}">
        <p14:creationId xmlns:p14="http://schemas.microsoft.com/office/powerpoint/2010/main" val="23096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a:t>
            </a:fld>
            <a:endParaRPr lang="ru-RU"/>
          </a:p>
        </p:txBody>
      </p:sp>
    </p:spTree>
    <p:extLst>
      <p:ext uri="{BB962C8B-B14F-4D97-AF65-F5344CB8AC3E}">
        <p14:creationId xmlns:p14="http://schemas.microsoft.com/office/powerpoint/2010/main" val="341224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У </a:t>
            </a:r>
            <a:r>
              <a:rPr lang="ru-RU" sz="1200" kern="1200" dirty="0" err="1" smtClean="0">
                <a:solidFill>
                  <a:schemeClr val="tx1"/>
                </a:solidFill>
                <a:effectLst/>
                <a:latin typeface="+mn-lt"/>
                <a:ea typeface="+mn-ea"/>
                <a:cs typeface="+mn-cs"/>
              </a:rPr>
              <a:t>повісті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Тіні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забутих</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предків</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використовується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вживання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образів</a:t>
            </a:r>
            <a:r>
              <a:rPr lang="ru-RU" sz="1200" kern="1200" dirty="0" smtClean="0">
                <a:solidFill>
                  <a:schemeClr val="tx1"/>
                </a:solidFill>
                <a:effectLst/>
                <a:latin typeface="+mn-lt"/>
                <a:ea typeface="+mn-ea"/>
                <a:cs typeface="+mn-cs"/>
              </a:rPr>
              <a:t> у </a:t>
            </a:r>
            <a:r>
              <a:rPr lang="ru-RU" sz="1200" kern="1200" dirty="0" err="1" smtClean="0">
                <a:solidFill>
                  <a:schemeClr val="tx1"/>
                </a:solidFill>
                <a:effectLst/>
                <a:latin typeface="+mn-lt"/>
                <a:ea typeface="+mn-ea"/>
                <a:cs typeface="+mn-cs"/>
              </a:rPr>
              <a:t>контексті</a:t>
            </a:r>
            <a:r>
              <a:rPr lang="ru-RU" sz="1200" kern="1200" dirty="0" smtClean="0">
                <a:solidFill>
                  <a:schemeClr val="tx1"/>
                </a:solidFill>
                <a:effectLst/>
                <a:latin typeface="+mn-lt"/>
                <a:ea typeface="+mn-ea"/>
                <a:cs typeface="+mn-cs"/>
              </a:rPr>
              <a:t> фольклорного </a:t>
            </a:r>
            <a:r>
              <a:rPr lang="ru-RU" sz="1200" kern="1200" dirty="0" err="1" smtClean="0">
                <a:solidFill>
                  <a:schemeClr val="tx1"/>
                </a:solidFill>
                <a:effectLst/>
                <a:latin typeface="+mn-lt"/>
                <a:ea typeface="+mn-ea"/>
                <a:cs typeface="+mn-cs"/>
              </a:rPr>
              <a:t>матеріалу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Гуцульщини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вживання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місцевої</a:t>
            </a:r>
            <a:r>
              <a:rPr lang="ru-RU" sz="1200" kern="1200" dirty="0" smtClean="0">
                <a:solidFill>
                  <a:schemeClr val="tx1"/>
                </a:solidFill>
                <a:effectLst/>
                <a:latin typeface="+mn-lt"/>
                <a:ea typeface="+mn-ea"/>
                <a:cs typeface="+mn-cs"/>
              </a:rPr>
              <a:t> лексики і </a:t>
            </a:r>
            <a:r>
              <a:rPr lang="ru-RU" sz="1200" kern="1200" dirty="0" err="1" smtClean="0">
                <a:solidFill>
                  <a:schemeClr val="tx1"/>
                </a:solidFill>
                <a:effectLst/>
                <a:latin typeface="+mn-lt"/>
                <a:ea typeface="+mn-ea"/>
                <a:cs typeface="+mn-cs"/>
              </a:rPr>
              <a:t>синтаксичних</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конструкцій</a:t>
            </a:r>
            <a:r>
              <a:rPr lang="ru-RU" sz="1200" kern="1200" dirty="0" smtClean="0">
                <a:solidFill>
                  <a:schemeClr val="tx1"/>
                </a:solidFill>
                <a:effectLst/>
                <a:latin typeface="+mn-lt"/>
                <a:ea typeface="+mn-ea"/>
                <a:cs typeface="+mn-cs"/>
              </a:rPr>
              <a:t> — </a:t>
            </a:r>
            <a:r>
              <a:rPr lang="ru-RU" sz="1200" kern="1200" dirty="0" err="1" smtClean="0">
                <a:solidFill>
                  <a:schemeClr val="tx1"/>
                </a:solidFill>
                <a:effectLst/>
                <a:latin typeface="+mn-lt"/>
                <a:ea typeface="+mn-ea"/>
                <a:cs typeface="+mn-cs"/>
              </a:rPr>
              <a:t>це</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вкрай</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необхідний</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засіб</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відтворення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тамтешнього</a:t>
            </a:r>
            <a:r>
              <a:rPr lang="ru-RU" sz="1200" kern="1200" dirty="0" smtClean="0">
                <a:solidFill>
                  <a:schemeClr val="tx1"/>
                </a:solidFill>
                <a:effectLst/>
                <a:latin typeface="+mn-lt"/>
                <a:ea typeface="+mn-ea"/>
                <a:cs typeface="+mn-cs"/>
              </a:rPr>
              <a:t> колориту.</a:t>
            </a:r>
            <a:endParaRPr lang="ru-RU" sz="1200"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Колоритна лексика не заважає сприйняттю, вона заворожує, бере у полон музикою слова, примушує зрозуміти не тільки буквальне значення слова, але й цілий поетичний образ. Використовуючи </a:t>
            </a:r>
            <a:r>
              <a:rPr lang="uk-UA" sz="1200" b="0" kern="1200" dirty="0" err="1" smtClean="0">
                <a:solidFill>
                  <a:schemeClr val="tx1"/>
                </a:solidFill>
                <a:effectLst/>
                <a:latin typeface="+mn-lt"/>
                <a:ea typeface="+mn-ea"/>
                <a:cs typeface="+mn-cs"/>
              </a:rPr>
              <a:t>діалектизми</a:t>
            </a:r>
            <a:r>
              <a:rPr lang="uk-UA" sz="1200" b="0" kern="1200" dirty="0" smtClean="0">
                <a:solidFill>
                  <a:schemeClr val="tx1"/>
                </a:solidFill>
                <a:effectLst/>
                <a:latin typeface="+mn-lt"/>
                <a:ea typeface="+mn-ea"/>
                <a:cs typeface="+mn-cs"/>
              </a:rPr>
              <a:t>, автор змушує читача побачити гори і ліси і тих, хто їх населяв, очима гуцулів, у яких склався власний погляд на природу і світ. Тому вживаються слова </a:t>
            </a:r>
            <a:r>
              <a:rPr lang="uk-UA" sz="1200" b="0" i="1" u="sng" kern="1200" dirty="0" smtClean="0">
                <a:solidFill>
                  <a:schemeClr val="tx1"/>
                </a:solidFill>
                <a:effectLst/>
                <a:latin typeface="+mn-lt"/>
                <a:ea typeface="+mn-ea"/>
                <a:cs typeface="+mn-cs"/>
              </a:rPr>
              <a:t>«щезник», «</a:t>
            </a:r>
            <a:r>
              <a:rPr lang="uk-UA" sz="1200" b="0" i="1" u="sng" kern="1200" dirty="0" err="1" smtClean="0">
                <a:solidFill>
                  <a:schemeClr val="tx1"/>
                </a:solidFill>
                <a:effectLst/>
                <a:latin typeface="+mn-lt"/>
                <a:ea typeface="+mn-ea"/>
                <a:cs typeface="+mn-cs"/>
              </a:rPr>
              <a:t>чугайстир</a:t>
            </a:r>
            <a:r>
              <a:rPr lang="uk-UA" sz="1200" b="0" i="1" u="sng" kern="1200" dirty="0" smtClean="0">
                <a:solidFill>
                  <a:schemeClr val="tx1"/>
                </a:solidFill>
                <a:effectLst/>
                <a:latin typeface="+mn-lt"/>
                <a:ea typeface="+mn-ea"/>
                <a:cs typeface="+mn-cs"/>
              </a:rPr>
              <a:t>», «</a:t>
            </a:r>
            <a:r>
              <a:rPr lang="uk-UA" sz="1200" b="0" i="1" u="sng" kern="1200" dirty="0" err="1" smtClean="0">
                <a:solidFill>
                  <a:schemeClr val="tx1"/>
                </a:solidFill>
                <a:effectLst/>
                <a:latin typeface="+mn-lt"/>
                <a:ea typeface="+mn-ea"/>
                <a:cs typeface="+mn-cs"/>
              </a:rPr>
              <a:t>наявка</a:t>
            </a:r>
            <a:r>
              <a:rPr lang="uk-UA" sz="1200" b="0" i="1" u="sng" kern="1200" dirty="0" smtClean="0">
                <a:solidFill>
                  <a:schemeClr val="tx1"/>
                </a:solidFill>
                <a:effectLst/>
                <a:latin typeface="+mn-lt"/>
                <a:ea typeface="+mn-ea"/>
                <a:cs typeface="+mn-cs"/>
              </a:rPr>
              <a:t>»</a:t>
            </a:r>
            <a:r>
              <a:rPr lang="uk-UA" sz="1200" b="0" kern="1200" dirty="0" smtClean="0">
                <a:solidFill>
                  <a:schemeClr val="tx1"/>
                </a:solidFill>
                <a:effectLst/>
                <a:latin typeface="+mn-lt"/>
                <a:ea typeface="+mn-ea"/>
                <a:cs typeface="+mn-cs"/>
              </a:rPr>
              <a:t>, які характеризують саме гуцульські уявлення про нечисту силу лісів; слово </a:t>
            </a:r>
            <a:r>
              <a:rPr lang="uk-UA" sz="1200" b="0" i="1" u="sng" kern="1200" dirty="0" smtClean="0">
                <a:solidFill>
                  <a:schemeClr val="tx1"/>
                </a:solidFill>
                <a:effectLst/>
                <a:latin typeface="+mn-lt"/>
                <a:ea typeface="+mn-ea"/>
                <a:cs typeface="+mn-cs"/>
              </a:rPr>
              <a:t>«плай»</a:t>
            </a:r>
            <a:r>
              <a:rPr lang="uk-UA" sz="1200" b="0" kern="1200" dirty="0" smtClean="0">
                <a:solidFill>
                  <a:schemeClr val="tx1"/>
                </a:solidFill>
                <a:effectLst/>
                <a:latin typeface="+mn-lt"/>
                <a:ea typeface="+mn-ea"/>
                <a:cs typeface="+mn-cs"/>
              </a:rPr>
              <a:t> на позначення гірської стежки, </a:t>
            </a:r>
            <a:r>
              <a:rPr lang="uk-UA" sz="1200" b="0" i="1" u="sng" kern="1200" dirty="0" smtClean="0">
                <a:solidFill>
                  <a:schemeClr val="tx1"/>
                </a:solidFill>
                <a:effectLst/>
                <a:latin typeface="+mn-lt"/>
                <a:ea typeface="+mn-ea"/>
                <a:cs typeface="+mn-cs"/>
              </a:rPr>
              <a:t>«</a:t>
            </a:r>
            <a:r>
              <a:rPr lang="uk-UA" sz="1200" b="0" i="1" u="sng" kern="1200" dirty="0" err="1" smtClean="0">
                <a:solidFill>
                  <a:schemeClr val="tx1"/>
                </a:solidFill>
                <a:effectLst/>
                <a:latin typeface="+mn-lt"/>
                <a:ea typeface="+mn-ea"/>
                <a:cs typeface="+mn-cs"/>
              </a:rPr>
              <a:t>воріння</a:t>
            </a:r>
            <a:r>
              <a:rPr lang="uk-UA" sz="1200" b="0" i="1" u="sng" kern="1200" dirty="0" smtClean="0">
                <a:solidFill>
                  <a:schemeClr val="tx1"/>
                </a:solidFill>
                <a:effectLst/>
                <a:latin typeface="+mn-lt"/>
                <a:ea typeface="+mn-ea"/>
                <a:cs typeface="+mn-cs"/>
              </a:rPr>
              <a:t>»</a:t>
            </a:r>
            <a:r>
              <a:rPr lang="uk-UA" sz="1200" b="0" kern="1200" dirty="0" smtClean="0">
                <a:solidFill>
                  <a:schemeClr val="tx1"/>
                </a:solidFill>
                <a:effectLst/>
                <a:latin typeface="+mn-lt"/>
                <a:ea typeface="+mn-ea"/>
                <a:cs typeface="+mn-cs"/>
              </a:rPr>
              <a:t> замість цілої фрази – </a:t>
            </a:r>
            <a:r>
              <a:rPr lang="uk-UA" sz="1200" b="0" i="1" u="sng" kern="1200" dirty="0" smtClean="0">
                <a:solidFill>
                  <a:schemeClr val="tx1"/>
                </a:solidFill>
                <a:effectLst/>
                <a:latin typeface="+mn-lt"/>
                <a:ea typeface="+mn-ea"/>
                <a:cs typeface="+mn-cs"/>
              </a:rPr>
              <a:t>«огорожа з дерев’яних лат»</a:t>
            </a:r>
            <a:r>
              <a:rPr lang="uk-UA" sz="1200" b="0" kern="1200" dirty="0" smtClean="0">
                <a:solidFill>
                  <a:schemeClr val="tx1"/>
                </a:solidFill>
                <a:effectLst/>
                <a:latin typeface="+mn-lt"/>
                <a:ea typeface="+mn-ea"/>
                <a:cs typeface="+mn-cs"/>
              </a:rPr>
              <a:t>. Не кажучи вже про назви деталей одягу – </a:t>
            </a:r>
            <a:r>
              <a:rPr lang="uk-UA" sz="1200" b="0" i="1" u="sng" kern="1200" dirty="0" smtClean="0">
                <a:solidFill>
                  <a:schemeClr val="tx1"/>
                </a:solidFill>
                <a:effectLst/>
                <a:latin typeface="+mn-lt"/>
                <a:ea typeface="+mn-ea"/>
                <a:cs typeface="+mn-cs"/>
              </a:rPr>
              <a:t>гачі, креденці (штани), </a:t>
            </a:r>
            <a:r>
              <a:rPr lang="uk-UA" sz="1200" b="0" i="1" u="sng" kern="1200" dirty="0" err="1" smtClean="0">
                <a:solidFill>
                  <a:schemeClr val="tx1"/>
                </a:solidFill>
                <a:effectLst/>
                <a:latin typeface="+mn-lt"/>
                <a:ea typeface="+mn-ea"/>
                <a:cs typeface="+mn-cs"/>
              </a:rPr>
              <a:t>табівки</a:t>
            </a:r>
            <a:r>
              <a:rPr lang="uk-UA" sz="1200" b="0" i="1" u="sng" kern="1200" dirty="0" smtClean="0">
                <a:solidFill>
                  <a:schemeClr val="tx1"/>
                </a:solidFill>
                <a:effectLst/>
                <a:latin typeface="+mn-lt"/>
                <a:ea typeface="+mn-ea"/>
                <a:cs typeface="+mn-cs"/>
              </a:rPr>
              <a:t>, </a:t>
            </a:r>
            <a:r>
              <a:rPr lang="uk-UA" sz="1200" b="0" i="1" u="sng" kern="1200" dirty="0" err="1" smtClean="0">
                <a:solidFill>
                  <a:schemeClr val="tx1"/>
                </a:solidFill>
                <a:effectLst/>
                <a:latin typeface="+mn-lt"/>
                <a:ea typeface="+mn-ea"/>
                <a:cs typeface="+mn-cs"/>
              </a:rPr>
              <a:t>дзьобні</a:t>
            </a:r>
            <a:r>
              <a:rPr lang="uk-UA" sz="1200" b="0" i="1" u="sng" kern="1200" dirty="0" smtClean="0">
                <a:solidFill>
                  <a:schemeClr val="tx1"/>
                </a:solidFill>
                <a:effectLst/>
                <a:latin typeface="+mn-lt"/>
                <a:ea typeface="+mn-ea"/>
                <a:cs typeface="+mn-cs"/>
              </a:rPr>
              <a:t> (сумки різних видів), гуля (білий кожушок)</a:t>
            </a:r>
            <a:r>
              <a:rPr lang="uk-UA" sz="1200" b="0" kern="1200" dirty="0" smtClean="0">
                <a:solidFill>
                  <a:schemeClr val="tx1"/>
                </a:solidFill>
                <a:effectLst/>
                <a:latin typeface="+mn-lt"/>
                <a:ea typeface="+mn-ea"/>
                <a:cs typeface="+mn-cs"/>
              </a:rPr>
              <a:t> тощо.</a:t>
            </a:r>
            <a:endParaRPr lang="ru-RU" sz="1200" b="1"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Ці назви, як і назви дерев, гір, річок, міфічних істот відображають ментальність народу, спосіб його поетичного і побутового мислення</a:t>
            </a:r>
            <a:r>
              <a:rPr lang="uk-UA" sz="1200" b="0" kern="1200" dirty="0" smtClean="0">
                <a:solidFill>
                  <a:schemeClr val="tx1"/>
                </a:solidFill>
                <a:effectLst/>
                <a:latin typeface="+mn-lt"/>
                <a:ea typeface="+mn-ea"/>
                <a:cs typeface="+mn-cs"/>
              </a:rPr>
              <a:t>.</a:t>
            </a:r>
            <a:endParaRPr lang="ru-RU" sz="1200" b="1"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Неповторна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своєрідність</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гуцульської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говірки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передає</a:t>
            </a:r>
            <a:r>
              <a:rPr lang="ru-RU" sz="1200" kern="1200" dirty="0" smtClean="0">
                <a:solidFill>
                  <a:schemeClr val="tx1"/>
                </a:solidFill>
                <a:effectLst/>
                <a:latin typeface="+mn-lt"/>
                <a:ea typeface="+mn-ea"/>
                <a:cs typeface="+mn-cs"/>
              </a:rPr>
              <a:t> не </a:t>
            </a:r>
            <a:r>
              <a:rPr lang="ru-RU" sz="1200" kern="1200" dirty="0" err="1" smtClean="0">
                <a:solidFill>
                  <a:schemeClr val="tx1"/>
                </a:solidFill>
                <a:effectLst/>
                <a:latin typeface="+mn-lt"/>
                <a:ea typeface="+mn-ea"/>
                <a:cs typeface="+mn-cs"/>
              </a:rPr>
              <a:t>тільки</a:t>
            </a:r>
            <a:r>
              <a:rPr lang="ru-RU" sz="1200" kern="1200" dirty="0" smtClean="0">
                <a:solidFill>
                  <a:schemeClr val="tx1"/>
                </a:solidFill>
                <a:effectLst/>
                <a:latin typeface="+mn-lt"/>
                <a:ea typeface="+mn-ea"/>
                <a:cs typeface="+mn-cs"/>
              </a:rPr>
              <a:t> мелодику </a:t>
            </a:r>
            <a:r>
              <a:rPr lang="ru-RU" sz="1200" kern="1200" dirty="0" err="1" smtClean="0">
                <a:solidFill>
                  <a:schemeClr val="tx1"/>
                </a:solidFill>
                <a:effectLst/>
                <a:latin typeface="+mn-lt"/>
                <a:ea typeface="+mn-ea"/>
                <a:cs typeface="+mn-cs"/>
              </a:rPr>
              <a:t>мовлення</a:t>
            </a:r>
            <a:r>
              <a:rPr lang="ru-RU" sz="1200" kern="1200" dirty="0" smtClean="0">
                <a:solidFill>
                  <a:schemeClr val="tx1"/>
                </a:solidFill>
                <a:effectLst/>
                <a:latin typeface="+mn-lt"/>
                <a:ea typeface="+mn-ea"/>
                <a:cs typeface="+mn-cs"/>
              </a:rPr>
              <a:t>, а й </a:t>
            </a:r>
            <a:r>
              <a:rPr lang="ru-RU" sz="1200" kern="1200" dirty="0" err="1" smtClean="0">
                <a:solidFill>
                  <a:schemeClr val="tx1"/>
                </a:solidFill>
                <a:effectLst/>
                <a:latin typeface="+mn-lt"/>
                <a:ea typeface="+mn-ea"/>
                <a:cs typeface="+mn-cs"/>
              </a:rPr>
              <a:t>надає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твору</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особливої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художньої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виразності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допомагає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передати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національний</a:t>
            </a:r>
            <a:r>
              <a:rPr lang="ru-RU" sz="1200" kern="1200" dirty="0" smtClean="0">
                <a:solidFill>
                  <a:schemeClr val="tx1"/>
                </a:solidFill>
                <a:effectLst/>
                <a:latin typeface="+mn-lt"/>
                <a:ea typeface="+mn-ea"/>
                <a:cs typeface="+mn-cs"/>
              </a:rPr>
              <a:t> колорит.</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10</a:t>
            </a:fld>
            <a:endParaRPr lang="ru-RU"/>
          </a:p>
        </p:txBody>
      </p:sp>
    </p:spTree>
    <p:extLst>
      <p:ext uri="{BB962C8B-B14F-4D97-AF65-F5344CB8AC3E}">
        <p14:creationId xmlns:p14="http://schemas.microsoft.com/office/powerpoint/2010/main" val="276395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Також Михайло </a:t>
            </a:r>
            <a:r>
              <a:rPr lang="ru-RU" sz="1200" kern="1200" dirty="0" err="1" smtClean="0">
                <a:solidFill>
                  <a:schemeClr val="tx1"/>
                </a:solidFill>
                <a:effectLst/>
                <a:latin typeface="+mn-lt"/>
                <a:ea typeface="+mn-ea"/>
                <a:cs typeface="+mn-cs"/>
              </a:rPr>
              <a:t>Коцюбинський</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звертався</a:t>
            </a:r>
            <a:r>
              <a:rPr lang="ru-RU" sz="1200" kern="1200" dirty="0" smtClean="0">
                <a:solidFill>
                  <a:schemeClr val="tx1"/>
                </a:solidFill>
                <a:effectLst/>
                <a:latin typeface="+mn-lt"/>
                <a:ea typeface="+mn-ea"/>
                <a:cs typeface="+mn-cs"/>
              </a:rPr>
              <a:t> до лексики й </a:t>
            </a:r>
            <a:r>
              <a:rPr lang="ru-RU" sz="1200" kern="1200" dirty="0" err="1" smtClean="0">
                <a:solidFill>
                  <a:schemeClr val="tx1"/>
                </a:solidFill>
                <a:effectLst/>
                <a:latin typeface="+mn-lt"/>
                <a:ea typeface="+mn-ea"/>
                <a:cs typeface="+mn-cs"/>
              </a:rPr>
              <a:t>фразеології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інших</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мов</a:t>
            </a:r>
            <a:r>
              <a:rPr lang="ru-RU" sz="1200" kern="1200" dirty="0" smtClean="0">
                <a:solidFill>
                  <a:schemeClr val="tx1"/>
                </a:solidFill>
                <a:effectLst/>
                <a:latin typeface="+mn-lt"/>
                <a:ea typeface="+mn-ea"/>
                <a:cs typeface="+mn-cs"/>
              </a:rPr>
              <a:t> – </a:t>
            </a:r>
            <a:r>
              <a:rPr lang="ru-RU" sz="1200" kern="1200" dirty="0" err="1" smtClean="0">
                <a:solidFill>
                  <a:schemeClr val="tx1"/>
                </a:solidFill>
                <a:effectLst/>
                <a:latin typeface="+mn-lt"/>
                <a:ea typeface="+mn-ea"/>
                <a:cs typeface="+mn-cs"/>
              </a:rPr>
              <a:t>молдавської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Помстився</a:t>
            </a:r>
            <a:r>
              <a:rPr lang="ru-RU" sz="1200" kern="1200" dirty="0" smtClean="0">
                <a:solidFill>
                  <a:schemeClr val="tx1"/>
                </a:solidFill>
                <a:effectLst/>
                <a:latin typeface="+mn-lt"/>
                <a:ea typeface="+mn-ea"/>
                <a:cs typeface="+mn-cs"/>
              </a:rPr>
              <a:t>», «Для </a:t>
            </a:r>
            <a:r>
              <a:rPr lang="ru-RU" sz="1200" kern="1200" dirty="0" err="1" smtClean="0">
                <a:solidFill>
                  <a:schemeClr val="tx1"/>
                </a:solidFill>
                <a:effectLst/>
                <a:latin typeface="+mn-lt"/>
                <a:ea typeface="+mn-ea"/>
                <a:cs typeface="+mn-cs"/>
              </a:rPr>
              <a:t>загального</a:t>
            </a:r>
            <a:r>
              <a:rPr lang="ru-RU" sz="1200" kern="1200" dirty="0" smtClean="0">
                <a:solidFill>
                  <a:schemeClr val="tx1"/>
                </a:solidFill>
                <a:effectLst/>
                <a:latin typeface="+mn-lt"/>
                <a:ea typeface="+mn-ea"/>
                <a:cs typeface="+mn-cs"/>
              </a:rPr>
              <a:t> добра», «</a:t>
            </a:r>
            <a:r>
              <a:rPr lang="ru-RU" sz="1200" kern="1200" dirty="0" err="1" smtClean="0">
                <a:solidFill>
                  <a:schemeClr val="tx1"/>
                </a:solidFill>
                <a:effectLst/>
                <a:latin typeface="+mn-lt"/>
                <a:ea typeface="+mn-ea"/>
                <a:cs typeface="+mn-cs"/>
              </a:rPr>
              <a:t>Пе-коптьор</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Відьма</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11</a:t>
            </a:fld>
            <a:endParaRPr lang="ru-RU"/>
          </a:p>
        </p:txBody>
      </p:sp>
    </p:spTree>
    <p:extLst>
      <p:ext uri="{BB962C8B-B14F-4D97-AF65-F5344CB8AC3E}">
        <p14:creationId xmlns:p14="http://schemas.microsoft.com/office/powerpoint/2010/main" val="33621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татарської</a:t>
            </a:r>
            <a:r>
              <a:rPr lang="ru-RU" sz="1200" kern="1200" dirty="0" smtClean="0">
                <a:solidFill>
                  <a:schemeClr val="tx1"/>
                </a:solidFill>
                <a:effectLst/>
                <a:latin typeface="+mn-lt"/>
                <a:ea typeface="+mn-ea"/>
                <a:cs typeface="+mn-cs"/>
              </a:rPr>
              <a:t> («В путах шайтана», «На </a:t>
            </a:r>
            <a:r>
              <a:rPr lang="ru-RU" sz="1200" kern="1200" dirty="0" err="1" smtClean="0">
                <a:solidFill>
                  <a:schemeClr val="tx1"/>
                </a:solidFill>
                <a:effectLst/>
                <a:latin typeface="+mn-lt"/>
                <a:ea typeface="+mn-ea"/>
                <a:cs typeface="+mn-cs"/>
              </a:rPr>
              <a:t>камені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Під</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мінаретами</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12</a:t>
            </a:fld>
            <a:endParaRPr lang="ru-RU"/>
          </a:p>
        </p:txBody>
      </p:sp>
    </p:spTree>
    <p:extLst>
      <p:ext uri="{BB962C8B-B14F-4D97-AF65-F5344CB8AC3E}">
        <p14:creationId xmlns:p14="http://schemas.microsoft.com/office/powerpoint/2010/main" val="419766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циганської</a:t>
            </a:r>
            <a:r>
              <a:rPr lang="ru-RU" sz="1200" kern="1200" dirty="0" smtClean="0">
                <a:solidFill>
                  <a:schemeClr val="tx1"/>
                </a:solidFill>
                <a:effectLst/>
                <a:latin typeface="+mn-lt"/>
                <a:ea typeface="+mn-ea"/>
                <a:cs typeface="+mn-cs"/>
              </a:rPr>
              <a:t> та </a:t>
            </a:r>
            <a:r>
              <a:rPr lang="ru-RU" sz="1200" kern="1200" dirty="0" err="1" smtClean="0">
                <a:solidFill>
                  <a:schemeClr val="tx1"/>
                </a:solidFill>
                <a:effectLst/>
                <a:latin typeface="+mn-lt"/>
                <a:ea typeface="+mn-ea"/>
                <a:cs typeface="+mn-cs"/>
              </a:rPr>
              <a:t>румунської</a:t>
            </a:r>
            <a:r>
              <a:rPr lang="ru-RU" sz="1200" kern="1200" dirty="0" smtClean="0">
                <a:solidFill>
                  <a:schemeClr val="tx1"/>
                </a:solidFill>
                <a:effectLst/>
                <a:latin typeface="+mn-lt"/>
                <a:ea typeface="+mn-ea"/>
                <a:cs typeface="+mn-cs"/>
              </a:rPr>
              <a:t> («Дорогою </a:t>
            </a:r>
            <a:r>
              <a:rPr lang="ru-RU" sz="1200" kern="1200" dirty="0" err="1" smtClean="0">
                <a:solidFill>
                  <a:schemeClr val="tx1"/>
                </a:solidFill>
                <a:effectLst/>
                <a:latin typeface="+mn-lt"/>
                <a:ea typeface="+mn-ea"/>
                <a:cs typeface="+mn-cs"/>
              </a:rPr>
              <a:t>ціною</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13</a:t>
            </a:fld>
            <a:endParaRPr lang="ru-RU"/>
          </a:p>
        </p:txBody>
      </p:sp>
    </p:spTree>
    <p:extLst>
      <p:ext uri="{BB962C8B-B14F-4D97-AF65-F5344CB8AC3E}">
        <p14:creationId xmlns:p14="http://schemas.microsoft.com/office/powerpoint/2010/main" val="68780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єврейської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Він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іде</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14</a:t>
            </a:fld>
            <a:endParaRPr lang="ru-RU"/>
          </a:p>
        </p:txBody>
      </p:sp>
    </p:spTree>
    <p:extLst>
      <p:ext uri="{BB962C8B-B14F-4D97-AF65-F5344CB8AC3E}">
        <p14:creationId xmlns:p14="http://schemas.microsoft.com/office/powerpoint/2010/main" val="383088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Фразеологія</a:t>
            </a:r>
            <a:r>
              <a:rPr lang="ru-RU" sz="1200" kern="1200" dirty="0" smtClean="0">
                <a:solidFill>
                  <a:schemeClr val="tx1"/>
                </a:solidFill>
                <a:effectLst/>
                <a:latin typeface="+mn-lt"/>
                <a:ea typeface="+mn-ea"/>
                <a:cs typeface="+mn-cs"/>
              </a:rPr>
              <a:t> у М. </a:t>
            </a:r>
            <a:r>
              <a:rPr lang="ru-RU" sz="1200" kern="1200" dirty="0" err="1" smtClean="0">
                <a:solidFill>
                  <a:schemeClr val="tx1"/>
                </a:solidFill>
                <a:effectLst/>
                <a:latin typeface="+mn-lt"/>
                <a:ea typeface="+mn-ea"/>
                <a:cs typeface="+mn-cs"/>
              </a:rPr>
              <a:t>Коцюбинського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спільноукраїнська</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15</a:t>
            </a:fld>
            <a:endParaRPr lang="ru-RU"/>
          </a:p>
        </p:txBody>
      </p:sp>
    </p:spTree>
    <p:extLst>
      <p:ext uri="{BB962C8B-B14F-4D97-AF65-F5344CB8AC3E}">
        <p14:creationId xmlns:p14="http://schemas.microsoft.com/office/powerpoint/2010/main" val="3848935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Одною з </a:t>
            </a:r>
            <a:r>
              <a:rPr lang="ru-RU" sz="1200" kern="1200" dirty="0" err="1" smtClean="0">
                <a:solidFill>
                  <a:schemeClr val="tx1"/>
                </a:solidFill>
                <a:effectLst/>
                <a:latin typeface="+mn-lt"/>
                <a:ea typeface="+mn-ea"/>
                <a:cs typeface="+mn-cs"/>
              </a:rPr>
              <a:t>характерних</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прикмет</a:t>
            </a:r>
            <a:r>
              <a:rPr lang="ru-RU" sz="1200" kern="1200" dirty="0" smtClean="0">
                <a:solidFill>
                  <a:schemeClr val="tx1"/>
                </a:solidFill>
                <a:effectLst/>
                <a:latin typeface="+mn-lt"/>
                <a:ea typeface="+mn-ea"/>
                <a:cs typeface="+mn-cs"/>
              </a:rPr>
              <a:t> стилю </a:t>
            </a:r>
            <a:r>
              <a:rPr lang="ru-RU" sz="1200" kern="1200" dirty="0" err="1" smtClean="0">
                <a:solidFill>
                  <a:schemeClr val="tx1"/>
                </a:solidFill>
                <a:effectLst/>
                <a:latin typeface="+mn-lt"/>
                <a:ea typeface="+mn-ea"/>
                <a:cs typeface="+mn-cs"/>
              </a:rPr>
              <a:t>письменника</a:t>
            </a:r>
            <a:r>
              <a:rPr lang="ru-RU" sz="1200" kern="1200" dirty="0" smtClean="0">
                <a:solidFill>
                  <a:schemeClr val="tx1"/>
                </a:solidFill>
                <a:effectLst/>
                <a:latin typeface="+mn-lt"/>
                <a:ea typeface="+mn-ea"/>
                <a:cs typeface="+mn-cs"/>
              </a:rPr>
              <a:t> є </a:t>
            </a:r>
            <a:r>
              <a:rPr lang="ru-RU" sz="1200" kern="1200" dirty="0" err="1" smtClean="0">
                <a:solidFill>
                  <a:schemeClr val="tx1"/>
                </a:solidFill>
                <a:effectLst/>
                <a:latin typeface="+mn-lt"/>
                <a:ea typeface="+mn-ea"/>
                <a:cs typeface="+mn-cs"/>
              </a:rPr>
              <a:t>посилена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метафоризація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його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мови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Прикладів</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метафоризації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можна</a:t>
            </a:r>
            <a:r>
              <a:rPr lang="ru-RU" sz="1200" kern="1200" dirty="0" smtClean="0">
                <a:solidFill>
                  <a:schemeClr val="tx1"/>
                </a:solidFill>
                <a:effectLst/>
                <a:latin typeface="+mn-lt"/>
                <a:ea typeface="+mn-ea"/>
                <a:cs typeface="+mn-cs"/>
              </a:rPr>
              <a:t> навести </a:t>
            </a:r>
            <a:r>
              <a:rPr lang="ru-RU" sz="1200" kern="1200" dirty="0" err="1" smtClean="0">
                <a:solidFill>
                  <a:schemeClr val="tx1"/>
                </a:solidFill>
                <a:effectLst/>
                <a:latin typeface="+mn-lt"/>
                <a:ea typeface="+mn-ea"/>
                <a:cs typeface="+mn-cs"/>
              </a:rPr>
              <a:t>багато</a:t>
            </a:r>
            <a:r>
              <a:rPr lang="ru-RU" sz="1200" kern="1200" dirty="0" smtClean="0">
                <a:solidFill>
                  <a:schemeClr val="tx1"/>
                </a:solidFill>
                <a:effectLst/>
                <a:latin typeface="+mn-lt"/>
                <a:ea typeface="+mn-ea"/>
                <a:cs typeface="+mn-cs"/>
              </a:rPr>
              <a:t> з </a:t>
            </a:r>
            <a:r>
              <a:rPr lang="ru-RU" sz="1200" kern="1200" dirty="0" err="1" smtClean="0">
                <a:solidFill>
                  <a:schemeClr val="tx1"/>
                </a:solidFill>
                <a:effectLst/>
                <a:latin typeface="+mn-lt"/>
                <a:ea typeface="+mn-ea"/>
                <a:cs typeface="+mn-cs"/>
              </a:rPr>
              <a:t>кожної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сторінки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творів</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Лаконізм</a:t>
            </a:r>
            <a:r>
              <a:rPr lang="ru-RU" sz="1200" kern="1200" dirty="0" smtClean="0">
                <a:solidFill>
                  <a:schemeClr val="tx1"/>
                </a:solidFill>
                <a:effectLst/>
                <a:latin typeface="+mn-lt"/>
                <a:ea typeface="+mn-ea"/>
                <a:cs typeface="+mn-cs"/>
              </a:rPr>
              <a:t>, а </a:t>
            </a:r>
            <a:r>
              <a:rPr lang="ru-RU" sz="1200" kern="1200" dirty="0" err="1" smtClean="0">
                <a:solidFill>
                  <a:schemeClr val="tx1"/>
                </a:solidFill>
                <a:effectLst/>
                <a:latin typeface="+mn-lt"/>
                <a:ea typeface="+mn-ea"/>
                <a:cs typeface="+mn-cs"/>
              </a:rPr>
              <a:t>отже</a:t>
            </a:r>
            <a:r>
              <a:rPr lang="ru-RU" sz="1200" kern="1200" dirty="0" smtClean="0">
                <a:solidFill>
                  <a:schemeClr val="tx1"/>
                </a:solidFill>
                <a:effectLst/>
                <a:latin typeface="+mn-lt"/>
                <a:ea typeface="+mn-ea"/>
                <a:cs typeface="+mn-cs"/>
              </a:rPr>
              <a:t>, й </a:t>
            </a:r>
            <a:r>
              <a:rPr lang="ru-RU" sz="1200" kern="1200" dirty="0" err="1" smtClean="0">
                <a:solidFill>
                  <a:schemeClr val="tx1"/>
                </a:solidFill>
                <a:effectLst/>
                <a:latin typeface="+mn-lt"/>
                <a:ea typeface="+mn-ea"/>
                <a:cs typeface="+mn-cs"/>
              </a:rPr>
              <a:t>виразність</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зображень</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досягається</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ощадженням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слів</a:t>
            </a:r>
            <a:r>
              <a:rPr lang="ru-RU" sz="1200" kern="1200" dirty="0" smtClean="0">
                <a:solidFill>
                  <a:schemeClr val="tx1"/>
                </a:solidFill>
                <a:effectLst/>
                <a:latin typeface="+mn-lt"/>
                <a:ea typeface="+mn-ea"/>
                <a:cs typeface="+mn-cs"/>
              </a:rPr>
              <a:t> у </a:t>
            </a:r>
            <a:r>
              <a:rPr lang="ru-RU" sz="1200" kern="1200" dirty="0" err="1" smtClean="0">
                <a:solidFill>
                  <a:schemeClr val="tx1"/>
                </a:solidFill>
                <a:effectLst/>
                <a:latin typeface="+mn-lt"/>
                <a:ea typeface="+mn-ea"/>
                <a:cs typeface="+mn-cs"/>
              </a:rPr>
              <a:t>реченні</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У </a:t>
            </a:r>
            <a:r>
              <a:rPr lang="ru-RU" sz="1200" kern="1200" dirty="0" err="1" smtClean="0">
                <a:solidFill>
                  <a:schemeClr val="tx1"/>
                </a:solidFill>
                <a:effectLst/>
                <a:latin typeface="+mn-lt"/>
                <a:ea typeface="+mn-ea"/>
                <a:cs typeface="+mn-cs"/>
              </a:rPr>
              <a:t>мові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письменника</a:t>
            </a:r>
            <a:r>
              <a:rPr lang="ru-RU" sz="1200" kern="1200" dirty="0" smtClean="0">
                <a:solidFill>
                  <a:schemeClr val="tx1"/>
                </a:solidFill>
                <a:effectLst/>
                <a:latin typeface="+mn-lt"/>
                <a:ea typeface="+mn-ea"/>
                <a:cs typeface="+mn-cs"/>
              </a:rPr>
              <a:t> мало </a:t>
            </a:r>
            <a:r>
              <a:rPr lang="ru-RU" sz="1200" kern="1200" dirty="0" err="1" smtClean="0">
                <a:solidFill>
                  <a:schemeClr val="tx1"/>
                </a:solidFill>
                <a:effectLst/>
                <a:latin typeface="+mn-lt"/>
                <a:ea typeface="+mn-ea"/>
                <a:cs typeface="+mn-cs"/>
              </a:rPr>
              <a:t>порівнянь</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традиційного</a:t>
            </a:r>
            <a:r>
              <a:rPr lang="ru-RU" sz="1200" kern="1200" dirty="0" smtClean="0">
                <a:solidFill>
                  <a:schemeClr val="tx1"/>
                </a:solidFill>
                <a:effectLst/>
                <a:latin typeface="+mn-lt"/>
                <a:ea typeface="+mn-ea"/>
                <a:cs typeface="+mn-cs"/>
              </a:rPr>
              <a:t> типу — </a:t>
            </a:r>
            <a:r>
              <a:rPr lang="ru-RU" sz="1200" kern="1200" dirty="0" err="1" smtClean="0">
                <a:solidFill>
                  <a:schemeClr val="tx1"/>
                </a:solidFill>
                <a:effectLst/>
                <a:latin typeface="+mn-lt"/>
                <a:ea typeface="+mn-ea"/>
                <a:cs typeface="+mn-cs"/>
              </a:rPr>
              <a:t>паралелізмів</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поєднуваних</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сполучниками</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мов</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немов</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ніби</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наче</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Метафора </a:t>
            </a:r>
            <a:r>
              <a:rPr lang="ru-RU" sz="1200" kern="1200" dirty="0" err="1" smtClean="0">
                <a:solidFill>
                  <a:schemeClr val="tx1"/>
                </a:solidFill>
                <a:effectLst/>
                <a:latin typeface="+mn-lt"/>
                <a:ea typeface="+mn-ea"/>
                <a:cs typeface="+mn-cs"/>
              </a:rPr>
              <a:t>завжди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несе</a:t>
            </a:r>
            <a:r>
              <a:rPr lang="ru-RU" sz="1200" kern="1200" dirty="0" smtClean="0">
                <a:solidFill>
                  <a:schemeClr val="tx1"/>
                </a:solidFill>
                <a:effectLst/>
                <a:latin typeface="+mn-lt"/>
                <a:ea typeface="+mn-ea"/>
                <a:cs typeface="+mn-cs"/>
              </a:rPr>
              <a:t> в </a:t>
            </a:r>
            <a:r>
              <a:rPr lang="ru-RU" sz="1200" kern="1200" dirty="0" err="1" smtClean="0">
                <a:solidFill>
                  <a:schemeClr val="tx1"/>
                </a:solidFill>
                <a:effectLst/>
                <a:latin typeface="+mn-lt"/>
                <a:ea typeface="+mn-ea"/>
                <a:cs typeface="+mn-cs"/>
              </a:rPr>
              <a:t>собі</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ефект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несподіваності</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16</a:t>
            </a:fld>
            <a:endParaRPr lang="ru-RU"/>
          </a:p>
        </p:txBody>
      </p:sp>
    </p:spTree>
    <p:extLst>
      <p:ext uri="{BB962C8B-B14F-4D97-AF65-F5344CB8AC3E}">
        <p14:creationId xmlns:p14="http://schemas.microsoft.com/office/powerpoint/2010/main" val="73118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noProof="0" dirty="0" smtClean="0">
                <a:solidFill>
                  <a:schemeClr val="tx1"/>
                </a:solidFill>
                <a:effectLst/>
                <a:latin typeface="+mn-lt"/>
                <a:ea typeface="+mn-ea"/>
                <a:cs typeface="+mn-cs"/>
              </a:rPr>
              <a:t>Що стосується синтаксису, то й тут письменник пройшов шлях удосконалення й новаторства. У ранніх творах переважають речення з, так би мовити, нормальною будовою, здавна узвичаєним порядком слів, за яким, наприклад, означення звичайно ставляться перед означуваними словами, в описах застосовуються розповідні речення; у простих реченнях, що йдуть одне за одним, часто повторюються підмети, а присудки оформляються в одному і тому ж часі; вводяться зв’язки був, була, було і подібні.</a:t>
            </a:r>
            <a:endParaRPr lang="uk-UA" noProof="0" dirty="0"/>
          </a:p>
        </p:txBody>
      </p:sp>
      <p:sp>
        <p:nvSpPr>
          <p:cNvPr id="4" name="Номер слайда 3"/>
          <p:cNvSpPr>
            <a:spLocks noGrp="1"/>
          </p:cNvSpPr>
          <p:nvPr>
            <p:ph type="sldNum" sz="quarter" idx="10"/>
          </p:nvPr>
        </p:nvSpPr>
        <p:spPr/>
        <p:txBody>
          <a:bodyPr/>
          <a:lstStyle/>
          <a:p>
            <a:fld id="{EC23D155-9290-40F5-9AB5-088CDEDED743}" type="slidenum">
              <a:rPr lang="ru-RU" smtClean="0"/>
              <a:t>17</a:t>
            </a:fld>
            <a:endParaRPr lang="ru-RU"/>
          </a:p>
        </p:txBody>
      </p:sp>
    </p:spTree>
    <p:extLst>
      <p:ext uri="{BB962C8B-B14F-4D97-AF65-F5344CB8AC3E}">
        <p14:creationId xmlns:p14="http://schemas.microsoft.com/office/powerpoint/2010/main" val="247637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b="0" kern="1200" dirty="0" smtClean="0">
                <a:solidFill>
                  <a:schemeClr val="tx1"/>
                </a:solidFill>
                <a:effectLst/>
                <a:latin typeface="+mn-lt"/>
                <a:ea typeface="+mn-ea"/>
                <a:cs typeface="+mn-cs"/>
              </a:rPr>
              <a:t>Але вже в 90-х роках Михайло Коцюбинський починає наполегливо урізноманітнювати синтаксичні </a:t>
            </a:r>
            <a:r>
              <a:rPr lang="uk-UA" sz="1200" b="0" kern="1200" dirty="0" smtClean="0">
                <a:solidFill>
                  <a:schemeClr val="tx1"/>
                </a:solidFill>
                <a:effectLst/>
                <a:latin typeface="+mn-lt"/>
                <a:ea typeface="+mn-ea"/>
                <a:cs typeface="+mn-cs"/>
              </a:rPr>
              <a:t>засоби.</a:t>
            </a:r>
            <a:endParaRPr lang="ru-RU" sz="1200" b="1"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Його речення стають різноманітнішими щодо будови, з’являється багато коротких, немовби обрубаних </a:t>
            </a:r>
            <a:r>
              <a:rPr lang="uk-UA" sz="1200" b="0" kern="1200" dirty="0" smtClean="0">
                <a:solidFill>
                  <a:schemeClr val="tx1"/>
                </a:solidFill>
                <a:effectLst/>
                <a:latin typeface="+mn-lt"/>
                <a:ea typeface="+mn-ea"/>
                <a:cs typeface="+mn-cs"/>
              </a:rPr>
              <a:t>речень, </a:t>
            </a:r>
            <a:r>
              <a:rPr lang="uk-UA" sz="1200" b="0" kern="1200" dirty="0" smtClean="0">
                <a:solidFill>
                  <a:schemeClr val="tx1"/>
                </a:solidFill>
                <a:effectLst/>
                <a:latin typeface="+mn-lt"/>
                <a:ea typeface="+mn-ea"/>
                <a:cs typeface="+mn-cs"/>
              </a:rPr>
              <a:t>частіше змінюється порядок слів.</a:t>
            </a:r>
            <a:endParaRPr lang="ru-RU" sz="1200" b="1"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Великої вправності досягає письменник поєднанням довгих і коротких </a:t>
            </a:r>
            <a:r>
              <a:rPr lang="uk-UA" sz="1200" b="0" kern="1200" dirty="0" smtClean="0">
                <a:solidFill>
                  <a:schemeClr val="tx1"/>
                </a:solidFill>
                <a:effectLst/>
                <a:latin typeface="+mn-lt"/>
                <a:ea typeface="+mn-ea"/>
                <a:cs typeface="+mn-cs"/>
              </a:rPr>
              <a:t>речень; </a:t>
            </a:r>
            <a:r>
              <a:rPr lang="uk-UA" sz="1200" b="0" kern="1200" dirty="0" smtClean="0">
                <a:solidFill>
                  <a:schemeClr val="tx1"/>
                </a:solidFill>
                <a:effectLst/>
                <a:latin typeface="+mn-lt"/>
                <a:ea typeface="+mn-ea"/>
                <a:cs typeface="+mn-cs"/>
              </a:rPr>
              <a:t>цим посилюється цікавість читача чи слухача до описуваного, роблячи його ніби учасником змальованих подій.</a:t>
            </a:r>
            <a:endParaRPr lang="ru-RU" sz="1200" b="1"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Особлива увага приділяється відокремленим другорядним членам речення і взагалі </a:t>
            </a:r>
            <a:r>
              <a:rPr lang="uk-UA" sz="1200" b="0" kern="1200" dirty="0" smtClean="0">
                <a:solidFill>
                  <a:schemeClr val="tx1"/>
                </a:solidFill>
                <a:effectLst/>
                <a:latin typeface="+mn-lt"/>
                <a:ea typeface="+mn-ea"/>
                <a:cs typeface="+mn-cs"/>
              </a:rPr>
              <a:t>відокремленню.</a:t>
            </a:r>
            <a:endParaRPr lang="ru-RU" sz="1200" b="1" kern="1200" dirty="0" smtClean="0">
              <a:solidFill>
                <a:schemeClr val="tx1"/>
              </a:solidFill>
              <a:effectLst/>
              <a:latin typeface="+mn-lt"/>
              <a:ea typeface="+mn-ea"/>
              <a:cs typeface="+mn-cs"/>
            </a:endParaRPr>
          </a:p>
          <a:p>
            <a:r>
              <a:rPr lang="uk-UA" sz="1200" b="0" kern="1200" dirty="0" smtClean="0">
                <a:solidFill>
                  <a:schemeClr val="tx1"/>
                </a:solidFill>
                <a:effectLst/>
                <a:latin typeface="+mn-lt"/>
                <a:ea typeface="+mn-ea"/>
                <a:cs typeface="+mn-cs"/>
              </a:rPr>
              <a:t>Для ще більшого посилення враження речення навіть прості діляться на окремі неповні </a:t>
            </a:r>
            <a:r>
              <a:rPr lang="uk-UA" sz="1200" b="0" kern="1200" dirty="0" smtClean="0">
                <a:solidFill>
                  <a:schemeClr val="tx1"/>
                </a:solidFill>
                <a:effectLst/>
                <a:latin typeface="+mn-lt"/>
                <a:ea typeface="+mn-ea"/>
                <a:cs typeface="+mn-cs"/>
              </a:rPr>
              <a:t>речення.</a:t>
            </a:r>
            <a:endParaRPr lang="ru-RU" sz="1200" b="1" kern="1200" dirty="0" smtClean="0">
              <a:solidFill>
                <a:schemeClr val="tx1"/>
              </a:solidFill>
              <a:effectLst/>
              <a:latin typeface="+mn-lt"/>
              <a:ea typeface="+mn-ea"/>
              <a:cs typeface="+mn-cs"/>
            </a:endParaRPr>
          </a:p>
          <a:p>
            <a:r>
              <a:rPr lang="uk-UA" sz="1200" kern="1200" noProof="0" dirty="0" smtClean="0">
                <a:solidFill>
                  <a:schemeClr val="tx1"/>
                </a:solidFill>
                <a:effectLst/>
                <a:latin typeface="+mn-lt"/>
                <a:ea typeface="+mn-ea"/>
                <a:cs typeface="+mn-cs"/>
              </a:rPr>
              <a:t>Помітно зростає у нього насиченість запитальними та окличними реченнями авторської мови, чим також посилюється реакція читача чи слухача на описувані події.</a:t>
            </a:r>
            <a:endParaRPr lang="uk-UA" noProof="0" dirty="0"/>
          </a:p>
        </p:txBody>
      </p:sp>
      <p:sp>
        <p:nvSpPr>
          <p:cNvPr id="4" name="Номер слайда 3"/>
          <p:cNvSpPr>
            <a:spLocks noGrp="1"/>
          </p:cNvSpPr>
          <p:nvPr>
            <p:ph type="sldNum" sz="quarter" idx="10"/>
          </p:nvPr>
        </p:nvSpPr>
        <p:spPr/>
        <p:txBody>
          <a:bodyPr/>
          <a:lstStyle/>
          <a:p>
            <a:fld id="{EC23D155-9290-40F5-9AB5-088CDEDED743}" type="slidenum">
              <a:rPr lang="ru-RU" smtClean="0"/>
              <a:t>18</a:t>
            </a:fld>
            <a:endParaRPr lang="ru-RU"/>
          </a:p>
        </p:txBody>
      </p:sp>
    </p:spTree>
    <p:extLst>
      <p:ext uri="{BB962C8B-B14F-4D97-AF65-F5344CB8AC3E}">
        <p14:creationId xmlns:p14="http://schemas.microsoft.com/office/powerpoint/2010/main" val="400037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М. Коцюбинський був послідовним прихильником і невтомним борцем за єдність української літературної мови, він виступав проти реакційного галицького москвофільства, проти «</a:t>
            </a:r>
            <a:r>
              <a:rPr lang="uk-UA" sz="1200" kern="1200" dirty="0" err="1" smtClean="0">
                <a:solidFill>
                  <a:schemeClr val="tx1"/>
                </a:solidFill>
                <a:effectLst/>
                <a:latin typeface="+mn-lt"/>
                <a:ea typeface="+mn-ea"/>
                <a:cs typeface="+mn-cs"/>
              </a:rPr>
              <a:t>язичія</a:t>
            </a:r>
            <a:r>
              <a:rPr lang="uk-UA" sz="1200" kern="1200" dirty="0" smtClean="0">
                <a:solidFill>
                  <a:schemeClr val="tx1"/>
                </a:solidFill>
                <a:effectLst/>
                <a:latin typeface="+mn-lt"/>
                <a:ea typeface="+mn-ea"/>
                <a:cs typeface="+mn-cs"/>
              </a:rPr>
              <a:t>», вважаючи його гальмом у розвитку української мови. Не схвалював він правописних систем, штучно нав’язуваних літературній мові. </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Велика роль М. Коцюбинського в розширенні тематики художньої літератури і в жанровому збагаченні українського письменства взагалі, що сприяло і збагаченню літературної мови, зокрема розвитку її лексичного складу.</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Нам є багато чого повчитися у М. Коцюбинського у підході до мовних питань і на прикладах його творів учитися мовної досконалості.</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Нинішній </a:t>
            </a:r>
            <a:r>
              <a:rPr lang="uk-UA" sz="1200" kern="1200" dirty="0" smtClean="0">
                <a:solidFill>
                  <a:schemeClr val="tx1"/>
                </a:solidFill>
                <a:effectLst/>
                <a:latin typeface="+mn-lt"/>
                <a:ea typeface="+mn-ea"/>
                <a:cs typeface="+mn-cs"/>
              </a:rPr>
              <a:t>рівень наукового дослідження мови і стилів української літератури дає підстави стверджувати переломне значення прози М. Коцюбинського для розвитку літературної мови ХХ ст. Принципово важливе переакцентування із зображальної на виражальну функцію мови робить Коцюбинського неперевершеним майстром, ефекти новаторства якого, справді, не могли бути зрозумілі і прийняті одразу, але засвоєння їх відбувалося поетапно й розтяглося на ціле століття.</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19</a:t>
            </a:fld>
            <a:endParaRPr lang="ru-RU"/>
          </a:p>
        </p:txBody>
      </p:sp>
    </p:spTree>
    <p:extLst>
      <p:ext uri="{BB962C8B-B14F-4D97-AF65-F5344CB8AC3E}">
        <p14:creationId xmlns:p14="http://schemas.microsoft.com/office/powerpoint/2010/main" val="185755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C23D155-9290-40F5-9AB5-088CDEDED743}" type="slidenum">
              <a:rPr lang="ru-RU" smtClean="0"/>
              <a:t>2</a:t>
            </a:fld>
            <a:endParaRPr lang="ru-RU"/>
          </a:p>
        </p:txBody>
      </p:sp>
    </p:spTree>
    <p:extLst>
      <p:ext uri="{BB962C8B-B14F-4D97-AF65-F5344CB8AC3E}">
        <p14:creationId xmlns:p14="http://schemas.microsoft.com/office/powerpoint/2010/main" val="89471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C23D155-9290-40F5-9AB5-088CDEDED743}" type="slidenum">
              <a:rPr lang="ru-RU" smtClean="0"/>
              <a:t>20</a:t>
            </a:fld>
            <a:endParaRPr lang="ru-RU"/>
          </a:p>
        </p:txBody>
      </p:sp>
    </p:spTree>
    <p:extLst>
      <p:ext uri="{BB962C8B-B14F-4D97-AF65-F5344CB8AC3E}">
        <p14:creationId xmlns:p14="http://schemas.microsoft.com/office/powerpoint/2010/main" val="373294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Мовна практика Коцюбинського — один з яскравих прикладів широкого підходу до розвитку літературної мови. Не заперечуючи ваги різних стилів української літературної мови, слів-новотворів, оригінальних виразів, він головним джерелом збагачення мови вважав загальнонародну розмову.</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У нього завжди мова барвиста, збагачена українською фразеологією, а стиль писання легкий, захоплюючий.</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C23D155-9290-40F5-9AB5-088CDEDED743}" type="slidenum">
              <a:rPr lang="ru-RU" smtClean="0"/>
              <a:t>3</a:t>
            </a:fld>
            <a:endParaRPr lang="ru-RU"/>
          </a:p>
        </p:txBody>
      </p:sp>
    </p:spTree>
    <p:extLst>
      <p:ext uri="{BB962C8B-B14F-4D97-AF65-F5344CB8AC3E}">
        <p14:creationId xmlns:p14="http://schemas.microsoft.com/office/powerpoint/2010/main" val="257636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Письменник порушує в своїх художніх творах ряд питань розвитку української мови.</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Устами дядька з автобіографічного оповідання «Дядько та тітка» молодий М. Коцюбинський розповідає, як служба в тодішніх канцеляріях робила з людей духовних калік</a:t>
            </a:r>
            <a:r>
              <a:rPr lang="uk-UA"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4</a:t>
            </a:fld>
            <a:endParaRPr lang="ru-RU"/>
          </a:p>
        </p:txBody>
      </p:sp>
    </p:spTree>
    <p:extLst>
      <p:ext uri="{BB962C8B-B14F-4D97-AF65-F5344CB8AC3E}">
        <p14:creationId xmlns:p14="http://schemas.microsoft.com/office/powerpoint/2010/main" val="112140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Мовне розшарування, що породжувалося класовими інтересами, показано </a:t>
            </a:r>
            <a:r>
              <a:rPr lang="uk-UA" sz="1200" kern="1200" dirty="0" smtClean="0">
                <a:solidFill>
                  <a:schemeClr val="tx1"/>
                </a:solidFill>
                <a:effectLst/>
                <a:latin typeface="+mn-lt"/>
                <a:ea typeface="+mn-ea"/>
                <a:cs typeface="+mn-cs"/>
              </a:rPr>
              <a:t>в</a:t>
            </a:r>
            <a:r>
              <a:rPr lang="uk-UA" sz="1200" kern="1200" baseline="0" dirty="0" smtClean="0">
                <a:solidFill>
                  <a:schemeClr val="tx1"/>
                </a:solidFill>
                <a:effectLst/>
                <a:latin typeface="+mn-lt"/>
                <a:ea typeface="+mn-ea"/>
                <a:cs typeface="+mn-cs"/>
              </a:rPr>
              <a:t> оповіданні</a:t>
            </a:r>
            <a:r>
              <a:rPr lang="uk-UA"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a:t>
            </a:r>
            <a:r>
              <a:rPr lang="uk-UA" sz="1200" kern="1200" dirty="0" smtClean="0">
                <a:solidFill>
                  <a:schemeClr val="tx1"/>
                </a:solidFill>
                <a:effectLst/>
                <a:latin typeface="+mn-lt"/>
                <a:ea typeface="+mn-ea"/>
                <a:cs typeface="+mn-cs"/>
              </a:rPr>
              <a:t>Ціпов</a:t>
            </a:r>
            <a:r>
              <a:rPr lang="ru-RU" sz="1200" kern="1200" dirty="0" smtClean="0">
                <a:solidFill>
                  <a:schemeClr val="tx1"/>
                </a:solidFill>
                <a:effectLst/>
                <a:latin typeface="+mn-lt"/>
                <a:ea typeface="+mn-ea"/>
                <a:cs typeface="+mn-cs"/>
              </a:rPr>
              <a:t>’я</a:t>
            </a:r>
            <a:r>
              <a:rPr lang="uk-UA" sz="1200" kern="1200" dirty="0" smtClean="0">
                <a:solidFill>
                  <a:schemeClr val="tx1"/>
                </a:solidFill>
                <a:effectLst/>
                <a:latin typeface="+mn-lt"/>
                <a:ea typeface="+mn-ea"/>
                <a:cs typeface="+mn-cs"/>
              </a:rPr>
              <a:t>з». </a:t>
            </a:r>
            <a:r>
              <a:rPr lang="uk-UA" sz="1200" kern="1200" dirty="0" smtClean="0">
                <a:solidFill>
                  <a:schemeClr val="tx1"/>
                </a:solidFill>
                <a:effectLst/>
                <a:latin typeface="+mn-lt"/>
                <a:ea typeface="+mn-ea"/>
                <a:cs typeface="+mn-cs"/>
              </a:rPr>
              <a:t>Письменник з досвідом учителя показує, якою важкою і безплідною була наука в старій школі, де вчили нерідною мовою.</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5</a:t>
            </a:fld>
            <a:endParaRPr lang="ru-RU"/>
          </a:p>
        </p:txBody>
      </p:sp>
    </p:spTree>
    <p:extLst>
      <p:ext uri="{BB962C8B-B14F-4D97-AF65-F5344CB8AC3E}">
        <p14:creationId xmlns:p14="http://schemas.microsoft.com/office/powerpoint/2010/main" val="341156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Складне коло літературно-мовних питань прагне показати Коцюбинський у казці «Хо</a:t>
            </a:r>
            <a:r>
              <a:rPr lang="uk-UA" sz="1200" kern="1200" dirty="0" smtClean="0">
                <a:solidFill>
                  <a:schemeClr val="tx1"/>
                </a:solidFill>
                <a:effectLst/>
                <a:latin typeface="+mn-lt"/>
                <a:ea typeface="+mn-ea"/>
                <a:cs typeface="+mn-cs"/>
              </a:rPr>
              <a:t>»,</a:t>
            </a:r>
            <a:r>
              <a:rPr lang="uk-UA" sz="1200" kern="1200" baseline="0" dirty="0" smtClean="0">
                <a:solidFill>
                  <a:schemeClr val="tx1"/>
                </a:solidFill>
                <a:effectLst/>
                <a:latin typeface="+mn-lt"/>
                <a:ea typeface="+mn-ea"/>
                <a:cs typeface="+mn-cs"/>
              </a:rPr>
              <a:t> в якій</a:t>
            </a:r>
            <a:r>
              <a:rPr lang="uk-UA"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викриває нікчемність лібералів і показує як панівні класи намагаються прищепити людині страх, щоб тримати її в покорі. Але слова молодих людей, на яких автор покладає свої надії, відображають віру </a:t>
            </a:r>
            <a:r>
              <a:rPr lang="uk-UA" sz="1200" kern="1200" dirty="0" smtClean="0">
                <a:solidFill>
                  <a:schemeClr val="tx1"/>
                </a:solidFill>
                <a:effectLst/>
                <a:latin typeface="+mn-lt"/>
                <a:ea typeface="+mn-ea"/>
                <a:cs typeface="+mn-cs"/>
              </a:rPr>
              <a:t>українського народу </a:t>
            </a:r>
            <a:r>
              <a:rPr lang="uk-UA" sz="1200" kern="1200" dirty="0" smtClean="0">
                <a:solidFill>
                  <a:schemeClr val="tx1"/>
                </a:solidFill>
                <a:effectLst/>
                <a:latin typeface="+mn-lt"/>
                <a:ea typeface="+mn-ea"/>
                <a:cs typeface="+mn-cs"/>
              </a:rPr>
              <a:t>на краще </a:t>
            </a:r>
            <a:r>
              <a:rPr lang="uk-UA" sz="1200" kern="1200" dirty="0" smtClean="0">
                <a:solidFill>
                  <a:schemeClr val="tx1"/>
                </a:solidFill>
                <a:effectLst/>
                <a:latin typeface="+mn-lt"/>
                <a:ea typeface="+mn-ea"/>
                <a:cs typeface="+mn-cs"/>
              </a:rPr>
              <a:t>майбутнє.</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6</a:t>
            </a:fld>
            <a:endParaRPr lang="ru-RU"/>
          </a:p>
        </p:txBody>
      </p:sp>
    </p:spTree>
    <p:extLst>
      <p:ext uri="{BB962C8B-B14F-4D97-AF65-F5344CB8AC3E}">
        <p14:creationId xmlns:p14="http://schemas.microsoft.com/office/powerpoint/2010/main" val="87772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noProof="0" dirty="0" smtClean="0"/>
              <a:t>Любов до рідного слова пронизує його </a:t>
            </a:r>
            <a:r>
              <a:rPr lang="uk-UA" noProof="0" dirty="0" err="1" smtClean="0"/>
              <a:t>єтюд</a:t>
            </a:r>
            <a:r>
              <a:rPr lang="uk-UA" noProof="0" dirty="0" smtClean="0"/>
              <a:t> «На крилах пісні»</a:t>
            </a:r>
            <a:endParaRPr lang="uk-UA" noProof="0" dirty="0"/>
          </a:p>
        </p:txBody>
      </p:sp>
      <p:sp>
        <p:nvSpPr>
          <p:cNvPr id="4" name="Номер слайда 3"/>
          <p:cNvSpPr>
            <a:spLocks noGrp="1"/>
          </p:cNvSpPr>
          <p:nvPr>
            <p:ph type="sldNum" sz="quarter" idx="10"/>
          </p:nvPr>
        </p:nvSpPr>
        <p:spPr/>
        <p:txBody>
          <a:bodyPr/>
          <a:lstStyle/>
          <a:p>
            <a:fld id="{EC23D155-9290-40F5-9AB5-088CDEDED743}" type="slidenum">
              <a:rPr lang="ru-RU" smtClean="0"/>
              <a:t>7</a:t>
            </a:fld>
            <a:endParaRPr lang="ru-RU"/>
          </a:p>
        </p:txBody>
      </p:sp>
    </p:spTree>
    <p:extLst>
      <p:ext uri="{BB962C8B-B14F-4D97-AF65-F5344CB8AC3E}">
        <p14:creationId xmlns:p14="http://schemas.microsoft.com/office/powerpoint/2010/main" val="327908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М</a:t>
            </a:r>
            <a:r>
              <a:rPr lang="uk-UA" sz="1200" kern="1200" dirty="0" smtClean="0">
                <a:solidFill>
                  <a:schemeClr val="tx1"/>
                </a:solidFill>
                <a:effectLst/>
                <a:latin typeface="+mn-lt"/>
                <a:ea typeface="+mn-ea"/>
                <a:cs typeface="+mn-cs"/>
              </a:rPr>
              <a:t>. Коцюбинський </a:t>
            </a:r>
            <a:r>
              <a:rPr lang="uk-UA" sz="1200" kern="1200" dirty="0" smtClean="0">
                <a:solidFill>
                  <a:schemeClr val="tx1"/>
                </a:solidFill>
                <a:effectLst/>
                <a:latin typeface="+mn-lt"/>
                <a:ea typeface="+mn-ea"/>
                <a:cs typeface="+mn-cs"/>
              </a:rPr>
              <a:t>добре </a:t>
            </a:r>
            <a:r>
              <a:rPr lang="uk-UA" sz="1200" kern="1200" dirty="0" smtClean="0">
                <a:solidFill>
                  <a:schemeClr val="tx1"/>
                </a:solidFill>
                <a:effectLst/>
                <a:latin typeface="+mn-lt"/>
                <a:ea typeface="+mn-ea"/>
                <a:cs typeface="+mn-cs"/>
              </a:rPr>
              <a:t>знав попередню українську літературу, всотав у себе її мову, але разом з тим вивчав мову у її живому звучанні, робив багато фольклорних записів. </a:t>
            </a:r>
            <a:r>
              <a:rPr lang="uk-UA" sz="1200" kern="1200" dirty="0" smtClean="0">
                <a:solidFill>
                  <a:schemeClr val="tx1"/>
                </a:solidFill>
                <a:effectLst/>
                <a:latin typeface="+mn-lt"/>
                <a:ea typeface="+mn-ea"/>
                <a:cs typeface="+mn-cs"/>
              </a:rPr>
              <a:t>Він</a:t>
            </a:r>
            <a:r>
              <a:rPr lang="uk-UA" sz="1200" kern="1200" baseline="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свідомо </a:t>
            </a:r>
            <a:r>
              <a:rPr lang="uk-UA" sz="1200" kern="1200" dirty="0" smtClean="0">
                <a:solidFill>
                  <a:schemeClr val="tx1"/>
                </a:solidFill>
                <a:effectLst/>
                <a:latin typeface="+mn-lt"/>
                <a:ea typeface="+mn-ea"/>
                <a:cs typeface="+mn-cs"/>
              </a:rPr>
              <a:t>боровся з вузькими </a:t>
            </a:r>
            <a:r>
              <a:rPr lang="uk-UA" sz="1200" kern="1200" dirty="0" err="1" smtClean="0">
                <a:solidFill>
                  <a:schemeClr val="tx1"/>
                </a:solidFill>
                <a:effectLst/>
                <a:latin typeface="+mn-lt"/>
                <a:ea typeface="+mn-ea"/>
                <a:cs typeface="+mn-cs"/>
              </a:rPr>
              <a:t>діалектизмами</a:t>
            </a:r>
            <a:r>
              <a:rPr lang="uk-UA" sz="1200" kern="1200" dirty="0" smtClean="0">
                <a:solidFill>
                  <a:schemeClr val="tx1"/>
                </a:solidFill>
                <a:effectLst/>
                <a:latin typeface="+mn-lt"/>
                <a:ea typeface="+mn-ea"/>
                <a:cs typeface="+mn-cs"/>
              </a:rPr>
              <a:t> та </a:t>
            </a:r>
            <a:r>
              <a:rPr lang="uk-UA" sz="1200" kern="1200" dirty="0" err="1" smtClean="0">
                <a:solidFill>
                  <a:schemeClr val="tx1"/>
                </a:solidFill>
                <a:effectLst/>
                <a:latin typeface="+mn-lt"/>
                <a:ea typeface="+mn-ea"/>
                <a:cs typeface="+mn-cs"/>
              </a:rPr>
              <a:t>локалізмами</a:t>
            </a:r>
            <a:r>
              <a:rPr lang="uk-UA" sz="1200" kern="1200" dirty="0" smtClean="0">
                <a:solidFill>
                  <a:schemeClr val="tx1"/>
                </a:solidFill>
                <a:effectLst/>
                <a:latin typeface="+mn-lt"/>
                <a:ea typeface="+mn-ea"/>
                <a:cs typeface="+mn-cs"/>
              </a:rPr>
              <a:t>, хоч своєю власною практикою не заперечував їх художньої вартості. Наполеглива праця М. М. Коцюбинського над мовою дала прекрасні плоди. Вже в перших друкованих творах </a:t>
            </a:r>
            <a:r>
              <a:rPr lang="uk-UA" sz="1200" kern="1200" dirty="0" smtClean="0">
                <a:solidFill>
                  <a:schemeClr val="tx1"/>
                </a:solidFill>
                <a:effectLst/>
                <a:latin typeface="+mn-lt"/>
                <a:ea typeface="+mn-ea"/>
                <a:cs typeface="+mn-cs"/>
              </a:rPr>
              <a:t>зовсім </a:t>
            </a:r>
            <a:r>
              <a:rPr lang="uk-UA" sz="1200" kern="1200" dirty="0" smtClean="0">
                <a:solidFill>
                  <a:schemeClr val="tx1"/>
                </a:solidFill>
                <a:effectLst/>
                <a:latin typeface="+mn-lt"/>
                <a:ea typeface="+mn-ea"/>
                <a:cs typeface="+mn-cs"/>
              </a:rPr>
              <a:t>мало нестилістичних діалектизмів. У нього були свої улюблені слова, вирази і навіть форми подільського </a:t>
            </a:r>
            <a:r>
              <a:rPr lang="uk-UA" sz="1200" kern="1200" dirty="0" smtClean="0">
                <a:solidFill>
                  <a:schemeClr val="tx1"/>
                </a:solidFill>
                <a:effectLst/>
                <a:latin typeface="+mn-lt"/>
                <a:ea typeface="+mn-ea"/>
                <a:cs typeface="+mn-cs"/>
              </a:rPr>
              <a:t>походження, які зокрема зустрічаємо у повісті «</a:t>
            </a:r>
            <a:r>
              <a:rPr lang="en-US" sz="1200" kern="1200" dirty="0" smtClean="0">
                <a:solidFill>
                  <a:schemeClr val="tx1"/>
                </a:solidFill>
                <a:effectLst/>
                <a:latin typeface="+mn-lt"/>
                <a:ea typeface="+mn-ea"/>
                <a:cs typeface="+mn-cs"/>
              </a:rPr>
              <a:t>Fata morgana</a:t>
            </a:r>
            <a:r>
              <a:rPr lang="uk-UA" sz="1200" kern="1200" dirty="0" smtClean="0">
                <a:solidFill>
                  <a:schemeClr val="tx1"/>
                </a:solidFill>
                <a:effectLst/>
                <a:latin typeface="+mn-lt"/>
                <a:ea typeface="+mn-ea"/>
                <a:cs typeface="+mn-cs"/>
              </a:rPr>
              <a:t>»; досить</a:t>
            </a:r>
            <a:r>
              <a:rPr lang="uk-UA" sz="1200" kern="1200" baseline="0" dirty="0" smtClean="0">
                <a:solidFill>
                  <a:schemeClr val="tx1"/>
                </a:solidFill>
                <a:effectLst/>
                <a:latin typeface="+mn-lt"/>
                <a:ea typeface="+mn-ea"/>
                <a:cs typeface="+mn-cs"/>
              </a:rPr>
              <a:t> часто він вживає</a:t>
            </a:r>
            <a:r>
              <a:rPr lang="uk-UA" sz="1200" kern="120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прислівник південно-західного походження </a:t>
            </a:r>
            <a:r>
              <a:rPr lang="uk-UA" sz="1200" i="1" u="sng" kern="1200" dirty="0" smtClean="0">
                <a:solidFill>
                  <a:schemeClr val="tx1"/>
                </a:solidFill>
                <a:effectLst/>
                <a:latin typeface="+mn-lt"/>
                <a:ea typeface="+mn-ea"/>
                <a:cs typeface="+mn-cs"/>
              </a:rPr>
              <a:t>потому</a:t>
            </a:r>
            <a:r>
              <a:rPr lang="uk-UA" sz="1200" kern="1200" dirty="0" smtClean="0">
                <a:solidFill>
                  <a:schemeClr val="tx1"/>
                </a:solidFill>
                <a:effectLst/>
                <a:latin typeface="+mn-lt"/>
                <a:ea typeface="+mn-ea"/>
                <a:cs typeface="+mn-cs"/>
              </a:rPr>
              <a:t>, який у тій же повісті «</a:t>
            </a:r>
            <a:r>
              <a:rPr lang="en-US" sz="1200" kern="1200" dirty="0" smtClean="0">
                <a:solidFill>
                  <a:schemeClr val="tx1"/>
                </a:solidFill>
                <a:effectLst/>
                <a:latin typeface="+mn-lt"/>
                <a:ea typeface="+mn-ea"/>
                <a:cs typeface="+mn-cs"/>
              </a:rPr>
              <a:t>Fata morgana</a:t>
            </a:r>
            <a:r>
              <a:rPr lang="uk-UA" sz="1200" kern="1200" dirty="0" smtClean="0">
                <a:solidFill>
                  <a:schemeClr val="tx1"/>
                </a:solidFill>
                <a:effectLst/>
                <a:latin typeface="+mn-lt"/>
                <a:ea typeface="+mn-ea"/>
                <a:cs typeface="+mn-cs"/>
              </a:rPr>
              <a:t>» використаний 21 раз. Часто, як і його сучасники, він уживає </a:t>
            </a:r>
            <a:r>
              <a:rPr lang="uk-UA" sz="1200" kern="1200" dirty="0" err="1" smtClean="0">
                <a:solidFill>
                  <a:schemeClr val="tx1"/>
                </a:solidFill>
                <a:effectLst/>
                <a:latin typeface="+mn-lt"/>
                <a:ea typeface="+mn-ea"/>
                <a:cs typeface="+mn-cs"/>
              </a:rPr>
              <a:t>діалектизми</a:t>
            </a:r>
            <a:r>
              <a:rPr lang="uk-UA" sz="1200" kern="1200" dirty="0" smtClean="0">
                <a:solidFill>
                  <a:schemeClr val="tx1"/>
                </a:solidFill>
                <a:effectLst/>
                <a:latin typeface="+mn-lt"/>
                <a:ea typeface="+mn-ea"/>
                <a:cs typeface="+mn-cs"/>
              </a:rPr>
              <a:t> </a:t>
            </a:r>
            <a:r>
              <a:rPr lang="uk-UA" sz="1200" i="1" u="sng" kern="1200" dirty="0" smtClean="0">
                <a:solidFill>
                  <a:schemeClr val="tx1"/>
                </a:solidFill>
                <a:effectLst/>
                <a:latin typeface="+mn-lt"/>
                <a:ea typeface="+mn-ea"/>
                <a:cs typeface="+mn-cs"/>
              </a:rPr>
              <a:t>год, город, і тільки в пізніших його творах з’являються рік, місто</a:t>
            </a:r>
            <a:r>
              <a:rPr lang="uk-UA"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8</a:t>
            </a:fld>
            <a:endParaRPr lang="ru-RU"/>
          </a:p>
        </p:txBody>
      </p:sp>
    </p:spTree>
    <p:extLst>
      <p:ext uri="{BB962C8B-B14F-4D97-AF65-F5344CB8AC3E}">
        <p14:creationId xmlns:p14="http://schemas.microsoft.com/office/powerpoint/2010/main" val="73195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Як і в деяких інших письменників дожовтневої епохи, у М. Коцюбинського зустрічається написання типу </a:t>
            </a:r>
            <a:r>
              <a:rPr lang="uk-UA" sz="1200" i="1" u="sng" kern="1200" dirty="0" smtClean="0">
                <a:solidFill>
                  <a:schemeClr val="tx1"/>
                </a:solidFill>
                <a:effectLst/>
                <a:latin typeface="+mn-lt"/>
                <a:ea typeface="+mn-ea"/>
                <a:cs typeface="+mn-cs"/>
              </a:rPr>
              <a:t>хтіти, </a:t>
            </a:r>
            <a:r>
              <a:rPr lang="uk-UA" sz="1200" i="1" u="sng" kern="1200" dirty="0" err="1" smtClean="0">
                <a:solidFill>
                  <a:schemeClr val="tx1"/>
                </a:solidFill>
                <a:effectLst/>
                <a:latin typeface="+mn-lt"/>
                <a:ea typeface="+mn-ea"/>
                <a:cs typeface="+mn-cs"/>
              </a:rPr>
              <a:t>згук</a:t>
            </a:r>
            <a:r>
              <a:rPr lang="uk-UA" sz="1200" i="1" u="sng" kern="1200" dirty="0" smtClean="0">
                <a:solidFill>
                  <a:schemeClr val="tx1"/>
                </a:solidFill>
                <a:effectLst/>
                <a:latin typeface="+mn-lt"/>
                <a:ea typeface="+mn-ea"/>
                <a:cs typeface="+mn-cs"/>
              </a:rPr>
              <a:t>, </a:t>
            </a:r>
            <a:r>
              <a:rPr lang="uk-UA" sz="1200" i="1" u="sng" kern="1200" dirty="0" err="1" smtClean="0">
                <a:solidFill>
                  <a:schemeClr val="tx1"/>
                </a:solidFill>
                <a:effectLst/>
                <a:latin typeface="+mn-lt"/>
                <a:ea typeface="+mn-ea"/>
                <a:cs typeface="+mn-cs"/>
              </a:rPr>
              <a:t>баркан</a:t>
            </a:r>
            <a:r>
              <a:rPr lang="uk-UA" sz="1200" i="1" u="sng" kern="1200" dirty="0" smtClean="0">
                <a:solidFill>
                  <a:schemeClr val="tx1"/>
                </a:solidFill>
                <a:effectLst/>
                <a:latin typeface="+mn-lt"/>
                <a:ea typeface="+mn-ea"/>
                <a:cs typeface="+mn-cs"/>
              </a:rPr>
              <a:t> (паркан), </a:t>
            </a:r>
            <a:r>
              <a:rPr lang="uk-UA" sz="1200" i="1" u="sng" kern="1200" dirty="0" err="1" smtClean="0">
                <a:solidFill>
                  <a:schemeClr val="tx1"/>
                </a:solidFill>
                <a:effectLst/>
                <a:latin typeface="+mn-lt"/>
                <a:ea typeface="+mn-ea"/>
                <a:cs typeface="+mn-cs"/>
              </a:rPr>
              <a:t>лаба</a:t>
            </a:r>
            <a:r>
              <a:rPr lang="uk-UA" sz="1200" i="1" u="sng" kern="1200" dirty="0" smtClean="0">
                <a:solidFill>
                  <a:schemeClr val="tx1"/>
                </a:solidFill>
                <a:effectLst/>
                <a:latin typeface="+mn-lt"/>
                <a:ea typeface="+mn-ea"/>
                <a:cs typeface="+mn-cs"/>
              </a:rPr>
              <a:t> (лапа)</a:t>
            </a:r>
            <a:r>
              <a:rPr lang="uk-UA" sz="1200" i="0" u="none" kern="1200" dirty="0" smtClean="0">
                <a:solidFill>
                  <a:schemeClr val="tx1"/>
                </a:solidFill>
                <a:effectLst/>
                <a:latin typeface="+mn-lt"/>
                <a:ea typeface="+mn-ea"/>
                <a:cs typeface="+mn-cs"/>
              </a:rPr>
              <a:t>.</a:t>
            </a:r>
          </a:p>
          <a:p>
            <a:r>
              <a:rPr lang="uk-UA" sz="1200" kern="1200" dirty="0" smtClean="0">
                <a:solidFill>
                  <a:schemeClr val="tx1"/>
                </a:solidFill>
                <a:effectLst/>
                <a:latin typeface="+mn-lt"/>
                <a:ea typeface="+mn-ea"/>
                <a:cs typeface="+mn-cs"/>
              </a:rPr>
              <a:t>Вживається сполучник </a:t>
            </a:r>
            <a:r>
              <a:rPr lang="uk-UA" sz="1200" i="1" u="sng" kern="1200" dirty="0" smtClean="0">
                <a:solidFill>
                  <a:schemeClr val="tx1"/>
                </a:solidFill>
                <a:effectLst/>
                <a:latin typeface="+mn-lt"/>
                <a:ea typeface="+mn-ea"/>
                <a:cs typeface="+mn-cs"/>
              </a:rPr>
              <a:t>аж</a:t>
            </a:r>
            <a:r>
              <a:rPr lang="uk-UA" sz="1200" kern="1200" dirty="0" smtClean="0">
                <a:solidFill>
                  <a:schemeClr val="tx1"/>
                </a:solidFill>
                <a:effectLst/>
                <a:latin typeface="+mn-lt"/>
                <a:ea typeface="+mn-ea"/>
                <a:cs typeface="+mn-cs"/>
              </a:rPr>
              <a:t> у значенні </a:t>
            </a:r>
            <a:r>
              <a:rPr lang="uk-UA" sz="1200" u="sng" kern="1200" dirty="0" smtClean="0">
                <a:solidFill>
                  <a:schemeClr val="tx1"/>
                </a:solidFill>
                <a:effectLst/>
                <a:latin typeface="+mn-lt"/>
                <a:ea typeface="+mn-ea"/>
                <a:cs typeface="+mn-cs"/>
              </a:rPr>
              <a:t>поки</a:t>
            </a:r>
            <a:r>
              <a:rPr lang="uk-UA" sz="1200" kern="1200" dirty="0" smtClean="0">
                <a:solidFill>
                  <a:schemeClr val="tx1"/>
                </a:solidFill>
                <a:effectLst/>
                <a:latin typeface="+mn-lt"/>
                <a:ea typeface="+mn-ea"/>
                <a:cs typeface="+mn-cs"/>
              </a:rPr>
              <a:t> («Ледве діждалась, аж смеркне…»), прислівники типу </a:t>
            </a:r>
            <a:r>
              <a:rPr lang="uk-UA" sz="1200" i="1" u="sng" kern="1200" dirty="0" smtClean="0">
                <a:solidFill>
                  <a:schemeClr val="tx1"/>
                </a:solidFill>
                <a:effectLst/>
                <a:latin typeface="+mn-lt"/>
                <a:ea typeface="+mn-ea"/>
                <a:cs typeface="+mn-cs"/>
              </a:rPr>
              <a:t>даремне, ясне</a:t>
            </a:r>
            <a:r>
              <a:rPr lang="uk-UA" sz="1200" kern="1200" dirty="0" smtClean="0">
                <a:solidFill>
                  <a:schemeClr val="tx1"/>
                </a:solidFill>
                <a:effectLst/>
                <a:latin typeface="+mn-lt"/>
                <a:ea typeface="+mn-ea"/>
                <a:cs typeface="+mn-cs"/>
              </a:rPr>
              <a:t> та інші форми і звукові варіанти, що було наслідком невпорядкованості норм тодішньої літературної мови.</a:t>
            </a:r>
            <a:endParaRPr lang="ru-RU" dirty="0"/>
          </a:p>
        </p:txBody>
      </p:sp>
      <p:sp>
        <p:nvSpPr>
          <p:cNvPr id="4" name="Номер слайда 3"/>
          <p:cNvSpPr>
            <a:spLocks noGrp="1"/>
          </p:cNvSpPr>
          <p:nvPr>
            <p:ph type="sldNum" sz="quarter" idx="10"/>
          </p:nvPr>
        </p:nvSpPr>
        <p:spPr/>
        <p:txBody>
          <a:bodyPr/>
          <a:lstStyle/>
          <a:p>
            <a:fld id="{EC23D155-9290-40F5-9AB5-088CDEDED743}" type="slidenum">
              <a:rPr lang="ru-RU" smtClean="0"/>
              <a:t>9</a:t>
            </a:fld>
            <a:endParaRPr lang="ru-RU"/>
          </a:p>
        </p:txBody>
      </p:sp>
    </p:spTree>
    <p:extLst>
      <p:ext uri="{BB962C8B-B14F-4D97-AF65-F5344CB8AC3E}">
        <p14:creationId xmlns:p14="http://schemas.microsoft.com/office/powerpoint/2010/main" val="1172368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308BE51A-B9D0-4477-BFEB-F2D5F900EC2D}" type="datetimeFigureOut">
              <a:rPr lang="ru-RU"/>
              <a:pPr>
                <a:defRPr/>
              </a:pPr>
              <a:t>26.05.2014</a:t>
            </a:fld>
            <a:endParaRPr lang="ru-RU"/>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ru-RU"/>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D12C8C87-B6C3-4CFC-BE94-38C5C884C79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3EB008CF-D9E0-4674-9690-36CABC7C9FAC}" type="datetimeFigureOut">
              <a:rPr lang="ru-RU"/>
              <a:pPr>
                <a:defRPr/>
              </a:pPr>
              <a:t>26.05.2014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8F506706-F907-4A11-B531-C9CCE19A0D1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Date Placeholder 3"/>
          <p:cNvSpPr>
            <a:spLocks noGrp="1"/>
          </p:cNvSpPr>
          <p:nvPr>
            <p:ph type="dt" sz="half" idx="10"/>
          </p:nvPr>
        </p:nvSpPr>
        <p:spPr/>
        <p:txBody>
          <a:bodyPr/>
          <a:lstStyle>
            <a:lvl1pPr>
              <a:defRPr/>
            </a:lvl1pPr>
          </a:lstStyle>
          <a:p>
            <a:pPr>
              <a:defRPr/>
            </a:pPr>
            <a:fld id="{29DAF7E8-5F36-4C86-9C18-7C7C577C1788}" type="datetimeFigureOut">
              <a:rPr lang="ru-RU"/>
              <a:pPr>
                <a:defRPr/>
              </a:pPr>
              <a:t>26.05.2014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882FCB50-FB81-4E27-9753-DEF26C0266D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8" name="Date Placeholder 3"/>
          <p:cNvSpPr>
            <a:spLocks noGrp="1"/>
          </p:cNvSpPr>
          <p:nvPr>
            <p:ph type="dt" sz="half" idx="10"/>
          </p:nvPr>
        </p:nvSpPr>
        <p:spPr/>
        <p:txBody>
          <a:bodyPr/>
          <a:lstStyle>
            <a:lvl1pPr>
              <a:defRPr/>
            </a:lvl1pPr>
          </a:lstStyle>
          <a:p>
            <a:pPr>
              <a:defRPr/>
            </a:pPr>
            <a:fld id="{34692A93-AF0A-40CF-8E7F-5B71A3E15985}" type="datetimeFigureOut">
              <a:rPr lang="ru-RU"/>
              <a:pPr>
                <a:defRPr/>
              </a:pPr>
              <a:t>26.05.2014</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1D942AE4-A128-4FC8-B425-792F0EB68E92}"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3"/>
          <p:cNvSpPr>
            <a:spLocks noGrp="1"/>
          </p:cNvSpPr>
          <p:nvPr>
            <p:ph type="dt" sz="half" idx="10"/>
          </p:nvPr>
        </p:nvSpPr>
        <p:spPr/>
        <p:txBody>
          <a:bodyPr/>
          <a:lstStyle>
            <a:lvl1pPr>
              <a:defRPr/>
            </a:lvl1pPr>
          </a:lstStyle>
          <a:p>
            <a:pPr>
              <a:defRPr/>
            </a:pPr>
            <a:fld id="{714AFBCD-8CED-4DCF-9C78-C8CA8B2A4734}" type="datetimeFigureOut">
              <a:rPr lang="ru-RU"/>
              <a:pPr>
                <a:defRPr/>
              </a:pPr>
              <a:t>26.05.2014</a:t>
            </a:fld>
            <a:endParaRPr lang="ru-RU"/>
          </a:p>
        </p:txBody>
      </p:sp>
      <p:sp>
        <p:nvSpPr>
          <p:cNvPr id="10" name="Footer Placeholder 4"/>
          <p:cNvSpPr>
            <a:spLocks noGrp="1"/>
          </p:cNvSpPr>
          <p:nvPr>
            <p:ph type="ftr" sz="quarter" idx="11"/>
          </p:nvPr>
        </p:nvSpPr>
        <p:spPr/>
        <p:txBody>
          <a:bodyPr/>
          <a:lstStyle>
            <a:lvl1pPr>
              <a:defRPr/>
            </a:lvl1pPr>
          </a:lstStyle>
          <a:p>
            <a:pPr>
              <a:defRPr/>
            </a:pPr>
            <a:endParaRPr lang="ru-RU"/>
          </a:p>
        </p:txBody>
      </p:sp>
      <p:sp>
        <p:nvSpPr>
          <p:cNvPr id="11" name="Slide Number Placeholder 5"/>
          <p:cNvSpPr>
            <a:spLocks noGrp="1"/>
          </p:cNvSpPr>
          <p:nvPr>
            <p:ph type="sldNum" sz="quarter" idx="12"/>
          </p:nvPr>
        </p:nvSpPr>
        <p:spPr/>
        <p:txBody>
          <a:bodyPr/>
          <a:lstStyle>
            <a:lvl1pPr>
              <a:defRPr/>
            </a:lvl1pPr>
          </a:lstStyle>
          <a:p>
            <a:pPr>
              <a:defRPr/>
            </a:pPr>
            <a:fld id="{3D1C8AB8-28D1-4BFF-9867-195CABCACB4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Date Placeholder 4"/>
          <p:cNvSpPr>
            <a:spLocks noGrp="1"/>
          </p:cNvSpPr>
          <p:nvPr>
            <p:ph type="dt" sz="half" idx="15"/>
          </p:nvPr>
        </p:nvSpPr>
        <p:spPr/>
        <p:txBody>
          <a:bodyPr/>
          <a:lstStyle>
            <a:lvl1pPr>
              <a:defRPr/>
            </a:lvl1pPr>
          </a:lstStyle>
          <a:p>
            <a:pPr>
              <a:defRPr/>
            </a:pPr>
            <a:fld id="{BD8ADF78-F3AF-40AB-AB3A-56CD2D19B08A}" type="datetimeFigureOut">
              <a:rPr lang="ru-RU"/>
              <a:pPr>
                <a:defRPr/>
              </a:pPr>
              <a:t>26.05.2014</a:t>
            </a:fld>
            <a:endParaRPr lang="ru-RU"/>
          </a:p>
        </p:txBody>
      </p:sp>
      <p:sp>
        <p:nvSpPr>
          <p:cNvPr id="13" name="Footer Placeholder 5"/>
          <p:cNvSpPr>
            <a:spLocks noGrp="1"/>
          </p:cNvSpPr>
          <p:nvPr>
            <p:ph type="ftr" sz="quarter" idx="16"/>
          </p:nvPr>
        </p:nvSpPr>
        <p:spPr/>
        <p:txBody>
          <a:bodyPr/>
          <a:lstStyle>
            <a:lvl1pPr>
              <a:defRPr/>
            </a:lvl1pPr>
          </a:lstStyle>
          <a:p>
            <a:pPr>
              <a:defRPr/>
            </a:pPr>
            <a:endParaRPr lang="ru-RU"/>
          </a:p>
        </p:txBody>
      </p:sp>
      <p:sp>
        <p:nvSpPr>
          <p:cNvPr id="14" name="Slide Number Placeholder 6"/>
          <p:cNvSpPr>
            <a:spLocks noGrp="1"/>
          </p:cNvSpPr>
          <p:nvPr>
            <p:ph type="sldNum" sz="quarter" idx="17"/>
          </p:nvPr>
        </p:nvSpPr>
        <p:spPr/>
        <p:txBody>
          <a:bodyPr/>
          <a:lstStyle>
            <a:lvl1pPr>
              <a:defRPr/>
            </a:lvl1pPr>
          </a:lstStyle>
          <a:p>
            <a:pPr>
              <a:defRPr/>
            </a:pPr>
            <a:fld id="{684191CE-2CB5-46B0-B32D-74AF0647E22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Date Placeholder 6"/>
          <p:cNvSpPr>
            <a:spLocks noGrp="1"/>
          </p:cNvSpPr>
          <p:nvPr>
            <p:ph type="dt" sz="half" idx="10"/>
          </p:nvPr>
        </p:nvSpPr>
        <p:spPr/>
        <p:txBody>
          <a:bodyPr/>
          <a:lstStyle>
            <a:lvl1pPr>
              <a:defRPr/>
            </a:lvl1pPr>
          </a:lstStyle>
          <a:p>
            <a:pPr>
              <a:defRPr/>
            </a:pPr>
            <a:fld id="{1E2E975E-0216-463A-B591-7D4E884FA4FA}" type="datetimeFigureOut">
              <a:rPr lang="ru-RU"/>
              <a:pPr>
                <a:defRPr/>
              </a:pPr>
              <a:t>26.05.2014</a:t>
            </a:fld>
            <a:endParaRPr lang="ru-RU"/>
          </a:p>
        </p:txBody>
      </p:sp>
      <p:sp>
        <p:nvSpPr>
          <p:cNvPr id="12" name="Footer Placeholder 7"/>
          <p:cNvSpPr>
            <a:spLocks noGrp="1"/>
          </p:cNvSpPr>
          <p:nvPr>
            <p:ph type="ftr" sz="quarter" idx="11"/>
          </p:nvPr>
        </p:nvSpPr>
        <p:spPr/>
        <p:txBody>
          <a:bodyPr/>
          <a:lstStyle>
            <a:lvl1pPr>
              <a:defRPr/>
            </a:lvl1pPr>
          </a:lstStyle>
          <a:p>
            <a:pPr>
              <a:defRPr/>
            </a:pPr>
            <a:endParaRPr lang="ru-RU"/>
          </a:p>
        </p:txBody>
      </p:sp>
      <p:sp>
        <p:nvSpPr>
          <p:cNvPr id="13" name="Slide Number Placeholder 8"/>
          <p:cNvSpPr>
            <a:spLocks noGrp="1"/>
          </p:cNvSpPr>
          <p:nvPr>
            <p:ph type="sldNum" sz="quarter" idx="12"/>
          </p:nvPr>
        </p:nvSpPr>
        <p:spPr/>
        <p:txBody>
          <a:bodyPr/>
          <a:lstStyle>
            <a:lvl1pPr>
              <a:defRPr/>
            </a:lvl1pPr>
          </a:lstStyle>
          <a:p>
            <a:pPr>
              <a:defRPr/>
            </a:pPr>
            <a:fld id="{F75C8458-8BF7-45B7-8A3F-C13622F1808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lvl1pPr>
              <a:defRPr/>
            </a:lvl1pPr>
          </a:lstStyle>
          <a:p>
            <a:pPr>
              <a:defRPr/>
            </a:pPr>
            <a:fld id="{B0CA3031-04F9-4873-B3A0-821C63F5678B}" type="datetimeFigureOut">
              <a:rPr lang="ru-RU"/>
              <a:pPr>
                <a:defRPr/>
              </a:pPr>
              <a:t>26.05.2014</a:t>
            </a:fld>
            <a:endParaRPr lang="ru-RU"/>
          </a:p>
        </p:txBody>
      </p:sp>
      <p:sp>
        <p:nvSpPr>
          <p:cNvPr id="8" name="Footer Placeholder 3"/>
          <p:cNvSpPr>
            <a:spLocks noGrp="1"/>
          </p:cNvSpPr>
          <p:nvPr>
            <p:ph type="ftr" sz="quarter" idx="11"/>
          </p:nvPr>
        </p:nvSpPr>
        <p:spPr/>
        <p:txBody>
          <a:bodyPr/>
          <a:lstStyle>
            <a:lvl1pPr>
              <a:defRPr/>
            </a:lvl1pPr>
          </a:lstStyle>
          <a:p>
            <a:pPr>
              <a:defRPr/>
            </a:pPr>
            <a:endParaRPr lang="ru-RU"/>
          </a:p>
        </p:txBody>
      </p:sp>
      <p:sp>
        <p:nvSpPr>
          <p:cNvPr id="9" name="Slide Number Placeholder 4"/>
          <p:cNvSpPr>
            <a:spLocks noGrp="1"/>
          </p:cNvSpPr>
          <p:nvPr>
            <p:ph type="sldNum" sz="quarter" idx="12"/>
          </p:nvPr>
        </p:nvSpPr>
        <p:spPr/>
        <p:txBody>
          <a:bodyPr/>
          <a:lstStyle>
            <a:lvl1pPr>
              <a:defRPr/>
            </a:lvl1pPr>
          </a:lstStyle>
          <a:p>
            <a:pPr>
              <a:defRPr/>
            </a:pPr>
            <a:fld id="{9CDCFA4A-266C-4CC8-A4C1-31E41AAC901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A10E56-E884-4366-8899-E81AA0EB5AA3}" type="datetimeFigureOut">
              <a:rPr lang="ru-RU"/>
              <a:pPr>
                <a:defRPr/>
              </a:pPr>
              <a:t>26.05.2014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0817E8D9-FEE4-43A8-84B9-6FE6331EAD3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FB63A7D-AF5A-4A42-97F2-6D40A7BDD8A3}" type="datetimeFigureOut">
              <a:rPr lang="ru-RU"/>
              <a:pPr>
                <a:defRPr/>
              </a:pPr>
              <a:t>26.05.2014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8918CF6-0EC2-41D1-B0BB-B8C54DC6D8F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24768C3-9621-4562-A8B0-3437B15E5E72}" type="datetimeFigureOut">
              <a:rPr lang="ru-RU"/>
              <a:pPr>
                <a:defRPr/>
              </a:pPr>
              <a:t>26.05.2014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42A0A90-DAA9-41A7-9C3C-8DC31D5946E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24C6C1C8-D0C7-453E-9B30-C5AEE2CBAA59}" type="datetimeFigureOut">
              <a:rPr lang="ru-RU"/>
              <a:pPr>
                <a:defRPr/>
              </a:pPr>
              <a:t>26.05.2014</a:t>
            </a:fld>
            <a:endParaRPr lang="ru-RU"/>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56DD3062-6AE9-4BDE-81C6-B6B2C0E59F3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41" r:id="rId7"/>
    <p:sldLayoutId id="2147483742" r:id="rId8"/>
    <p:sldLayoutId id="2147483743" r:id="rId9"/>
    <p:sldLayoutId id="2147483750" r:id="rId10"/>
    <p:sldLayoutId id="2147483751"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Times New Roman" pitchFamily="18" charset="0"/>
        </a:defRPr>
      </a:lvl2pPr>
      <a:lvl3pPr algn="ctr" rtl="0" fontAlgn="base">
        <a:spcBef>
          <a:spcPct val="0"/>
        </a:spcBef>
        <a:spcAft>
          <a:spcPct val="0"/>
        </a:spcAft>
        <a:defRPr sz="5400">
          <a:solidFill>
            <a:schemeClr val="tx2"/>
          </a:solidFill>
          <a:latin typeface="Times New Roman" pitchFamily="18" charset="0"/>
        </a:defRPr>
      </a:lvl3pPr>
      <a:lvl4pPr algn="ctr" rtl="0" fontAlgn="base">
        <a:spcBef>
          <a:spcPct val="0"/>
        </a:spcBef>
        <a:spcAft>
          <a:spcPct val="0"/>
        </a:spcAft>
        <a:defRPr sz="5400">
          <a:solidFill>
            <a:schemeClr val="tx2"/>
          </a:solidFill>
          <a:latin typeface="Times New Roman" pitchFamily="18" charset="0"/>
        </a:defRPr>
      </a:lvl4pPr>
      <a:lvl5pPr algn="ctr" rtl="0" fontAlgn="base">
        <a:spcBef>
          <a:spcPct val="0"/>
        </a:spcBef>
        <a:spcAft>
          <a:spcPct val="0"/>
        </a:spcAft>
        <a:defRPr sz="5400">
          <a:solidFill>
            <a:schemeClr val="tx2"/>
          </a:solidFill>
          <a:latin typeface="Times New Roman"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7801" y="404664"/>
            <a:ext cx="7124599" cy="2520280"/>
          </a:xfrm>
        </p:spPr>
        <p:txBody>
          <a:bodyPr rtlCol="0">
            <a:normAutofit fontScale="90000"/>
          </a:bodyPr>
          <a:lstStyle/>
          <a:p>
            <a:pPr fontAlgn="auto">
              <a:spcAft>
                <a:spcPts val="0"/>
              </a:spcAft>
              <a:defRPr/>
            </a:pPr>
            <a:r>
              <a:rPr lang="en-US" b="1" dirty="0" smtClean="0"/>
              <a:t/>
            </a:r>
            <a:br>
              <a:rPr lang="en-US" b="1" dirty="0" smtClean="0"/>
            </a:br>
            <a:r>
              <a:rPr lang="uk-UA" sz="3600" b="1" dirty="0" smtClean="0"/>
              <a:t/>
            </a:r>
            <a:br>
              <a:rPr lang="uk-UA" sz="3600" b="1" dirty="0" smtClean="0"/>
            </a:br>
            <a:r>
              <a:rPr lang="uk-UA" sz="3600" b="1" dirty="0" smtClean="0">
                <a:effectLst/>
              </a:rPr>
              <a:t>Мова</a:t>
            </a:r>
            <a:r>
              <a:rPr lang="ru-RU" sz="3600" b="1" dirty="0" smtClean="0">
                <a:effectLst/>
              </a:rPr>
              <a:t> </a:t>
            </a:r>
            <a:r>
              <a:rPr lang="uk-UA" sz="3600" b="1" dirty="0" smtClean="0">
                <a:effectLst/>
              </a:rPr>
              <a:t>творів</a:t>
            </a:r>
            <a:r>
              <a:rPr lang="ru-RU" sz="3600" b="1" dirty="0" smtClean="0">
                <a:effectLst/>
              </a:rPr>
              <a:t> </a:t>
            </a:r>
            <a:r>
              <a:rPr lang="uk-UA" sz="3600" b="1" dirty="0" err="1" smtClean="0">
                <a:effectLst/>
              </a:rPr>
              <a:t>М.М.Коцюбинського</a:t>
            </a:r>
            <a:endParaRPr lang="uk-UA" sz="3600" b="1" dirty="0"/>
          </a:p>
        </p:txBody>
      </p:sp>
      <p:pic>
        <p:nvPicPr>
          <p:cNvPr id="13314" name="Picture 2"/>
          <p:cNvPicPr>
            <a:picLocks noChangeAspect="1" noChangeArrowheads="1"/>
          </p:cNvPicPr>
          <p:nvPr/>
        </p:nvPicPr>
        <p:blipFill>
          <a:blip r:embed="rId3"/>
          <a:srcRect/>
          <a:stretch>
            <a:fillRect/>
          </a:stretch>
        </p:blipFill>
        <p:spPr bwMode="auto">
          <a:xfrm>
            <a:off x="0" y="0"/>
            <a:ext cx="971550" cy="6858000"/>
          </a:xfrm>
          <a:prstGeom prst="rect">
            <a:avLst/>
          </a:prstGeom>
          <a:noFill/>
          <a:ln w="9525">
            <a:noFill/>
            <a:miter lim="800000"/>
            <a:headEnd/>
            <a:tailEnd/>
          </a:ln>
        </p:spPr>
      </p:pic>
      <p:pic>
        <p:nvPicPr>
          <p:cNvPr id="13315" name="Picture 2"/>
          <p:cNvPicPr>
            <a:picLocks noChangeAspect="1" noChangeArrowheads="1"/>
          </p:cNvPicPr>
          <p:nvPr/>
        </p:nvPicPr>
        <p:blipFill>
          <a:blip r:embed="rId3"/>
          <a:srcRect/>
          <a:stretch>
            <a:fillRect/>
          </a:stretch>
        </p:blipFill>
        <p:spPr bwMode="auto">
          <a:xfrm>
            <a:off x="8172450" y="26988"/>
            <a:ext cx="971550" cy="6858000"/>
          </a:xfrm>
          <a:prstGeom prst="rect">
            <a:avLst/>
          </a:prstGeom>
          <a:noFill/>
          <a:ln w="9525">
            <a:noFill/>
            <a:miter lim="800000"/>
            <a:headEnd/>
            <a:tailEnd/>
          </a:ln>
        </p:spPr>
      </p:pic>
      <p:sp>
        <p:nvSpPr>
          <p:cNvPr id="8" name="Заголовок 1"/>
          <p:cNvSpPr txBox="1">
            <a:spLocks/>
          </p:cNvSpPr>
          <p:nvPr/>
        </p:nvSpPr>
        <p:spPr>
          <a:xfrm>
            <a:off x="1047801" y="4365104"/>
            <a:ext cx="7124599" cy="2376264"/>
          </a:xfrm>
          <a:prstGeom prst="rect">
            <a:avLst/>
          </a:prstGeom>
        </p:spPr>
        <p:txBody>
          <a:bodyPr anchor="b">
            <a:normAutofit fontScale="97500"/>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fontAlgn="auto">
              <a:spcAft>
                <a:spcPts val="0"/>
              </a:spcAft>
              <a:defRPr/>
            </a:pPr>
            <a:r>
              <a:rPr lang="uk-UA" sz="2000" b="1" dirty="0" smtClean="0"/>
              <a:t>Підготувала: </a:t>
            </a:r>
            <a:r>
              <a:rPr lang="uk-UA" sz="2000" b="1" dirty="0" err="1" smtClean="0"/>
              <a:t>Стародумова</a:t>
            </a:r>
            <a:r>
              <a:rPr lang="uk-UA" sz="2000" b="1" dirty="0" smtClean="0"/>
              <a:t> Марія</a:t>
            </a:r>
          </a:p>
          <a:p>
            <a:pPr algn="ctr" fontAlgn="auto">
              <a:spcAft>
                <a:spcPts val="0"/>
              </a:spcAft>
              <a:defRPr/>
            </a:pPr>
            <a:r>
              <a:rPr lang="uk-UA" sz="2000" b="1" dirty="0" smtClean="0"/>
              <a:t>ННІ філології та журналістики, 61 група</a:t>
            </a:r>
          </a:p>
          <a:p>
            <a:pPr algn="ctr" fontAlgn="auto">
              <a:spcAft>
                <a:spcPts val="0"/>
              </a:spcAft>
              <a:defRPr/>
            </a:pPr>
            <a:r>
              <a:rPr lang="uk-UA" sz="2000" b="1" dirty="0" smtClean="0"/>
              <a:t>201</a:t>
            </a:r>
            <a:r>
              <a:rPr lang="en-US" sz="2000" b="1" dirty="0" smtClean="0"/>
              <a:t>4</a:t>
            </a:r>
            <a:r>
              <a:rPr lang="uk-UA" sz="3600" b="1" dirty="0" smtClean="0"/>
              <a:t/>
            </a:r>
            <a:br>
              <a:rPr lang="uk-UA" sz="3600" b="1"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2530"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2531" name="TextBox 6"/>
          <p:cNvSpPr txBox="1">
            <a:spLocks noChangeArrowheads="1"/>
          </p:cNvSpPr>
          <p:nvPr/>
        </p:nvSpPr>
        <p:spPr bwMode="auto">
          <a:xfrm>
            <a:off x="990600" y="303213"/>
            <a:ext cx="7162800" cy="461665"/>
          </a:xfrm>
          <a:prstGeom prst="rect">
            <a:avLst/>
          </a:prstGeom>
          <a:solidFill>
            <a:srgbClr val="FFFF00"/>
          </a:solidFill>
          <a:ln w="9525">
            <a:noFill/>
            <a:miter lim="800000"/>
            <a:headEnd/>
            <a:tailEnd/>
          </a:ln>
        </p:spPr>
        <p:txBody>
          <a:bodyPr>
            <a:spAutoFit/>
          </a:bodyPr>
          <a:lstStyle/>
          <a:p>
            <a:pPr algn="ctr"/>
            <a:r>
              <a:rPr lang="uk-UA" sz="2400" b="1" dirty="0" smtClean="0">
                <a:latin typeface="Times New Roman" pitchFamily="18" charset="0"/>
              </a:rPr>
              <a:t>Діалектизми </a:t>
            </a:r>
            <a:r>
              <a:rPr lang="ru-RU" sz="2400" b="1" dirty="0" smtClean="0">
                <a:latin typeface="Times New Roman" pitchFamily="18" charset="0"/>
              </a:rPr>
              <a:t>у </a:t>
            </a:r>
            <a:r>
              <a:rPr lang="uk-UA" sz="2400" b="1" dirty="0" smtClean="0">
                <a:latin typeface="Times New Roman" pitchFamily="18" charset="0"/>
              </a:rPr>
              <a:t>повісті</a:t>
            </a:r>
            <a:r>
              <a:rPr lang="ru-RU" sz="2400" b="1" dirty="0" smtClean="0">
                <a:latin typeface="Times New Roman" pitchFamily="18" charset="0"/>
              </a:rPr>
              <a:t> «</a:t>
            </a:r>
            <a:r>
              <a:rPr lang="uk-UA" sz="2400" b="1" dirty="0" smtClean="0">
                <a:latin typeface="Times New Roman" pitchFamily="18" charset="0"/>
              </a:rPr>
              <a:t>Тіні забутих предків</a:t>
            </a:r>
            <a:r>
              <a:rPr lang="ru-RU" sz="2400" b="1" dirty="0" smtClean="0">
                <a:latin typeface="Times New Roman" pitchFamily="18" charset="0"/>
              </a:rPr>
              <a:t>»</a:t>
            </a:r>
            <a:endParaRPr lang="uk-UA" sz="2400" b="1" dirty="0">
              <a:latin typeface="Times New Roman" pitchFamily="18" charset="0"/>
            </a:endParaRPr>
          </a:p>
        </p:txBody>
      </p:sp>
      <p:sp>
        <p:nvSpPr>
          <p:cNvPr id="8" name="TextBox 7"/>
          <p:cNvSpPr txBox="1"/>
          <p:nvPr/>
        </p:nvSpPr>
        <p:spPr>
          <a:xfrm>
            <a:off x="979486" y="2350333"/>
            <a:ext cx="7162800" cy="4247317"/>
          </a:xfrm>
          <a:prstGeom prst="rect">
            <a:avLst/>
          </a:prstGeom>
          <a:solidFill>
            <a:srgbClr val="002060"/>
          </a:solidFill>
        </p:spPr>
        <p:txBody>
          <a:bodyPr wrap="square">
            <a:spAutoFit/>
          </a:bodyPr>
          <a:lstStyle/>
          <a:p>
            <a:pPr marL="285750" indent="-285750" algn="just">
              <a:buFont typeface="Arial" panose="020B0604020202020204" pitchFamily="34" charset="0"/>
              <a:buChar char="•"/>
            </a:pPr>
            <a:r>
              <a:rPr lang="uk-UA" dirty="0">
                <a:solidFill>
                  <a:schemeClr val="bg1"/>
                </a:solidFill>
                <a:latin typeface="Times New Roman" pitchFamily="18" charset="0"/>
              </a:rPr>
              <a:t>Іван «сідав десь на узбіччі гори, виймав денцівку (сопілку) і вигравав немудрі пісні, яких навчився од старших». </a:t>
            </a:r>
            <a:endParaRPr lang="uk-UA" dirty="0" smtClean="0">
              <a:solidFill>
                <a:schemeClr val="bg1"/>
              </a:solidFill>
              <a:latin typeface="Times New Roman" pitchFamily="18" charset="0"/>
            </a:endParaRPr>
          </a:p>
          <a:p>
            <a:pPr algn="just"/>
            <a:endParaRPr lang="uk-UA" dirty="0">
              <a:solidFill>
                <a:schemeClr val="bg1"/>
              </a:solidFill>
              <a:latin typeface="Times New Roman" pitchFamily="18" charset="0"/>
            </a:endParaRPr>
          </a:p>
          <a:p>
            <a:pPr algn="just"/>
            <a:endParaRPr lang="uk-UA" dirty="0" smtClean="0">
              <a:solidFill>
                <a:schemeClr val="bg1"/>
              </a:solidFill>
              <a:latin typeface="Times New Roman" pitchFamily="18" charset="0"/>
            </a:endParaRPr>
          </a:p>
          <a:p>
            <a:pPr algn="just"/>
            <a:endParaRPr lang="uk-UA" dirty="0">
              <a:solidFill>
                <a:schemeClr val="bg1"/>
              </a:solidFill>
              <a:latin typeface="Times New Roman" pitchFamily="18" charset="0"/>
            </a:endParaRPr>
          </a:p>
          <a:p>
            <a:pPr algn="just"/>
            <a:endParaRPr lang="uk-UA" dirty="0" smtClean="0">
              <a:solidFill>
                <a:schemeClr val="bg1"/>
              </a:solidFill>
              <a:latin typeface="Times New Roman" pitchFamily="18" charset="0"/>
            </a:endParaRPr>
          </a:p>
          <a:p>
            <a:pPr algn="just"/>
            <a:endParaRPr lang="uk-UA" dirty="0">
              <a:solidFill>
                <a:schemeClr val="bg1"/>
              </a:solidFill>
              <a:latin typeface="Times New Roman" pitchFamily="18" charset="0"/>
            </a:endParaRPr>
          </a:p>
          <a:p>
            <a:pPr algn="just"/>
            <a:endParaRPr lang="uk-UA" dirty="0" smtClean="0">
              <a:solidFill>
                <a:schemeClr val="bg1"/>
              </a:solidFill>
              <a:latin typeface="Times New Roman" pitchFamily="18" charset="0"/>
            </a:endParaRPr>
          </a:p>
          <a:p>
            <a:pPr algn="just"/>
            <a:endParaRPr lang="uk-UA" dirty="0" smtClean="0">
              <a:solidFill>
                <a:schemeClr val="bg1"/>
              </a:solidFill>
              <a:latin typeface="Times New Roman" pitchFamily="18" charset="0"/>
            </a:endParaRPr>
          </a:p>
          <a:p>
            <a:pPr marL="342900" indent="-342900"/>
            <a:endParaRPr lang="en-US" dirty="0">
              <a:solidFill>
                <a:schemeClr val="bg1"/>
              </a:solidFill>
              <a:latin typeface="Book Antiqua" pitchFamily="18" charset="0"/>
            </a:endParaRPr>
          </a:p>
          <a:p>
            <a:pPr marL="342900" indent="-342900"/>
            <a:r>
              <a:rPr lang="en-US" dirty="0">
                <a:solidFill>
                  <a:schemeClr val="bg1"/>
                </a:solidFill>
                <a:latin typeface="Book Antiqua" pitchFamily="18" charset="0"/>
              </a:rPr>
              <a:t>                                      </a:t>
            </a:r>
            <a:endParaRPr lang="uk-UA" dirty="0">
              <a:solidFill>
                <a:schemeClr val="bg1"/>
              </a:solidFill>
              <a:latin typeface="Times New Roman" pitchFamily="18" charset="0"/>
            </a:endParaRPr>
          </a:p>
          <a:p>
            <a:pPr marL="342900" indent="-342900"/>
            <a:endParaRPr lang="uk-UA" dirty="0">
              <a:solidFill>
                <a:schemeClr val="bg1"/>
              </a:solidFill>
              <a:latin typeface="Times New Roman" pitchFamily="18" charset="0"/>
            </a:endParaRPr>
          </a:p>
          <a:p>
            <a:pPr marL="342900" indent="-342900"/>
            <a:endParaRPr lang="uk-UA" dirty="0">
              <a:solidFill>
                <a:schemeClr val="bg1"/>
              </a:solidFill>
              <a:latin typeface="Times New Roman" pitchFamily="18" charset="0"/>
            </a:endParaRPr>
          </a:p>
          <a:p>
            <a:pPr marL="342900" indent="-342900"/>
            <a:endParaRPr lang="en-US" b="1" dirty="0">
              <a:solidFill>
                <a:schemeClr val="bg1"/>
              </a:solidFill>
              <a:latin typeface="Book Antiqua" pitchFamily="18" charset="0"/>
            </a:endParaRPr>
          </a:p>
          <a:p>
            <a:pPr marL="342900" indent="-342900"/>
            <a:endParaRPr lang="en-US" dirty="0">
              <a:solidFill>
                <a:schemeClr val="bg1"/>
              </a:solidFill>
              <a:latin typeface="Times New Roman" pitchFamily="18" charset="0"/>
            </a:endParaRPr>
          </a:p>
        </p:txBody>
      </p:sp>
      <p:sp>
        <p:nvSpPr>
          <p:cNvPr id="22533" name="TextBox 2"/>
          <p:cNvSpPr txBox="1">
            <a:spLocks noChangeArrowheads="1"/>
          </p:cNvSpPr>
          <p:nvPr/>
        </p:nvSpPr>
        <p:spPr bwMode="auto">
          <a:xfrm>
            <a:off x="979486" y="3370625"/>
            <a:ext cx="7173913" cy="648072"/>
          </a:xfrm>
          <a:prstGeom prst="rect">
            <a:avLst/>
          </a:prstGeom>
          <a:noFill/>
          <a:ln w="9525">
            <a:noFill/>
            <a:miter lim="800000"/>
            <a:headEnd/>
            <a:tailEnd/>
          </a:ln>
        </p:spPr>
        <p:txBody>
          <a:bodyPr wrap="square">
            <a:spAutoFit/>
          </a:bodyPr>
          <a:lstStyle/>
          <a:p>
            <a:pPr marL="285750" indent="-285750" algn="just">
              <a:buFont typeface="Arial" panose="020B0604020202020204" pitchFamily="34" charset="0"/>
              <a:buChar char="•"/>
            </a:pPr>
            <a:r>
              <a:rPr lang="uk-UA" dirty="0">
                <a:solidFill>
                  <a:schemeClr val="bg1"/>
                </a:solidFill>
                <a:latin typeface="Times New Roman" pitchFamily="18" charset="0"/>
              </a:rPr>
              <a:t>«Знав, що на світі панує нечиста сила, що арідник (злий дух) править усім</a:t>
            </a:r>
            <a:r>
              <a:rPr lang="uk-UA" dirty="0" smtClean="0">
                <a:solidFill>
                  <a:schemeClr val="bg1"/>
                </a:solidFill>
                <a:latin typeface="Times New Roman" pitchFamily="18" charset="0"/>
              </a:rPr>
              <a:t>…».</a:t>
            </a:r>
            <a:endParaRPr lang="uk-UA" dirty="0">
              <a:solidFill>
                <a:schemeClr val="bg1"/>
              </a:solidFill>
              <a:latin typeface="Times New Roman" pitchFamily="18" charset="0"/>
            </a:endParaRPr>
          </a:p>
        </p:txBody>
      </p:sp>
      <p:sp>
        <p:nvSpPr>
          <p:cNvPr id="2" name="Прямоугольник 1"/>
          <p:cNvSpPr/>
          <p:nvPr/>
        </p:nvSpPr>
        <p:spPr>
          <a:xfrm>
            <a:off x="993126" y="4473991"/>
            <a:ext cx="7160273" cy="668105"/>
          </a:xfrm>
          <a:prstGeom prst="rect">
            <a:avLst/>
          </a:prstGeom>
        </p:spPr>
        <p:txBody>
          <a:bodyPr wrap="square">
            <a:spAutoFit/>
          </a:bodyPr>
          <a:lstStyle/>
          <a:p>
            <a:pPr marL="285750" indent="-285750" algn="just">
              <a:buFont typeface="Arial" panose="020B0604020202020204" pitchFamily="34" charset="0"/>
              <a:buChar char="•"/>
            </a:pPr>
            <a:r>
              <a:rPr lang="uk-UA" dirty="0">
                <a:solidFill>
                  <a:schemeClr val="bg1"/>
                </a:solidFill>
                <a:latin typeface="Times New Roman" pitchFamily="18" charset="0"/>
              </a:rPr>
              <a:t>«Одного разу він покинув свої корови і подряпавсь на самий </a:t>
            </a:r>
            <a:r>
              <a:rPr lang="uk-UA" dirty="0" err="1">
                <a:solidFill>
                  <a:schemeClr val="bg1"/>
                </a:solidFill>
                <a:latin typeface="Times New Roman" pitchFamily="18" charset="0"/>
              </a:rPr>
              <a:t>грунь</a:t>
            </a:r>
            <a:r>
              <a:rPr lang="uk-UA" dirty="0">
                <a:solidFill>
                  <a:schemeClr val="bg1"/>
                </a:solidFill>
                <a:latin typeface="Times New Roman" pitchFamily="18" charset="0"/>
              </a:rPr>
              <a:t> (верх)», «Витягалось найкраще лудіння (одежа)…»…</a:t>
            </a:r>
            <a:endParaRPr lang="ru-RU" dirty="0">
              <a:solidFill>
                <a:schemeClr val="bg1"/>
              </a:solidFill>
              <a:latin typeface="Times New Roman" pitchFamily="18" charset="0"/>
            </a:endParaRPr>
          </a:p>
        </p:txBody>
      </p:sp>
      <p:sp>
        <p:nvSpPr>
          <p:cNvPr id="3" name="Прямоугольник 2"/>
          <p:cNvSpPr/>
          <p:nvPr/>
        </p:nvSpPr>
        <p:spPr>
          <a:xfrm>
            <a:off x="990600" y="5617116"/>
            <a:ext cx="7151686" cy="646331"/>
          </a:xfrm>
          <a:prstGeom prst="rect">
            <a:avLst/>
          </a:prstGeom>
        </p:spPr>
        <p:txBody>
          <a:bodyPr wrap="square">
            <a:spAutoFit/>
          </a:bodyPr>
          <a:lstStyle/>
          <a:p>
            <a:pPr marL="285750" indent="-285750" algn="just">
              <a:buFont typeface="Arial" panose="020B0604020202020204" pitchFamily="34" charset="0"/>
              <a:buChar char="•"/>
            </a:pPr>
            <a:r>
              <a:rPr lang="ru-RU" dirty="0">
                <a:solidFill>
                  <a:schemeClr val="bg1"/>
                </a:solidFill>
                <a:latin typeface="Times New Roman" pitchFamily="18" charset="0"/>
              </a:rPr>
              <a:t>«</a:t>
            </a:r>
            <a:r>
              <a:rPr lang="ru-RU" dirty="0" err="1">
                <a:solidFill>
                  <a:schemeClr val="bg1"/>
                </a:solidFill>
                <a:latin typeface="Times New Roman" pitchFamily="18" charset="0"/>
              </a:rPr>
              <a:t>щезник</a:t>
            </a:r>
            <a:r>
              <a:rPr lang="ru-RU" dirty="0">
                <a:solidFill>
                  <a:schemeClr val="bg1"/>
                </a:solidFill>
                <a:latin typeface="Times New Roman" pitchFamily="18" charset="0"/>
              </a:rPr>
              <a:t>», «</a:t>
            </a:r>
            <a:r>
              <a:rPr lang="ru-RU" dirty="0" err="1">
                <a:solidFill>
                  <a:schemeClr val="bg1"/>
                </a:solidFill>
                <a:latin typeface="Times New Roman" pitchFamily="18" charset="0"/>
              </a:rPr>
              <a:t>чугайстир</a:t>
            </a:r>
            <a:r>
              <a:rPr lang="ru-RU" dirty="0">
                <a:solidFill>
                  <a:schemeClr val="bg1"/>
                </a:solidFill>
                <a:latin typeface="Times New Roman" pitchFamily="18" charset="0"/>
              </a:rPr>
              <a:t>», «</a:t>
            </a:r>
            <a:r>
              <a:rPr lang="ru-RU" dirty="0" err="1">
                <a:solidFill>
                  <a:schemeClr val="bg1"/>
                </a:solidFill>
                <a:latin typeface="Times New Roman" pitchFamily="18" charset="0"/>
              </a:rPr>
              <a:t>наявка</a:t>
            </a:r>
            <a:r>
              <a:rPr lang="ru-RU" dirty="0">
                <a:solidFill>
                  <a:schemeClr val="bg1"/>
                </a:solidFill>
                <a:latin typeface="Times New Roman" pitchFamily="18" charset="0"/>
              </a:rPr>
              <a:t>», </a:t>
            </a:r>
            <a:r>
              <a:rPr lang="ru-RU" dirty="0" smtClean="0">
                <a:solidFill>
                  <a:schemeClr val="bg1"/>
                </a:solidFill>
                <a:latin typeface="Times New Roman" pitchFamily="18" charset="0"/>
              </a:rPr>
              <a:t>«</a:t>
            </a:r>
            <a:r>
              <a:rPr lang="ru-RU" dirty="0" err="1">
                <a:solidFill>
                  <a:schemeClr val="bg1"/>
                </a:solidFill>
                <a:latin typeface="Times New Roman" pitchFamily="18" charset="0"/>
              </a:rPr>
              <a:t>плай</a:t>
            </a:r>
            <a:r>
              <a:rPr lang="ru-RU" dirty="0" smtClean="0">
                <a:solidFill>
                  <a:schemeClr val="bg1"/>
                </a:solidFill>
                <a:latin typeface="Times New Roman" pitchFamily="18" charset="0"/>
              </a:rPr>
              <a:t>», </a:t>
            </a:r>
            <a:r>
              <a:rPr lang="ru-RU" dirty="0">
                <a:solidFill>
                  <a:schemeClr val="bg1"/>
                </a:solidFill>
                <a:latin typeface="Times New Roman" pitchFamily="18" charset="0"/>
              </a:rPr>
              <a:t>«</a:t>
            </a:r>
            <a:r>
              <a:rPr lang="ru-RU" dirty="0" err="1">
                <a:solidFill>
                  <a:schemeClr val="bg1"/>
                </a:solidFill>
                <a:latin typeface="Times New Roman" pitchFamily="18" charset="0"/>
              </a:rPr>
              <a:t>воріння</a:t>
            </a:r>
            <a:r>
              <a:rPr lang="ru-RU" dirty="0" smtClean="0">
                <a:solidFill>
                  <a:schemeClr val="bg1"/>
                </a:solidFill>
                <a:latin typeface="Times New Roman" pitchFamily="18" charset="0"/>
              </a:rPr>
              <a:t>», </a:t>
            </a:r>
            <a:r>
              <a:rPr lang="ru-RU" dirty="0" err="1" smtClean="0">
                <a:solidFill>
                  <a:schemeClr val="bg1"/>
                </a:solidFill>
                <a:latin typeface="Times New Roman" pitchFamily="18" charset="0"/>
              </a:rPr>
              <a:t>гачі</a:t>
            </a:r>
            <a:r>
              <a:rPr lang="ru-RU" dirty="0">
                <a:solidFill>
                  <a:schemeClr val="bg1"/>
                </a:solidFill>
                <a:latin typeface="Times New Roman" pitchFamily="18" charset="0"/>
              </a:rPr>
              <a:t>, </a:t>
            </a:r>
            <a:r>
              <a:rPr lang="ru-RU" dirty="0" err="1" smtClean="0">
                <a:solidFill>
                  <a:schemeClr val="bg1"/>
                </a:solidFill>
                <a:latin typeface="Times New Roman" pitchFamily="18" charset="0"/>
              </a:rPr>
              <a:t>креденці</a:t>
            </a:r>
            <a:r>
              <a:rPr lang="ru-RU" dirty="0" smtClean="0">
                <a:solidFill>
                  <a:schemeClr val="bg1"/>
                </a:solidFill>
                <a:latin typeface="Times New Roman" pitchFamily="18" charset="0"/>
              </a:rPr>
              <a:t>, </a:t>
            </a:r>
            <a:r>
              <a:rPr lang="ru-RU" dirty="0" err="1" smtClean="0">
                <a:solidFill>
                  <a:schemeClr val="bg1"/>
                </a:solidFill>
                <a:latin typeface="Times New Roman" pitchFamily="18" charset="0"/>
              </a:rPr>
              <a:t>табівки</a:t>
            </a:r>
            <a:r>
              <a:rPr lang="ru-RU" dirty="0">
                <a:solidFill>
                  <a:schemeClr val="bg1"/>
                </a:solidFill>
                <a:latin typeface="Times New Roman" pitchFamily="18" charset="0"/>
              </a:rPr>
              <a:t>, </a:t>
            </a:r>
            <a:r>
              <a:rPr lang="ru-RU" dirty="0" err="1" smtClean="0">
                <a:solidFill>
                  <a:schemeClr val="bg1"/>
                </a:solidFill>
                <a:latin typeface="Times New Roman" pitchFamily="18" charset="0"/>
              </a:rPr>
              <a:t>дзьобні</a:t>
            </a:r>
            <a:r>
              <a:rPr lang="ru-RU" dirty="0" smtClean="0">
                <a:solidFill>
                  <a:schemeClr val="bg1"/>
                </a:solidFill>
                <a:latin typeface="Times New Roman" pitchFamily="18" charset="0"/>
              </a:rPr>
              <a:t>, гуля… </a:t>
            </a:r>
            <a:endParaRPr lang="ru-RU" dirty="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fade">
                                      <p:cBhvr>
                                        <p:cTn id="13" dur="1000"/>
                                        <p:tgtEl>
                                          <p:spTgt spid="22533"/>
                                        </p:tgtEl>
                                      </p:cBhvr>
                                    </p:animEffect>
                                    <p:anim calcmode="lin" valueType="num">
                                      <p:cBhvr>
                                        <p:cTn id="14" dur="1000" fill="hold"/>
                                        <p:tgtEl>
                                          <p:spTgt spid="22533"/>
                                        </p:tgtEl>
                                        <p:attrNameLst>
                                          <p:attrName>ppt_x</p:attrName>
                                        </p:attrNameLst>
                                      </p:cBhvr>
                                      <p:tavLst>
                                        <p:tav tm="0">
                                          <p:val>
                                            <p:strVal val="#ppt_x"/>
                                          </p:val>
                                        </p:tav>
                                        <p:tav tm="100000">
                                          <p:val>
                                            <p:strVal val="#ppt_x"/>
                                          </p:val>
                                        </p:tav>
                                      </p:tavLst>
                                    </p:anim>
                                    <p:anim calcmode="lin" valueType="num">
                                      <p:cBhvr>
                                        <p:cTn id="15" dur="1000" fill="hold"/>
                                        <p:tgtEl>
                                          <p:spTgt spid="225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533"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355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3555"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ru-RU" sz="2400" b="1" dirty="0" smtClean="0">
                <a:latin typeface="Times New Roman" pitchFamily="18" charset="0"/>
              </a:rPr>
              <a:t>ЛЕКСИКА Й ФРАЗЕОЛОГІЯ ІНШИХ МОВ</a:t>
            </a:r>
            <a:endParaRPr lang="uk-UA" sz="2400" b="1" dirty="0">
              <a:latin typeface="Times New Roman" pitchFamily="18" charset="0"/>
            </a:endParaRPr>
          </a:p>
        </p:txBody>
      </p:sp>
      <p:sp>
        <p:nvSpPr>
          <p:cNvPr id="8" name="TextBox 7"/>
          <p:cNvSpPr txBox="1"/>
          <p:nvPr/>
        </p:nvSpPr>
        <p:spPr>
          <a:xfrm>
            <a:off x="971550" y="2565777"/>
            <a:ext cx="7162800" cy="4031873"/>
          </a:xfrm>
          <a:prstGeom prst="rect">
            <a:avLst/>
          </a:prstGeom>
          <a:solidFill>
            <a:srgbClr val="002060"/>
          </a:solidFill>
        </p:spPr>
        <p:txBody>
          <a:bodyPr wrap="square">
            <a:spAutoFit/>
          </a:bodyPr>
          <a:lstStyle/>
          <a:p>
            <a:pPr marL="342900" indent="-342900"/>
            <a:r>
              <a:rPr lang="uk-UA" sz="3200" dirty="0" err="1" smtClean="0">
                <a:solidFill>
                  <a:schemeClr val="bg1"/>
                </a:solidFill>
                <a:latin typeface="Times New Roman" pitchFamily="18" charset="0"/>
              </a:rPr>
              <a:t>капаран</a:t>
            </a:r>
            <a:r>
              <a:rPr lang="ru-RU" dirty="0" smtClean="0">
                <a:solidFill>
                  <a:schemeClr val="bg1"/>
                </a:solidFill>
                <a:latin typeface="Times New Roman" pitchFamily="18" charset="0"/>
              </a:rPr>
              <a:t> </a:t>
            </a:r>
            <a:r>
              <a:rPr lang="uk-UA" b="1" dirty="0">
                <a:solidFill>
                  <a:schemeClr val="bg1"/>
                </a:solidFill>
                <a:latin typeface="Times New Roman" pitchFamily="18" charset="0"/>
              </a:rPr>
              <a:t>— </a:t>
            </a:r>
            <a:r>
              <a:rPr lang="uk-UA" sz="2400" dirty="0" smtClean="0">
                <a:solidFill>
                  <a:schemeClr val="bg1"/>
                </a:solidFill>
                <a:latin typeface="Times New Roman" pitchFamily="18" charset="0"/>
              </a:rPr>
              <a:t>каптан</a:t>
            </a:r>
          </a:p>
          <a:p>
            <a:pPr marL="342900" indent="-342900"/>
            <a:r>
              <a:rPr lang="uk-UA" sz="3200" dirty="0" err="1" smtClean="0">
                <a:solidFill>
                  <a:schemeClr val="bg1"/>
                </a:solidFill>
                <a:latin typeface="Times New Roman" pitchFamily="18" charset="0"/>
              </a:rPr>
              <a:t>качула</a:t>
            </a:r>
            <a:r>
              <a:rPr lang="ru-RU" dirty="0" smtClean="0">
                <a:solidFill>
                  <a:schemeClr val="bg1"/>
                </a:solidFill>
                <a:latin typeface="Times New Roman" pitchFamily="18" charset="0"/>
              </a:rPr>
              <a:t> </a:t>
            </a:r>
            <a:r>
              <a:rPr lang="uk-UA" b="1" dirty="0">
                <a:solidFill>
                  <a:schemeClr val="bg1"/>
                </a:solidFill>
                <a:latin typeface="Times New Roman" pitchFamily="18" charset="0"/>
              </a:rPr>
              <a:t>— </a:t>
            </a:r>
            <a:r>
              <a:rPr lang="uk-UA" sz="2400" dirty="0">
                <a:solidFill>
                  <a:schemeClr val="bg1"/>
                </a:solidFill>
                <a:latin typeface="Times New Roman" pitchFamily="18" charset="0"/>
              </a:rPr>
              <a:t>смушева</a:t>
            </a:r>
            <a:r>
              <a:rPr lang="ru-RU" sz="2400" dirty="0">
                <a:solidFill>
                  <a:schemeClr val="bg1"/>
                </a:solidFill>
                <a:latin typeface="Times New Roman" pitchFamily="18" charset="0"/>
              </a:rPr>
              <a:t> шапка</a:t>
            </a:r>
          </a:p>
          <a:p>
            <a:pPr marL="342900" indent="-342900"/>
            <a:r>
              <a:rPr lang="uk-UA" sz="3200" dirty="0" err="1" smtClean="0">
                <a:solidFill>
                  <a:schemeClr val="bg1"/>
                </a:solidFill>
                <a:latin typeface="Times New Roman" pitchFamily="18" charset="0"/>
              </a:rPr>
              <a:t>матульняк</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2400" dirty="0">
                <a:solidFill>
                  <a:schemeClr val="bg1"/>
                </a:solidFill>
                <a:latin typeface="Times New Roman" pitchFamily="18" charset="0"/>
              </a:rPr>
              <a:t>рибалка на рибному заводі</a:t>
            </a:r>
          </a:p>
          <a:p>
            <a:pPr marL="342900" indent="-342900"/>
            <a:r>
              <a:rPr lang="uk-UA" sz="3200" dirty="0" err="1" smtClean="0">
                <a:solidFill>
                  <a:schemeClr val="bg1"/>
                </a:solidFill>
                <a:latin typeface="Times New Roman" pitchFamily="18" charset="0"/>
              </a:rPr>
              <a:t>збіржак</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2400" dirty="0">
                <a:solidFill>
                  <a:schemeClr val="bg1"/>
                </a:solidFill>
                <a:latin typeface="Times New Roman" pitchFamily="18" charset="0"/>
              </a:rPr>
              <a:t>візник</a:t>
            </a:r>
            <a:endParaRPr lang="ru-RU" sz="2400" dirty="0">
              <a:solidFill>
                <a:schemeClr val="bg1"/>
              </a:solidFill>
              <a:latin typeface="Times New Roman" pitchFamily="18" charset="0"/>
            </a:endParaRPr>
          </a:p>
          <a:p>
            <a:pPr marL="342900" indent="-342900"/>
            <a:r>
              <a:rPr lang="ru-RU" sz="3200" dirty="0" err="1">
                <a:solidFill>
                  <a:schemeClr val="bg1"/>
                </a:solidFill>
                <a:latin typeface="Times New Roman" pitchFamily="18" charset="0"/>
              </a:rPr>
              <a:t>мокан</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хазяїн</a:t>
            </a:r>
            <a:endParaRPr lang="uk-UA" dirty="0" smtClean="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ілік</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суконна</a:t>
            </a:r>
            <a:r>
              <a:rPr lang="ru-RU" sz="2400" dirty="0" smtClean="0">
                <a:solidFill>
                  <a:schemeClr val="bg1"/>
                </a:solidFill>
                <a:latin typeface="Times New Roman" pitchFamily="18" charset="0"/>
              </a:rPr>
              <a:t> безрукавка</a:t>
            </a:r>
            <a:endParaRPr lang="ru-RU" dirty="0" smtClean="0">
              <a:solidFill>
                <a:schemeClr val="bg1"/>
              </a:solidFill>
              <a:latin typeface="Times New Roman" pitchFamily="18" charset="0"/>
            </a:endParaRPr>
          </a:p>
          <a:p>
            <a:pPr marL="342900" indent="-342900"/>
            <a:r>
              <a:rPr lang="ru-RU" sz="3200" dirty="0">
                <a:solidFill>
                  <a:schemeClr val="bg1"/>
                </a:solidFill>
                <a:latin typeface="Times New Roman" pitchFamily="18" charset="0"/>
              </a:rPr>
              <a:t>муст</a:t>
            </a:r>
            <a:r>
              <a:rPr lang="ru-RU" dirty="0" smtClean="0">
                <a:solidFill>
                  <a:schemeClr val="bg1"/>
                </a:solidFill>
                <a:latin typeface="Times New Roman" pitchFamily="18" charset="0"/>
              </a:rPr>
              <a:t> </a:t>
            </a:r>
            <a:r>
              <a:rPr lang="uk-UA" sz="2400" b="1" dirty="0" smtClean="0">
                <a:solidFill>
                  <a:schemeClr val="bg1"/>
                </a:solidFill>
                <a:latin typeface="Times New Roman" pitchFamily="18" charset="0"/>
              </a:rPr>
              <a:t>— </a:t>
            </a:r>
            <a:r>
              <a:rPr lang="uk-UA" sz="2400" dirty="0" smtClean="0">
                <a:solidFill>
                  <a:schemeClr val="bg1"/>
                </a:solidFill>
                <a:latin typeface="Times New Roman" pitchFamily="18" charset="0"/>
              </a:rPr>
              <a:t>фруктовий</a:t>
            </a:r>
            <a:r>
              <a:rPr lang="ru-RU" sz="2400" dirty="0" smtClean="0">
                <a:solidFill>
                  <a:schemeClr val="bg1"/>
                </a:solidFill>
                <a:latin typeface="Times New Roman" pitchFamily="18" charset="0"/>
              </a:rPr>
              <a:t> </a:t>
            </a:r>
            <a:r>
              <a:rPr lang="uk-UA" sz="2400" dirty="0" smtClean="0">
                <a:solidFill>
                  <a:schemeClr val="bg1"/>
                </a:solidFill>
                <a:latin typeface="Times New Roman" pitchFamily="18" charset="0"/>
              </a:rPr>
              <a:t>сік</a:t>
            </a:r>
            <a:endParaRPr lang="uk-UA" dirty="0" smtClean="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фальча</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міра</a:t>
            </a:r>
            <a:r>
              <a:rPr lang="ru-RU" sz="2400" dirty="0" smtClean="0">
                <a:solidFill>
                  <a:schemeClr val="bg1"/>
                </a:solidFill>
                <a:latin typeface="Times New Roman" pitchFamily="18" charset="0"/>
              </a:rPr>
              <a:t> </a:t>
            </a:r>
            <a:r>
              <a:rPr lang="uk-UA" sz="2400" dirty="0" smtClean="0">
                <a:solidFill>
                  <a:schemeClr val="bg1"/>
                </a:solidFill>
                <a:latin typeface="Times New Roman" pitchFamily="18" charset="0"/>
              </a:rPr>
              <a:t>площі</a:t>
            </a:r>
            <a:r>
              <a:rPr lang="ru-RU" dirty="0" smtClean="0">
                <a:solidFill>
                  <a:schemeClr val="bg1"/>
                </a:solidFill>
                <a:latin typeface="Times New Roman" pitchFamily="18" charset="0"/>
              </a:rPr>
              <a:t> </a:t>
            </a:r>
            <a:endParaRPr lang="ru-RU" dirty="0">
              <a:solidFill>
                <a:schemeClr val="bg1"/>
              </a:solidFill>
              <a:latin typeface="Times New Roman" pitchFamily="18" charset="0"/>
            </a:endParaRPr>
          </a:p>
        </p:txBody>
      </p:sp>
      <p:sp>
        <p:nvSpPr>
          <p:cNvPr id="7" name="TextBox 6"/>
          <p:cNvSpPr txBox="1"/>
          <p:nvPr/>
        </p:nvSpPr>
        <p:spPr>
          <a:xfrm>
            <a:off x="965778" y="908720"/>
            <a:ext cx="7168572" cy="584775"/>
          </a:xfrm>
          <a:prstGeom prst="rect">
            <a:avLst/>
          </a:prstGeom>
          <a:solidFill>
            <a:srgbClr val="002060"/>
          </a:solidFill>
        </p:spPr>
        <p:txBody>
          <a:bodyPr wrap="square">
            <a:spAutoFit/>
          </a:bodyPr>
          <a:lstStyle/>
          <a:p>
            <a:pPr marL="342900" indent="-342900" algn="ctr"/>
            <a:r>
              <a:rPr lang="uk-UA" sz="3200" b="1" dirty="0" smtClean="0">
                <a:solidFill>
                  <a:srgbClr val="FFFF00"/>
                </a:solidFill>
                <a:effectLst>
                  <a:outerShdw blurRad="38100" dist="38100" dir="2700000" algn="tl">
                    <a:srgbClr val="000000">
                      <a:alpha val="43137"/>
                    </a:srgbClr>
                  </a:outerShdw>
                </a:effectLst>
                <a:latin typeface="Times New Roman" pitchFamily="18" charset="0"/>
              </a:rPr>
              <a:t>Молдавська</a:t>
            </a:r>
            <a:r>
              <a:rPr lang="ru-RU" sz="3200" b="1" dirty="0" smtClean="0">
                <a:solidFill>
                  <a:srgbClr val="FFFF00"/>
                </a:solidFill>
                <a:effectLst>
                  <a:outerShdw blurRad="38100" dist="38100" dir="2700000" algn="tl">
                    <a:srgbClr val="000000">
                      <a:alpha val="43137"/>
                    </a:srgbClr>
                  </a:outerShdw>
                </a:effectLst>
                <a:latin typeface="Times New Roman" pitchFamily="18" charset="0"/>
              </a:rPr>
              <a:t> </a:t>
            </a:r>
            <a:r>
              <a:rPr lang="uk-UA" sz="3200" b="1" dirty="0" smtClean="0">
                <a:solidFill>
                  <a:srgbClr val="FFFF00"/>
                </a:solidFill>
                <a:effectLst>
                  <a:outerShdw blurRad="38100" dist="38100" dir="2700000" algn="tl">
                    <a:srgbClr val="000000">
                      <a:alpha val="43137"/>
                    </a:srgbClr>
                  </a:outerShdw>
                </a:effectLst>
                <a:latin typeface="Times New Roman" pitchFamily="18" charset="0"/>
              </a:rPr>
              <a:t>мова</a:t>
            </a:r>
            <a:endParaRPr lang="uk-UA" sz="3200" dirty="0">
              <a:solidFill>
                <a:srgbClr val="FFFF00"/>
              </a:solidFill>
              <a:latin typeface="Book Antiqua" pitchFamily="18" charset="0"/>
            </a:endParaRPr>
          </a:p>
        </p:txBody>
      </p:sp>
      <p:pic>
        <p:nvPicPr>
          <p:cNvPr id="1026" name="Picture 2" descr="https://encrypted-tbn1.gstatic.com/images?q=tbn:ANd9GcRl58VaNUE7r7CGnLm9LkXaRo8gLd49XkmP7LBEk5fqzEfYRgTtYqAWEC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77072"/>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355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3555"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ru-RU" sz="2400" b="1" dirty="0" smtClean="0">
                <a:latin typeface="Times New Roman" pitchFamily="18" charset="0"/>
              </a:rPr>
              <a:t>ЛЕКСИКА Й ФРАЗЕОЛОГІЯ ІНШИХ МОВ</a:t>
            </a:r>
            <a:endParaRPr lang="uk-UA" sz="2400" b="1" dirty="0">
              <a:latin typeface="Times New Roman" pitchFamily="18" charset="0"/>
            </a:endParaRPr>
          </a:p>
        </p:txBody>
      </p:sp>
      <p:sp>
        <p:nvSpPr>
          <p:cNvPr id="8" name="TextBox 7"/>
          <p:cNvSpPr txBox="1"/>
          <p:nvPr/>
        </p:nvSpPr>
        <p:spPr>
          <a:xfrm>
            <a:off x="971550" y="2565777"/>
            <a:ext cx="7162800" cy="4031873"/>
          </a:xfrm>
          <a:prstGeom prst="rect">
            <a:avLst/>
          </a:prstGeom>
          <a:solidFill>
            <a:srgbClr val="002060"/>
          </a:solidFill>
        </p:spPr>
        <p:txBody>
          <a:bodyPr wrap="square">
            <a:spAutoFit/>
          </a:bodyPr>
          <a:lstStyle/>
          <a:p>
            <a:pPr marL="342900" indent="-342900"/>
            <a:r>
              <a:rPr lang="uk-UA" sz="3200" dirty="0" smtClean="0">
                <a:solidFill>
                  <a:schemeClr val="bg1"/>
                </a:solidFill>
                <a:latin typeface="Times New Roman" pitchFamily="18" charset="0"/>
              </a:rPr>
              <a:t>каймак</a:t>
            </a:r>
            <a:r>
              <a:rPr lang="ru-RU" dirty="0" smtClean="0">
                <a:solidFill>
                  <a:schemeClr val="bg1"/>
                </a:solidFill>
                <a:latin typeface="Times New Roman" pitchFamily="18" charset="0"/>
              </a:rPr>
              <a:t> </a:t>
            </a:r>
            <a:r>
              <a:rPr lang="uk-UA" b="1" dirty="0">
                <a:solidFill>
                  <a:schemeClr val="bg1"/>
                </a:solidFill>
                <a:latin typeface="Times New Roman" pitchFamily="18" charset="0"/>
              </a:rPr>
              <a:t>— </a:t>
            </a:r>
            <a:r>
              <a:rPr lang="uk-UA" sz="2400" dirty="0" smtClean="0">
                <a:solidFill>
                  <a:schemeClr val="bg1"/>
                </a:solidFill>
                <a:latin typeface="Times New Roman" pitchFamily="18" charset="0"/>
              </a:rPr>
              <a:t>піна на каві</a:t>
            </a:r>
          </a:p>
          <a:p>
            <a:pPr marL="342900" indent="-342900"/>
            <a:r>
              <a:rPr lang="uk-UA" sz="3200" dirty="0" err="1" smtClean="0">
                <a:solidFill>
                  <a:schemeClr val="bg1"/>
                </a:solidFill>
                <a:latin typeface="Times New Roman" pitchFamily="18" charset="0"/>
              </a:rPr>
              <a:t>дангалак</a:t>
            </a:r>
            <a:r>
              <a:rPr lang="ru-RU" dirty="0" smtClean="0">
                <a:solidFill>
                  <a:schemeClr val="bg1"/>
                </a:solidFill>
                <a:latin typeface="Times New Roman" pitchFamily="18" charset="0"/>
              </a:rPr>
              <a:t> </a:t>
            </a:r>
            <a:r>
              <a:rPr lang="uk-UA" b="1" dirty="0">
                <a:solidFill>
                  <a:schemeClr val="bg1"/>
                </a:solidFill>
                <a:latin typeface="Times New Roman" pitchFamily="18" charset="0"/>
              </a:rPr>
              <a:t>— </a:t>
            </a:r>
            <a:r>
              <a:rPr lang="uk-UA" sz="2400" dirty="0" smtClean="0">
                <a:solidFill>
                  <a:schemeClr val="bg1"/>
                </a:solidFill>
                <a:latin typeface="Times New Roman" pitchFamily="18" charset="0"/>
              </a:rPr>
              <a:t>весляр</a:t>
            </a:r>
            <a:endParaRPr lang="ru-RU" sz="2400" dirty="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ханим</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2400" dirty="0" smtClean="0">
                <a:solidFill>
                  <a:schemeClr val="bg1"/>
                </a:solidFill>
                <a:latin typeface="Times New Roman" pitchFamily="18" charset="0"/>
              </a:rPr>
              <a:t>хазяйка, пані</a:t>
            </a:r>
            <a:endParaRPr lang="uk-UA" sz="2400" dirty="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фередже</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2400" dirty="0" smtClean="0">
                <a:solidFill>
                  <a:schemeClr val="bg1"/>
                </a:solidFill>
                <a:latin typeface="Times New Roman" pitchFamily="18" charset="0"/>
              </a:rPr>
              <a:t>паранджа</a:t>
            </a:r>
            <a:endParaRPr lang="ru-RU" sz="2400" dirty="0">
              <a:solidFill>
                <a:schemeClr val="bg1"/>
              </a:solidFill>
              <a:latin typeface="Times New Roman" pitchFamily="18" charset="0"/>
            </a:endParaRPr>
          </a:p>
          <a:p>
            <a:pPr marL="342900" indent="-342900"/>
            <a:r>
              <a:rPr lang="ru-RU" sz="3200" dirty="0" err="1" smtClean="0">
                <a:solidFill>
                  <a:schemeClr val="bg1"/>
                </a:solidFill>
                <a:latin typeface="Times New Roman" pitchFamily="18" charset="0"/>
              </a:rPr>
              <a:t>сантер</a:t>
            </a:r>
            <a:r>
              <a:rPr lang="ru-RU" dirty="0" smtClean="0">
                <a:solidFill>
                  <a:schemeClr val="bg1"/>
                </a:solidFill>
                <a:latin typeface="Times New Roman" pitchFamily="18" charset="0"/>
              </a:rPr>
              <a:t> </a:t>
            </a:r>
            <a:r>
              <a:rPr lang="uk-UA" sz="2400" b="1" dirty="0" smtClean="0">
                <a:solidFill>
                  <a:schemeClr val="bg1"/>
                </a:solidFill>
                <a:latin typeface="Times New Roman" pitchFamily="18" charset="0"/>
              </a:rPr>
              <a:t>— </a:t>
            </a:r>
            <a:r>
              <a:rPr lang="uk-UA" sz="2400" dirty="0" smtClean="0">
                <a:solidFill>
                  <a:schemeClr val="bg1"/>
                </a:solidFill>
                <a:latin typeface="Times New Roman" pitchFamily="18" charset="0"/>
              </a:rPr>
              <a:t>цимбали</a:t>
            </a:r>
            <a:endParaRPr lang="uk-UA" dirty="0" smtClean="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міграб</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вівтар</a:t>
            </a:r>
            <a:endParaRPr lang="ru-RU" dirty="0" smtClean="0">
              <a:solidFill>
                <a:schemeClr val="bg1"/>
              </a:solidFill>
              <a:latin typeface="Times New Roman" pitchFamily="18" charset="0"/>
            </a:endParaRPr>
          </a:p>
          <a:p>
            <a:pPr marL="342900" indent="-342900"/>
            <a:r>
              <a:rPr lang="ru-RU" sz="3200" dirty="0" err="1" smtClean="0">
                <a:solidFill>
                  <a:schemeClr val="bg1"/>
                </a:solidFill>
                <a:latin typeface="Times New Roman" pitchFamily="18" charset="0"/>
              </a:rPr>
              <a:t>маграма</a:t>
            </a:r>
            <a:r>
              <a:rPr lang="ru-RU" dirty="0" smtClean="0">
                <a:solidFill>
                  <a:schemeClr val="bg1"/>
                </a:solidFill>
                <a:latin typeface="Times New Roman" pitchFamily="18" charset="0"/>
              </a:rPr>
              <a:t> </a:t>
            </a:r>
            <a:r>
              <a:rPr lang="uk-UA" sz="2400" b="1" dirty="0" smtClean="0">
                <a:solidFill>
                  <a:schemeClr val="bg1"/>
                </a:solidFill>
                <a:latin typeface="Times New Roman" pitchFamily="18" charset="0"/>
              </a:rPr>
              <a:t>— </a:t>
            </a:r>
            <a:r>
              <a:rPr lang="uk-UA" sz="2400" dirty="0" smtClean="0">
                <a:solidFill>
                  <a:schemeClr val="bg1"/>
                </a:solidFill>
                <a:latin typeface="Times New Roman" pitchFamily="18" charset="0"/>
              </a:rPr>
              <a:t>жіноче покривало</a:t>
            </a:r>
          </a:p>
          <a:p>
            <a:pPr marL="342900" indent="-342900"/>
            <a:r>
              <a:rPr lang="uk-UA" sz="3200" dirty="0" err="1" smtClean="0">
                <a:solidFill>
                  <a:schemeClr val="bg1"/>
                </a:solidFill>
                <a:latin typeface="Times New Roman" pitchFamily="18" charset="0"/>
              </a:rPr>
              <a:t>афуз</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юродивий</a:t>
            </a:r>
            <a:r>
              <a:rPr lang="ru-RU" dirty="0" smtClean="0">
                <a:solidFill>
                  <a:schemeClr val="bg1"/>
                </a:solidFill>
                <a:latin typeface="Times New Roman" pitchFamily="18" charset="0"/>
              </a:rPr>
              <a:t> </a:t>
            </a:r>
            <a:endParaRPr lang="ru-RU" dirty="0">
              <a:solidFill>
                <a:schemeClr val="bg1"/>
              </a:solidFill>
              <a:latin typeface="Times New Roman" pitchFamily="18" charset="0"/>
            </a:endParaRPr>
          </a:p>
        </p:txBody>
      </p:sp>
      <p:sp>
        <p:nvSpPr>
          <p:cNvPr id="7" name="TextBox 6"/>
          <p:cNvSpPr txBox="1"/>
          <p:nvPr/>
        </p:nvSpPr>
        <p:spPr>
          <a:xfrm>
            <a:off x="965778" y="908720"/>
            <a:ext cx="7168572" cy="584775"/>
          </a:xfrm>
          <a:prstGeom prst="rect">
            <a:avLst/>
          </a:prstGeom>
          <a:solidFill>
            <a:srgbClr val="002060"/>
          </a:solidFill>
        </p:spPr>
        <p:txBody>
          <a:bodyPr wrap="square">
            <a:spAutoFit/>
          </a:bodyPr>
          <a:lstStyle/>
          <a:p>
            <a:pPr marL="342900" indent="-342900" algn="ctr"/>
            <a:r>
              <a:rPr lang="uk-UA" sz="3200" b="1" dirty="0" smtClean="0">
                <a:solidFill>
                  <a:srgbClr val="FFFF00"/>
                </a:solidFill>
                <a:effectLst>
                  <a:outerShdw blurRad="38100" dist="38100" dir="2700000" algn="tl">
                    <a:srgbClr val="000000">
                      <a:alpha val="43137"/>
                    </a:srgbClr>
                  </a:outerShdw>
                </a:effectLst>
                <a:latin typeface="Times New Roman" pitchFamily="18" charset="0"/>
              </a:rPr>
              <a:t>Татарська</a:t>
            </a:r>
            <a:r>
              <a:rPr lang="ru-RU" sz="3200" b="1" dirty="0" smtClean="0">
                <a:solidFill>
                  <a:srgbClr val="FFFF00"/>
                </a:solidFill>
                <a:effectLst>
                  <a:outerShdw blurRad="38100" dist="38100" dir="2700000" algn="tl">
                    <a:srgbClr val="000000">
                      <a:alpha val="43137"/>
                    </a:srgbClr>
                  </a:outerShdw>
                </a:effectLst>
                <a:latin typeface="Times New Roman" pitchFamily="18" charset="0"/>
              </a:rPr>
              <a:t> </a:t>
            </a:r>
            <a:r>
              <a:rPr lang="uk-UA" sz="3200" b="1" dirty="0" smtClean="0">
                <a:solidFill>
                  <a:srgbClr val="FFFF00"/>
                </a:solidFill>
                <a:effectLst>
                  <a:outerShdw blurRad="38100" dist="38100" dir="2700000" algn="tl">
                    <a:srgbClr val="000000">
                      <a:alpha val="43137"/>
                    </a:srgbClr>
                  </a:outerShdw>
                </a:effectLst>
                <a:latin typeface="Times New Roman" pitchFamily="18" charset="0"/>
              </a:rPr>
              <a:t>мова</a:t>
            </a:r>
            <a:endParaRPr lang="uk-UA" sz="3200" dirty="0">
              <a:solidFill>
                <a:srgbClr val="FFFF00"/>
              </a:solidFill>
              <a:latin typeface="Book Antiqua" pitchFamily="18" charset="0"/>
            </a:endParaRPr>
          </a:p>
        </p:txBody>
      </p:sp>
      <p:pic>
        <p:nvPicPr>
          <p:cNvPr id="2050" name="Picture 2" descr="http://upload.wikimedia.org/wikipedia/uk/d/d1/%D0%9A%D1%80%D0%B8%D0%BC%D1%81%D1%8C%D0%BA%D1%96_%D1%82%D0%B0%D1%82%D0%B0%D1%80%D0%B8_%D1%96_%D0%BC%D1%83%D0%BB%D0%BB%D0%B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077072"/>
            <a:ext cx="1680121" cy="234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15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355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3555"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ru-RU" sz="2400" b="1" dirty="0" smtClean="0">
                <a:latin typeface="Times New Roman" pitchFamily="18" charset="0"/>
              </a:rPr>
              <a:t>ЛЕКСИКА Й ФРАЗЕОЛОГІЯ ІНШИХ МОВ</a:t>
            </a:r>
            <a:endParaRPr lang="uk-UA" sz="2400" b="1" dirty="0">
              <a:latin typeface="Times New Roman" pitchFamily="18" charset="0"/>
            </a:endParaRPr>
          </a:p>
        </p:txBody>
      </p:sp>
      <p:sp>
        <p:nvSpPr>
          <p:cNvPr id="8" name="TextBox 7"/>
          <p:cNvSpPr txBox="1"/>
          <p:nvPr/>
        </p:nvSpPr>
        <p:spPr>
          <a:xfrm>
            <a:off x="971550" y="2565777"/>
            <a:ext cx="7162800" cy="4031873"/>
          </a:xfrm>
          <a:prstGeom prst="rect">
            <a:avLst/>
          </a:prstGeom>
          <a:solidFill>
            <a:srgbClr val="002060"/>
          </a:solidFill>
        </p:spPr>
        <p:txBody>
          <a:bodyPr wrap="square">
            <a:spAutoFit/>
          </a:bodyPr>
          <a:lstStyle/>
          <a:p>
            <a:pPr marL="342900" indent="-342900"/>
            <a:r>
              <a:rPr lang="uk-UA" sz="3200" dirty="0" err="1" smtClean="0">
                <a:solidFill>
                  <a:schemeClr val="bg1"/>
                </a:solidFill>
                <a:latin typeface="Times New Roman" pitchFamily="18" charset="0"/>
              </a:rPr>
              <a:t>конак</a:t>
            </a:r>
            <a:r>
              <a:rPr lang="ru-RU" dirty="0" smtClean="0">
                <a:solidFill>
                  <a:schemeClr val="bg1"/>
                </a:solidFill>
                <a:latin typeface="Times New Roman" pitchFamily="18" charset="0"/>
              </a:rPr>
              <a:t> </a:t>
            </a:r>
            <a:r>
              <a:rPr lang="uk-UA" b="1" dirty="0">
                <a:solidFill>
                  <a:schemeClr val="bg1"/>
                </a:solidFill>
                <a:latin typeface="Times New Roman" pitchFamily="18" charset="0"/>
              </a:rPr>
              <a:t>— </a:t>
            </a:r>
            <a:r>
              <a:rPr lang="uk-UA" sz="2400" dirty="0" smtClean="0">
                <a:solidFill>
                  <a:schemeClr val="bg1"/>
                </a:solidFill>
                <a:latin typeface="Times New Roman" pitchFamily="18" charset="0"/>
              </a:rPr>
              <a:t>поліційна дільниця</a:t>
            </a:r>
          </a:p>
          <a:p>
            <a:pPr marL="342900" indent="-342900"/>
            <a:r>
              <a:rPr lang="uk-UA" sz="3200" dirty="0" err="1" smtClean="0">
                <a:solidFill>
                  <a:schemeClr val="bg1"/>
                </a:solidFill>
                <a:latin typeface="Times New Roman" pitchFamily="18" charset="0"/>
              </a:rPr>
              <a:t>качули</a:t>
            </a:r>
            <a:r>
              <a:rPr lang="ru-RU" dirty="0" smtClean="0">
                <a:solidFill>
                  <a:schemeClr val="bg1"/>
                </a:solidFill>
                <a:latin typeface="Times New Roman" pitchFamily="18" charset="0"/>
              </a:rPr>
              <a:t> </a:t>
            </a:r>
            <a:r>
              <a:rPr lang="uk-UA" b="1" dirty="0">
                <a:solidFill>
                  <a:schemeClr val="bg1"/>
                </a:solidFill>
                <a:latin typeface="Times New Roman" pitchFamily="18" charset="0"/>
              </a:rPr>
              <a:t>— </a:t>
            </a:r>
            <a:r>
              <a:rPr lang="uk-UA" sz="2400" dirty="0" smtClean="0">
                <a:solidFill>
                  <a:schemeClr val="bg1"/>
                </a:solidFill>
                <a:latin typeface="Times New Roman" pitchFamily="18" charset="0"/>
              </a:rPr>
              <a:t>овеча</a:t>
            </a:r>
            <a:r>
              <a:rPr lang="ru-RU" sz="2400" dirty="0" smtClean="0">
                <a:solidFill>
                  <a:schemeClr val="bg1"/>
                </a:solidFill>
                <a:latin typeface="Times New Roman" pitchFamily="18" charset="0"/>
              </a:rPr>
              <a:t> </a:t>
            </a:r>
            <a:r>
              <a:rPr lang="uk-UA" sz="2400" dirty="0" smtClean="0">
                <a:solidFill>
                  <a:schemeClr val="bg1"/>
                </a:solidFill>
                <a:latin typeface="Times New Roman" pitchFamily="18" charset="0"/>
              </a:rPr>
              <a:t>вовна</a:t>
            </a:r>
          </a:p>
          <a:p>
            <a:pPr marL="342900" indent="-342900"/>
            <a:r>
              <a:rPr lang="uk-UA" sz="3200" dirty="0" err="1" smtClean="0">
                <a:solidFill>
                  <a:schemeClr val="bg1"/>
                </a:solidFill>
                <a:latin typeface="Times New Roman" pitchFamily="18" charset="0"/>
              </a:rPr>
              <a:t>аорде</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2400" dirty="0" smtClean="0">
                <a:solidFill>
                  <a:schemeClr val="bg1"/>
                </a:solidFill>
                <a:latin typeface="Times New Roman" pitchFamily="18" charset="0"/>
              </a:rPr>
              <a:t>йди сюди</a:t>
            </a:r>
            <a:endParaRPr lang="uk-UA" sz="2400" dirty="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саншукар</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2400" dirty="0" smtClean="0">
                <a:solidFill>
                  <a:schemeClr val="bg1"/>
                </a:solidFill>
                <a:latin typeface="Times New Roman" pitchFamily="18" charset="0"/>
              </a:rPr>
              <a:t>гарний</a:t>
            </a:r>
            <a:endParaRPr lang="ru-RU" sz="2400" dirty="0">
              <a:solidFill>
                <a:schemeClr val="bg1"/>
              </a:solidFill>
              <a:latin typeface="Times New Roman" pitchFamily="18" charset="0"/>
            </a:endParaRPr>
          </a:p>
          <a:p>
            <a:pPr marL="342900" indent="-342900"/>
            <a:r>
              <a:rPr lang="ru-RU" sz="3200" dirty="0" err="1" smtClean="0">
                <a:solidFill>
                  <a:schemeClr val="bg1"/>
                </a:solidFill>
                <a:latin typeface="Times New Roman" pitchFamily="18" charset="0"/>
              </a:rPr>
              <a:t>мішто</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добре</a:t>
            </a:r>
            <a:endParaRPr lang="uk-UA" dirty="0" smtClean="0">
              <a:solidFill>
                <a:schemeClr val="bg1"/>
              </a:solidFill>
              <a:latin typeface="Times New Roman" pitchFamily="18" charset="0"/>
            </a:endParaRPr>
          </a:p>
          <a:p>
            <a:pPr marL="342900" indent="-342900"/>
            <a:r>
              <a:rPr lang="uk-UA" sz="3200" dirty="0" err="1" smtClean="0">
                <a:solidFill>
                  <a:schemeClr val="bg1"/>
                </a:solidFill>
                <a:latin typeface="Times New Roman" pitchFamily="18" charset="0"/>
              </a:rPr>
              <a:t>мануш</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ru-RU" sz="2400" dirty="0" err="1" smtClean="0">
                <a:solidFill>
                  <a:schemeClr val="bg1"/>
                </a:solidFill>
                <a:latin typeface="Times New Roman" pitchFamily="18" charset="0"/>
              </a:rPr>
              <a:t>чоловік</a:t>
            </a:r>
            <a:endParaRPr lang="ru-RU" dirty="0" smtClean="0">
              <a:solidFill>
                <a:schemeClr val="bg1"/>
              </a:solidFill>
              <a:latin typeface="Times New Roman" pitchFamily="18" charset="0"/>
            </a:endParaRPr>
          </a:p>
          <a:p>
            <a:pPr marL="342900" indent="-342900"/>
            <a:r>
              <a:rPr lang="ru-RU" sz="3200" dirty="0" smtClean="0">
                <a:solidFill>
                  <a:schemeClr val="bg1"/>
                </a:solidFill>
                <a:latin typeface="Times New Roman" pitchFamily="18" charset="0"/>
              </a:rPr>
              <a:t>пара</a:t>
            </a:r>
            <a:r>
              <a:rPr lang="ru-RU" dirty="0" smtClean="0">
                <a:solidFill>
                  <a:schemeClr val="bg1"/>
                </a:solidFill>
                <a:latin typeface="Times New Roman" pitchFamily="18" charset="0"/>
              </a:rPr>
              <a:t> </a:t>
            </a:r>
            <a:r>
              <a:rPr lang="uk-UA" sz="2400" b="1" dirty="0" smtClean="0">
                <a:solidFill>
                  <a:schemeClr val="bg1"/>
                </a:solidFill>
                <a:latin typeface="Times New Roman" pitchFamily="18" charset="0"/>
              </a:rPr>
              <a:t>— </a:t>
            </a:r>
            <a:r>
              <a:rPr lang="uk-UA" sz="2400" dirty="0" smtClean="0">
                <a:solidFill>
                  <a:schemeClr val="bg1"/>
                </a:solidFill>
                <a:latin typeface="Times New Roman" pitchFamily="18" charset="0"/>
              </a:rPr>
              <a:t>гроші</a:t>
            </a:r>
            <a:endParaRPr lang="uk-UA" dirty="0" smtClean="0">
              <a:solidFill>
                <a:schemeClr val="bg1"/>
              </a:solidFill>
              <a:latin typeface="Times New Roman" pitchFamily="18" charset="0"/>
            </a:endParaRPr>
          </a:p>
          <a:p>
            <a:pPr marL="342900" indent="-342900"/>
            <a:r>
              <a:rPr lang="uk-UA" sz="3200" dirty="0" smtClean="0">
                <a:solidFill>
                  <a:schemeClr val="bg1"/>
                </a:solidFill>
                <a:latin typeface="Times New Roman" pitchFamily="18" charset="0"/>
              </a:rPr>
              <a:t>аргат</a:t>
            </a:r>
            <a:r>
              <a:rPr lang="ru-RU"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uk-UA" sz="2400" dirty="0" smtClean="0">
                <a:solidFill>
                  <a:schemeClr val="bg1"/>
                </a:solidFill>
                <a:latin typeface="Times New Roman" pitchFamily="18" charset="0"/>
              </a:rPr>
              <a:t>наймит</a:t>
            </a:r>
            <a:r>
              <a:rPr lang="ru-RU" dirty="0" smtClean="0">
                <a:solidFill>
                  <a:schemeClr val="bg1"/>
                </a:solidFill>
                <a:latin typeface="Times New Roman" pitchFamily="18" charset="0"/>
              </a:rPr>
              <a:t> </a:t>
            </a:r>
            <a:endParaRPr lang="ru-RU" dirty="0">
              <a:solidFill>
                <a:schemeClr val="bg1"/>
              </a:solidFill>
              <a:latin typeface="Times New Roman" pitchFamily="18" charset="0"/>
            </a:endParaRPr>
          </a:p>
        </p:txBody>
      </p:sp>
      <p:sp>
        <p:nvSpPr>
          <p:cNvPr id="7" name="TextBox 6"/>
          <p:cNvSpPr txBox="1"/>
          <p:nvPr/>
        </p:nvSpPr>
        <p:spPr>
          <a:xfrm>
            <a:off x="965778" y="908720"/>
            <a:ext cx="7168572" cy="584775"/>
          </a:xfrm>
          <a:prstGeom prst="rect">
            <a:avLst/>
          </a:prstGeom>
          <a:solidFill>
            <a:srgbClr val="002060"/>
          </a:solidFill>
        </p:spPr>
        <p:txBody>
          <a:bodyPr wrap="square">
            <a:spAutoFit/>
          </a:bodyPr>
          <a:lstStyle/>
          <a:p>
            <a:pPr marL="342900" indent="-342900" algn="ctr"/>
            <a:r>
              <a:rPr lang="uk-UA" sz="3200" b="1" dirty="0" smtClean="0">
                <a:solidFill>
                  <a:srgbClr val="FFFF00"/>
                </a:solidFill>
                <a:effectLst>
                  <a:outerShdw blurRad="38100" dist="38100" dir="2700000" algn="tl">
                    <a:srgbClr val="000000">
                      <a:alpha val="43137"/>
                    </a:srgbClr>
                  </a:outerShdw>
                </a:effectLst>
                <a:latin typeface="Times New Roman" pitchFamily="18" charset="0"/>
              </a:rPr>
              <a:t>Циганська та румунська</a:t>
            </a:r>
            <a:r>
              <a:rPr lang="ru-RU" sz="3200" b="1" dirty="0" smtClean="0">
                <a:solidFill>
                  <a:srgbClr val="FFFF00"/>
                </a:solidFill>
                <a:effectLst>
                  <a:outerShdw blurRad="38100" dist="38100" dir="2700000" algn="tl">
                    <a:srgbClr val="000000">
                      <a:alpha val="43137"/>
                    </a:srgbClr>
                  </a:outerShdw>
                </a:effectLst>
                <a:latin typeface="Times New Roman" pitchFamily="18" charset="0"/>
              </a:rPr>
              <a:t> </a:t>
            </a:r>
            <a:r>
              <a:rPr lang="uk-UA" sz="3200" b="1" dirty="0" smtClean="0">
                <a:solidFill>
                  <a:srgbClr val="FFFF00"/>
                </a:solidFill>
                <a:effectLst>
                  <a:outerShdw blurRad="38100" dist="38100" dir="2700000" algn="tl">
                    <a:srgbClr val="000000">
                      <a:alpha val="43137"/>
                    </a:srgbClr>
                  </a:outerShdw>
                </a:effectLst>
                <a:latin typeface="Times New Roman" pitchFamily="18" charset="0"/>
              </a:rPr>
              <a:t>мови</a:t>
            </a:r>
            <a:endParaRPr lang="uk-UA" sz="3200" dirty="0">
              <a:solidFill>
                <a:srgbClr val="FFFF00"/>
              </a:solidFill>
              <a:latin typeface="Book Antiqua" pitchFamily="18" charset="0"/>
            </a:endParaRPr>
          </a:p>
        </p:txBody>
      </p:sp>
      <p:pic>
        <p:nvPicPr>
          <p:cNvPr id="3074" name="Picture 2" descr="http://anomalia.kulichki.ru/news36/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509120"/>
            <a:ext cx="2536526" cy="19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11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355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3555"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ru-RU" sz="2400" b="1" dirty="0" smtClean="0">
                <a:latin typeface="Times New Roman" pitchFamily="18" charset="0"/>
              </a:rPr>
              <a:t>ЛЕКСИКА Й ФРАЗЕОЛОГІЯ ІНШИХ МОВ</a:t>
            </a:r>
            <a:endParaRPr lang="uk-UA" sz="2400" b="1" dirty="0">
              <a:latin typeface="Times New Roman" pitchFamily="18" charset="0"/>
            </a:endParaRPr>
          </a:p>
        </p:txBody>
      </p:sp>
      <p:sp>
        <p:nvSpPr>
          <p:cNvPr id="8" name="TextBox 7"/>
          <p:cNvSpPr txBox="1"/>
          <p:nvPr/>
        </p:nvSpPr>
        <p:spPr>
          <a:xfrm>
            <a:off x="971550" y="2811998"/>
            <a:ext cx="7162800" cy="3785652"/>
          </a:xfrm>
          <a:prstGeom prst="rect">
            <a:avLst/>
          </a:prstGeom>
          <a:solidFill>
            <a:srgbClr val="002060"/>
          </a:solidFill>
        </p:spPr>
        <p:txBody>
          <a:bodyPr wrap="square">
            <a:spAutoFit/>
          </a:bodyPr>
          <a:lstStyle/>
          <a:p>
            <a:pPr marL="342900" indent="-342900"/>
            <a:r>
              <a:rPr lang="uk-UA" sz="3200" dirty="0" err="1" smtClean="0">
                <a:solidFill>
                  <a:schemeClr val="bg1"/>
                </a:solidFill>
                <a:latin typeface="Times New Roman" pitchFamily="18" charset="0"/>
              </a:rPr>
              <a:t>балабуста</a:t>
            </a:r>
            <a:r>
              <a:rPr lang="ru-RU" sz="3200" dirty="0" smtClean="0">
                <a:solidFill>
                  <a:schemeClr val="bg1"/>
                </a:solidFill>
                <a:latin typeface="Times New Roman" pitchFamily="18" charset="0"/>
              </a:rPr>
              <a:t> </a:t>
            </a:r>
            <a:r>
              <a:rPr lang="uk-UA" b="1" dirty="0">
                <a:solidFill>
                  <a:schemeClr val="bg1"/>
                </a:solidFill>
                <a:latin typeface="Times New Roman" pitchFamily="18" charset="0"/>
              </a:rPr>
              <a:t>—</a:t>
            </a:r>
            <a:r>
              <a:rPr lang="uk-UA" sz="3200" b="1" dirty="0">
                <a:solidFill>
                  <a:schemeClr val="bg1"/>
                </a:solidFill>
                <a:latin typeface="Times New Roman" pitchFamily="18" charset="0"/>
              </a:rPr>
              <a:t> </a:t>
            </a:r>
            <a:r>
              <a:rPr lang="uk-UA" sz="2400" dirty="0">
                <a:solidFill>
                  <a:schemeClr val="bg1"/>
                </a:solidFill>
                <a:latin typeface="Times New Roman" pitchFamily="18" charset="0"/>
              </a:rPr>
              <a:t>людина, що рветься до </a:t>
            </a:r>
            <a:r>
              <a:rPr lang="uk-UA" sz="2400" dirty="0" smtClean="0">
                <a:solidFill>
                  <a:schemeClr val="bg1"/>
                </a:solidFill>
                <a:latin typeface="Times New Roman" pitchFamily="18" charset="0"/>
              </a:rPr>
              <a:t>влади</a:t>
            </a:r>
          </a:p>
          <a:p>
            <a:pPr marL="342900" indent="-342900" algn="just"/>
            <a:r>
              <a:rPr lang="uk-UA" sz="3200" dirty="0" err="1" smtClean="0">
                <a:solidFill>
                  <a:schemeClr val="bg1"/>
                </a:solidFill>
                <a:latin typeface="Times New Roman" pitchFamily="18" charset="0"/>
              </a:rPr>
              <a:t>пуриц</a:t>
            </a:r>
            <a:r>
              <a:rPr lang="ru-RU" sz="2400" dirty="0" smtClean="0">
                <a:solidFill>
                  <a:schemeClr val="bg1"/>
                </a:solidFill>
                <a:latin typeface="Times New Roman" pitchFamily="18" charset="0"/>
              </a:rPr>
              <a:t> </a:t>
            </a:r>
            <a:r>
              <a:rPr lang="uk-UA" b="1" dirty="0">
                <a:solidFill>
                  <a:schemeClr val="bg1"/>
                </a:solidFill>
                <a:latin typeface="Times New Roman" pitchFamily="18" charset="0"/>
              </a:rPr>
              <a:t>—</a:t>
            </a:r>
            <a:r>
              <a:rPr lang="uk-UA" sz="2400" b="1" dirty="0">
                <a:solidFill>
                  <a:schemeClr val="bg1"/>
                </a:solidFill>
                <a:latin typeface="Times New Roman" pitchFamily="18" charset="0"/>
              </a:rPr>
              <a:t> </a:t>
            </a:r>
            <a:r>
              <a:rPr lang="uk-UA" sz="2400" dirty="0">
                <a:solidFill>
                  <a:schemeClr val="bg1"/>
                </a:solidFill>
                <a:latin typeface="Times New Roman" pitchFamily="18" charset="0"/>
              </a:rPr>
              <a:t>людина, що «корчить з себе» важливу </a:t>
            </a:r>
            <a:r>
              <a:rPr lang="uk-UA" sz="2400" dirty="0" smtClean="0">
                <a:solidFill>
                  <a:schemeClr val="bg1"/>
                </a:solidFill>
                <a:latin typeface="Times New Roman" pitchFamily="18" charset="0"/>
              </a:rPr>
              <a:t>персону</a:t>
            </a:r>
            <a:endParaRPr lang="uk-UA" sz="2400" dirty="0">
              <a:solidFill>
                <a:schemeClr val="bg1"/>
              </a:solidFill>
              <a:latin typeface="Times New Roman" pitchFamily="18" charset="0"/>
            </a:endParaRPr>
          </a:p>
          <a:p>
            <a:pPr marL="342900" indent="-342900"/>
            <a:r>
              <a:rPr lang="uk-UA" sz="3200" dirty="0" smtClean="0">
                <a:solidFill>
                  <a:schemeClr val="bg1"/>
                </a:solidFill>
                <a:latin typeface="Times New Roman" pitchFamily="18" charset="0"/>
              </a:rPr>
              <a:t>балагульський</a:t>
            </a:r>
            <a:r>
              <a:rPr lang="ru-RU"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ru-RU" sz="2400" dirty="0" err="1" smtClean="0">
                <a:solidFill>
                  <a:schemeClr val="bg1"/>
                </a:solidFill>
                <a:latin typeface="Times New Roman" pitchFamily="18" charset="0"/>
              </a:rPr>
              <a:t>від</a:t>
            </a:r>
            <a:r>
              <a:rPr lang="ru-RU" sz="2400" dirty="0" smtClean="0">
                <a:solidFill>
                  <a:schemeClr val="bg1"/>
                </a:solidFill>
                <a:latin typeface="Times New Roman" pitchFamily="18" charset="0"/>
              </a:rPr>
              <a:t> «</a:t>
            </a:r>
            <a:r>
              <a:rPr lang="ru-RU" sz="2400" dirty="0" err="1" smtClean="0">
                <a:solidFill>
                  <a:schemeClr val="bg1"/>
                </a:solidFill>
                <a:latin typeface="Times New Roman" pitchFamily="18" charset="0"/>
              </a:rPr>
              <a:t>балагула</a:t>
            </a:r>
            <a:r>
              <a:rPr lang="ru-RU" sz="2400" dirty="0" smtClean="0">
                <a:solidFill>
                  <a:schemeClr val="bg1"/>
                </a:solidFill>
                <a:latin typeface="Times New Roman" pitchFamily="18" charset="0"/>
              </a:rPr>
              <a:t>» </a:t>
            </a:r>
            <a:r>
              <a:rPr lang="uk-UA" sz="2400" b="1" dirty="0">
                <a:solidFill>
                  <a:schemeClr val="bg1"/>
                </a:solidFill>
                <a:latin typeface="Times New Roman" pitchFamily="18" charset="0"/>
              </a:rPr>
              <a:t>— </a:t>
            </a:r>
            <a:r>
              <a:rPr lang="ru-RU" sz="2400" dirty="0" smtClean="0">
                <a:solidFill>
                  <a:schemeClr val="bg1"/>
                </a:solidFill>
                <a:latin typeface="Times New Roman" pitchFamily="18" charset="0"/>
              </a:rPr>
              <a:t>˃</a:t>
            </a:r>
            <a:endParaRPr lang="ru-RU" sz="2400" dirty="0">
              <a:solidFill>
                <a:schemeClr val="bg1"/>
              </a:solidFill>
              <a:latin typeface="Times New Roman" pitchFamily="18" charset="0"/>
            </a:endParaRPr>
          </a:p>
          <a:p>
            <a:pPr marL="342900" indent="-342900"/>
            <a:r>
              <a:rPr lang="ru-RU" sz="2400" dirty="0" smtClean="0">
                <a:solidFill>
                  <a:schemeClr val="bg1"/>
                </a:solidFill>
                <a:latin typeface="Times New Roman" pitchFamily="18" charset="0"/>
              </a:rPr>
              <a:t>(</a:t>
            </a:r>
            <a:r>
              <a:rPr lang="ru-RU" sz="2400" dirty="0" err="1" smtClean="0">
                <a:solidFill>
                  <a:schemeClr val="bg1"/>
                </a:solidFill>
                <a:latin typeface="Times New Roman" pitchFamily="18" charset="0"/>
              </a:rPr>
              <a:t>єврейський</a:t>
            </a:r>
            <a:r>
              <a:rPr lang="ru-RU" sz="2400" dirty="0" smtClean="0">
                <a:solidFill>
                  <a:schemeClr val="bg1"/>
                </a:solidFill>
                <a:latin typeface="Times New Roman" pitchFamily="18" charset="0"/>
              </a:rPr>
              <a:t> </a:t>
            </a:r>
            <a:r>
              <a:rPr lang="ru-RU" sz="2400" dirty="0" err="1" smtClean="0">
                <a:solidFill>
                  <a:schemeClr val="bg1"/>
                </a:solidFill>
                <a:latin typeface="Times New Roman" pitchFamily="18" charset="0"/>
              </a:rPr>
              <a:t>візник</a:t>
            </a:r>
            <a:r>
              <a:rPr lang="ru-RU" sz="2400" dirty="0" smtClean="0">
                <a:solidFill>
                  <a:schemeClr val="bg1"/>
                </a:solidFill>
                <a:latin typeface="Times New Roman" pitchFamily="18" charset="0"/>
              </a:rPr>
              <a:t>)</a:t>
            </a:r>
          </a:p>
          <a:p>
            <a:pPr marL="342900" indent="-342900"/>
            <a:r>
              <a:rPr lang="uk-UA" sz="3200" dirty="0" smtClean="0">
                <a:solidFill>
                  <a:schemeClr val="bg1"/>
                </a:solidFill>
                <a:latin typeface="Times New Roman" pitchFamily="18" charset="0"/>
              </a:rPr>
              <a:t>шо</a:t>
            </a:r>
            <a:r>
              <a:rPr lang="ru-RU" sz="3200" dirty="0" smtClean="0">
                <a:solidFill>
                  <a:schemeClr val="bg1"/>
                </a:solidFill>
                <a:latin typeface="Times New Roman" pitchFamily="18" charset="0"/>
              </a:rPr>
              <a:t>хат</a:t>
            </a:r>
            <a:r>
              <a:rPr lang="ru-RU" sz="3200" dirty="0">
                <a:solidFill>
                  <a:schemeClr val="bg1"/>
                </a:solidFill>
                <a:latin typeface="Times New Roman" pitchFamily="18" charset="0"/>
              </a:rPr>
              <a:t>, бобе </a:t>
            </a:r>
            <a:r>
              <a:rPr lang="ru-RU" sz="3200" dirty="0" err="1" smtClean="0">
                <a:solidFill>
                  <a:schemeClr val="bg1"/>
                </a:solidFill>
                <a:latin typeface="Times New Roman" pitchFamily="18" charset="0"/>
              </a:rPr>
              <a:t>Єстерко</a:t>
            </a:r>
            <a:r>
              <a:rPr lang="ru-RU" sz="3200" dirty="0" smtClean="0">
                <a:solidFill>
                  <a:schemeClr val="bg1"/>
                </a:solidFill>
                <a:latin typeface="Times New Roman" pitchFamily="18" charset="0"/>
              </a:rPr>
              <a:t>,</a:t>
            </a:r>
          </a:p>
          <a:p>
            <a:pPr marL="342900" indent="-342900"/>
            <a:r>
              <a:rPr lang="ru-RU" sz="3200" dirty="0" err="1" smtClean="0">
                <a:solidFill>
                  <a:schemeClr val="bg1"/>
                </a:solidFill>
                <a:latin typeface="Times New Roman" pitchFamily="18" charset="0"/>
              </a:rPr>
              <a:t>реб</a:t>
            </a:r>
            <a:r>
              <a:rPr lang="ru-RU" sz="3200" dirty="0" smtClean="0">
                <a:solidFill>
                  <a:schemeClr val="bg1"/>
                </a:solidFill>
                <a:latin typeface="Times New Roman" pitchFamily="18" charset="0"/>
              </a:rPr>
              <a:t> </a:t>
            </a:r>
            <a:r>
              <a:rPr lang="ru-RU" sz="3200" dirty="0" err="1">
                <a:solidFill>
                  <a:schemeClr val="bg1"/>
                </a:solidFill>
                <a:latin typeface="Times New Roman" pitchFamily="18" charset="0"/>
              </a:rPr>
              <a:t>Абруме</a:t>
            </a:r>
            <a:r>
              <a:rPr lang="uk-UA" sz="3200" dirty="0">
                <a:solidFill>
                  <a:schemeClr val="bg1"/>
                </a:solidFill>
                <a:latin typeface="Times New Roman" pitchFamily="18" charset="0"/>
              </a:rPr>
              <a:t> </a:t>
            </a:r>
            <a:r>
              <a:rPr lang="uk-UA" b="1" dirty="0">
                <a:solidFill>
                  <a:schemeClr val="bg1"/>
                </a:solidFill>
                <a:latin typeface="Times New Roman" pitchFamily="18" charset="0"/>
              </a:rPr>
              <a:t>—</a:t>
            </a:r>
            <a:r>
              <a:rPr lang="uk-UA" sz="2400" b="1" dirty="0" smtClean="0">
                <a:solidFill>
                  <a:schemeClr val="bg1"/>
                </a:solidFill>
                <a:latin typeface="Times New Roman" pitchFamily="18" charset="0"/>
              </a:rPr>
              <a:t> </a:t>
            </a:r>
            <a:r>
              <a:rPr lang="uk-UA" sz="2400" dirty="0" err="1" smtClean="0">
                <a:solidFill>
                  <a:schemeClr val="bg1"/>
                </a:solidFill>
                <a:latin typeface="Times New Roman" pitchFamily="18" charset="0"/>
              </a:rPr>
              <a:t>гебраїзми</a:t>
            </a:r>
            <a:endParaRPr lang="ru-RU" sz="2400" dirty="0">
              <a:solidFill>
                <a:schemeClr val="bg1"/>
              </a:solidFill>
              <a:latin typeface="Times New Roman" pitchFamily="18" charset="0"/>
            </a:endParaRPr>
          </a:p>
          <a:p>
            <a:pPr marL="342900" indent="-342900"/>
            <a:r>
              <a:rPr lang="uk-UA" sz="3200" dirty="0">
                <a:solidFill>
                  <a:schemeClr val="bg1"/>
                </a:solidFill>
                <a:latin typeface="Times New Roman" pitchFamily="18" charset="0"/>
              </a:rPr>
              <a:t>Ай-</a:t>
            </a:r>
            <a:r>
              <a:rPr lang="uk-UA" sz="3200" dirty="0" err="1">
                <a:solidFill>
                  <a:schemeClr val="bg1"/>
                </a:solidFill>
                <a:latin typeface="Times New Roman" pitchFamily="18" charset="0"/>
              </a:rPr>
              <a:t>вай</a:t>
            </a:r>
            <a:r>
              <a:rPr lang="uk-UA" sz="3200" dirty="0" smtClean="0">
                <a:solidFill>
                  <a:schemeClr val="bg1"/>
                </a:solidFill>
                <a:latin typeface="Times New Roman" pitchFamily="18" charset="0"/>
              </a:rPr>
              <a:t>! </a:t>
            </a:r>
            <a:r>
              <a:rPr lang="uk-UA" b="1" dirty="0">
                <a:solidFill>
                  <a:schemeClr val="bg1"/>
                </a:solidFill>
                <a:latin typeface="Times New Roman" pitchFamily="18" charset="0"/>
              </a:rPr>
              <a:t>—</a:t>
            </a:r>
            <a:r>
              <a:rPr lang="uk-UA" sz="3200" b="1" dirty="0" smtClean="0">
                <a:solidFill>
                  <a:schemeClr val="bg1"/>
                </a:solidFill>
                <a:latin typeface="Times New Roman" pitchFamily="18" charset="0"/>
              </a:rPr>
              <a:t> </a:t>
            </a:r>
            <a:r>
              <a:rPr lang="uk-UA" sz="2400" dirty="0" smtClean="0">
                <a:solidFill>
                  <a:schemeClr val="bg1"/>
                </a:solidFill>
                <a:latin typeface="Times New Roman" pitchFamily="18" charset="0"/>
              </a:rPr>
              <a:t>зітхання</a:t>
            </a:r>
            <a:endParaRPr lang="ru-RU" sz="2400" dirty="0">
              <a:solidFill>
                <a:schemeClr val="bg1"/>
              </a:solidFill>
              <a:latin typeface="Times New Roman" pitchFamily="18" charset="0"/>
            </a:endParaRPr>
          </a:p>
        </p:txBody>
      </p:sp>
      <p:sp>
        <p:nvSpPr>
          <p:cNvPr id="7" name="TextBox 6"/>
          <p:cNvSpPr txBox="1"/>
          <p:nvPr/>
        </p:nvSpPr>
        <p:spPr>
          <a:xfrm>
            <a:off x="965778" y="908720"/>
            <a:ext cx="7168572" cy="584775"/>
          </a:xfrm>
          <a:prstGeom prst="rect">
            <a:avLst/>
          </a:prstGeom>
          <a:solidFill>
            <a:srgbClr val="002060"/>
          </a:solidFill>
        </p:spPr>
        <p:txBody>
          <a:bodyPr wrap="square">
            <a:spAutoFit/>
          </a:bodyPr>
          <a:lstStyle/>
          <a:p>
            <a:pPr marL="342900" indent="-342900" algn="ctr"/>
            <a:r>
              <a:rPr lang="uk-UA" sz="3200" b="1" dirty="0" smtClean="0">
                <a:solidFill>
                  <a:srgbClr val="FFFF00"/>
                </a:solidFill>
                <a:effectLst>
                  <a:outerShdw blurRad="38100" dist="38100" dir="2700000" algn="tl">
                    <a:srgbClr val="000000">
                      <a:alpha val="43137"/>
                    </a:srgbClr>
                  </a:outerShdw>
                </a:effectLst>
                <a:latin typeface="Times New Roman" pitchFamily="18" charset="0"/>
              </a:rPr>
              <a:t>Єврейська</a:t>
            </a:r>
            <a:r>
              <a:rPr lang="ru-RU" sz="3200" b="1" dirty="0" smtClean="0">
                <a:solidFill>
                  <a:srgbClr val="FFFF00"/>
                </a:solidFill>
                <a:effectLst>
                  <a:outerShdw blurRad="38100" dist="38100" dir="2700000" algn="tl">
                    <a:srgbClr val="000000">
                      <a:alpha val="43137"/>
                    </a:srgbClr>
                  </a:outerShdw>
                </a:effectLst>
                <a:latin typeface="Times New Roman" pitchFamily="18" charset="0"/>
              </a:rPr>
              <a:t> </a:t>
            </a:r>
            <a:r>
              <a:rPr lang="uk-UA" sz="3200" b="1" dirty="0" smtClean="0">
                <a:solidFill>
                  <a:srgbClr val="FFFF00"/>
                </a:solidFill>
                <a:effectLst>
                  <a:outerShdw blurRad="38100" dist="38100" dir="2700000" algn="tl">
                    <a:srgbClr val="000000">
                      <a:alpha val="43137"/>
                    </a:srgbClr>
                  </a:outerShdw>
                </a:effectLst>
                <a:latin typeface="Times New Roman" pitchFamily="18" charset="0"/>
              </a:rPr>
              <a:t>мова</a:t>
            </a:r>
            <a:endParaRPr lang="uk-UA" sz="3200" dirty="0">
              <a:solidFill>
                <a:srgbClr val="FFFF00"/>
              </a:solidFill>
              <a:latin typeface="Book Antiqua" pitchFamily="18" charset="0"/>
            </a:endParaRPr>
          </a:p>
        </p:txBody>
      </p:sp>
      <p:pic>
        <p:nvPicPr>
          <p:cNvPr id="4098" name="Picture 2" descr="http://www.vokrugsveta.ru/encyclopedia/images/thumb/2/22/Jew.Pauli.1862.jpg/270px-Jew.Pauli.18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077072"/>
            <a:ext cx="1618239" cy="243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354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5602"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5603"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uk-UA" sz="2400" b="1" dirty="0" smtClean="0">
                <a:latin typeface="Times New Roman" pitchFamily="18" charset="0"/>
              </a:rPr>
              <a:t>ФРАЗЕОЛОГІЯ</a:t>
            </a:r>
            <a:r>
              <a:rPr lang="ru-RU" sz="2400" b="1" dirty="0" smtClean="0">
                <a:latin typeface="Times New Roman" pitchFamily="18" charset="0"/>
              </a:rPr>
              <a:t> М. </a:t>
            </a:r>
            <a:r>
              <a:rPr lang="uk-UA" sz="2400" b="1" dirty="0" smtClean="0">
                <a:latin typeface="Times New Roman" pitchFamily="18" charset="0"/>
              </a:rPr>
              <a:t>КОЦЮБИНСЬКОГО</a:t>
            </a:r>
            <a:endParaRPr lang="uk-UA" sz="2400" b="1" dirty="0">
              <a:latin typeface="Times New Roman" pitchFamily="18" charset="0"/>
            </a:endParaRPr>
          </a:p>
        </p:txBody>
      </p:sp>
      <p:sp>
        <p:nvSpPr>
          <p:cNvPr id="8" name="TextBox 7"/>
          <p:cNvSpPr txBox="1"/>
          <p:nvPr/>
        </p:nvSpPr>
        <p:spPr>
          <a:xfrm>
            <a:off x="971550" y="2281084"/>
            <a:ext cx="7166047" cy="4316566"/>
          </a:xfrm>
          <a:prstGeom prst="rect">
            <a:avLst/>
          </a:prstGeom>
          <a:solidFill>
            <a:srgbClr val="002060"/>
          </a:solidFill>
        </p:spPr>
        <p:txBody>
          <a:bodyPr wrap="square">
            <a:spAutoFit/>
          </a:bodyPr>
          <a:lstStyle/>
          <a:p>
            <a:pPr algn="just"/>
            <a:endParaRPr lang="ru-RU" sz="1050" b="1" i="1" u="sng" dirty="0" smtClean="0">
              <a:solidFill>
                <a:schemeClr val="bg1"/>
              </a:solidFill>
              <a:latin typeface="Times New Roman" pitchFamily="18" charset="0"/>
            </a:endParaRPr>
          </a:p>
          <a:p>
            <a:pPr algn="just"/>
            <a:r>
              <a:rPr lang="ru-RU" sz="2200" b="1" i="1" u="sng" dirty="0" smtClean="0">
                <a:solidFill>
                  <a:schemeClr val="bg1"/>
                </a:solidFill>
                <a:latin typeface="Times New Roman" pitchFamily="18" charset="0"/>
              </a:rPr>
              <a:t>стати </a:t>
            </a:r>
            <a:r>
              <a:rPr lang="ru-RU" sz="2200" b="1" i="1" u="sng" dirty="0">
                <a:solidFill>
                  <a:schemeClr val="bg1"/>
                </a:solidFill>
                <a:latin typeface="Times New Roman" pitchFamily="18" charset="0"/>
              </a:rPr>
              <a:t>на </a:t>
            </a:r>
            <a:r>
              <a:rPr lang="ru-RU" sz="2200" b="1" i="1" u="sng" dirty="0" smtClean="0">
                <a:solidFill>
                  <a:schemeClr val="bg1"/>
                </a:solidFill>
                <a:latin typeface="Times New Roman" pitchFamily="18" charset="0"/>
              </a:rPr>
              <a:t>ноги</a:t>
            </a:r>
            <a:r>
              <a:rPr lang="ru-RU" sz="2400" b="1" i="1" dirty="0" smtClean="0">
                <a:solidFill>
                  <a:schemeClr val="bg1"/>
                </a:solidFill>
                <a:latin typeface="Times New Roman" pitchFamily="18" charset="0"/>
              </a:rPr>
              <a:t> </a:t>
            </a:r>
            <a:r>
              <a:rPr lang="uk-UA" b="1" dirty="0" smtClean="0">
                <a:solidFill>
                  <a:schemeClr val="bg1"/>
                </a:solidFill>
                <a:latin typeface="Times New Roman" pitchFamily="18" charset="0"/>
              </a:rPr>
              <a:t>— </a:t>
            </a:r>
            <a:r>
              <a:rPr lang="uk-UA" sz="1600" b="1" dirty="0" smtClean="0">
                <a:solidFill>
                  <a:schemeClr val="bg1"/>
                </a:solidFill>
                <a:latin typeface="Times New Roman" pitchFamily="18" charset="0"/>
              </a:rPr>
              <a:t>розбагатіти, поправити своє матеріальне становище</a:t>
            </a:r>
          </a:p>
          <a:p>
            <a:pPr algn="just"/>
            <a:r>
              <a:rPr lang="uk-UA" sz="2200" b="1" i="1" u="sng" dirty="0">
                <a:solidFill>
                  <a:schemeClr val="bg1"/>
                </a:solidFill>
                <a:latin typeface="Times New Roman" pitchFamily="18" charset="0"/>
              </a:rPr>
              <a:t>забити клин у тім’я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викликати у когось певні думки, прагнення, бажання і т. ін.</a:t>
            </a:r>
          </a:p>
          <a:p>
            <a:pPr algn="just"/>
            <a:r>
              <a:rPr lang="ru-RU" sz="2200" b="1" i="1" u="sng" dirty="0">
                <a:solidFill>
                  <a:schemeClr val="bg1"/>
                </a:solidFill>
                <a:latin typeface="Times New Roman" pitchFamily="18" charset="0"/>
              </a:rPr>
              <a:t>полуда з очей спала</a:t>
            </a:r>
            <a:r>
              <a:rPr lang="ru-RU" sz="2400" b="1" i="1" dirty="0">
                <a:solidFill>
                  <a:schemeClr val="bg1"/>
                </a:solidFill>
                <a:latin typeface="Times New Roman" pitchFamily="18" charset="0"/>
              </a:rPr>
              <a:t>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людина прозріла, і сприймає що-небудь таким, яким воно є в дійсності</a:t>
            </a:r>
            <a:endParaRPr lang="ru-RU" sz="1600" b="1" dirty="0">
              <a:solidFill>
                <a:schemeClr val="bg1"/>
              </a:solidFill>
              <a:latin typeface="Times New Roman" pitchFamily="18" charset="0"/>
            </a:endParaRPr>
          </a:p>
          <a:p>
            <a:r>
              <a:rPr lang="ru-RU" sz="2200" b="1" i="1" u="sng" dirty="0">
                <a:solidFill>
                  <a:schemeClr val="bg1"/>
                </a:solidFill>
                <a:latin typeface="Times New Roman" pitchFamily="18" charset="0"/>
              </a:rPr>
              <a:t>брала </a:t>
            </a:r>
            <a:r>
              <a:rPr lang="uk-UA" sz="2200" b="1" i="1" u="sng" dirty="0">
                <a:solidFill>
                  <a:schemeClr val="bg1"/>
                </a:solidFill>
                <a:latin typeface="Times New Roman" pitchFamily="18" charset="0"/>
              </a:rPr>
              <a:t>хіть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хотілося</a:t>
            </a:r>
          </a:p>
          <a:p>
            <a:r>
              <a:rPr lang="uk-UA" sz="2200" b="1" i="1" u="sng" dirty="0">
                <a:solidFill>
                  <a:schemeClr val="bg1"/>
                </a:solidFill>
                <a:latin typeface="Times New Roman" pitchFamily="18" charset="0"/>
              </a:rPr>
              <a:t>западати в нетяму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непритомніти</a:t>
            </a:r>
          </a:p>
          <a:p>
            <a:pPr algn="just"/>
            <a:r>
              <a:rPr lang="uk-UA" sz="2200" b="1" i="1" u="sng" dirty="0">
                <a:solidFill>
                  <a:schemeClr val="bg1"/>
                </a:solidFill>
                <a:latin typeface="Times New Roman" pitchFamily="18" charset="0"/>
              </a:rPr>
              <a:t>дур голови береться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хто-небудь перебуває в стані розгубленості, розпачу, приголомшення через важкі клопоти, турботи і т. ін.</a:t>
            </a:r>
          </a:p>
          <a:p>
            <a:r>
              <a:rPr lang="uk-UA" sz="2200" b="1" i="1" u="sng" dirty="0">
                <a:solidFill>
                  <a:schemeClr val="bg1"/>
                </a:solidFill>
                <a:latin typeface="Times New Roman" pitchFamily="18" charset="0"/>
              </a:rPr>
              <a:t>кричати на пробі</a:t>
            </a:r>
            <a:r>
              <a:rPr lang="uk-UA" sz="2400" b="1" i="1" dirty="0">
                <a:solidFill>
                  <a:schemeClr val="bg1"/>
                </a:solidFill>
                <a:latin typeface="Times New Roman" pitchFamily="18" charset="0"/>
              </a:rPr>
              <a:t>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голосно</a:t>
            </a:r>
            <a:r>
              <a:rPr lang="ru-RU" sz="1600" b="1" dirty="0">
                <a:solidFill>
                  <a:schemeClr val="bg1"/>
                </a:solidFill>
                <a:latin typeface="Times New Roman" pitchFamily="18" charset="0"/>
              </a:rPr>
              <a:t> </a:t>
            </a:r>
            <a:r>
              <a:rPr lang="uk-UA" sz="1600" b="1" dirty="0">
                <a:solidFill>
                  <a:schemeClr val="bg1"/>
                </a:solidFill>
                <a:latin typeface="Times New Roman" pitchFamily="18" charset="0"/>
              </a:rPr>
              <a:t>говорити</a:t>
            </a:r>
            <a:r>
              <a:rPr lang="ru-RU" sz="1600" b="1" dirty="0">
                <a:solidFill>
                  <a:schemeClr val="bg1"/>
                </a:solidFill>
                <a:latin typeface="Times New Roman" pitchFamily="18" charset="0"/>
              </a:rPr>
              <a:t>, </a:t>
            </a:r>
            <a:r>
              <a:rPr lang="uk-UA" sz="1600" b="1" dirty="0">
                <a:solidFill>
                  <a:schemeClr val="bg1"/>
                </a:solidFill>
                <a:latin typeface="Times New Roman" pitchFamily="18" charset="0"/>
              </a:rPr>
              <a:t>просити</a:t>
            </a:r>
            <a:r>
              <a:rPr lang="ru-RU" sz="1600" b="1" dirty="0">
                <a:solidFill>
                  <a:schemeClr val="bg1"/>
                </a:solidFill>
                <a:latin typeface="Times New Roman" pitchFamily="18" charset="0"/>
              </a:rPr>
              <a:t> </a:t>
            </a:r>
            <a:r>
              <a:rPr lang="uk-UA" sz="1600" b="1" dirty="0">
                <a:solidFill>
                  <a:schemeClr val="bg1"/>
                </a:solidFill>
                <a:latin typeface="Times New Roman" pitchFamily="18" charset="0"/>
              </a:rPr>
              <a:t>підтримки</a:t>
            </a:r>
          </a:p>
          <a:p>
            <a:pPr algn="just"/>
            <a:r>
              <a:rPr lang="uk-UA" sz="2200" b="1" i="1" u="sng" dirty="0">
                <a:solidFill>
                  <a:schemeClr val="bg1"/>
                </a:solidFill>
                <a:latin typeface="Times New Roman" pitchFamily="18" charset="0"/>
              </a:rPr>
              <a:t>вилізло</a:t>
            </a:r>
            <a:r>
              <a:rPr lang="ru-RU" sz="2200" b="1" i="1" u="sng" dirty="0">
                <a:solidFill>
                  <a:schemeClr val="bg1"/>
                </a:solidFill>
                <a:latin typeface="Times New Roman" pitchFamily="18" charset="0"/>
              </a:rPr>
              <a:t> шило з </a:t>
            </a:r>
            <a:r>
              <a:rPr lang="uk-UA" sz="2200" b="1" i="1" u="sng" dirty="0">
                <a:solidFill>
                  <a:schemeClr val="bg1"/>
                </a:solidFill>
                <a:latin typeface="Times New Roman" pitchFamily="18" charset="0"/>
              </a:rPr>
              <a:t>мішка</a:t>
            </a:r>
            <a:r>
              <a:rPr lang="uk-UA" sz="2400" b="1" i="1" dirty="0">
                <a:solidFill>
                  <a:schemeClr val="bg1"/>
                </a:solidFill>
                <a:latin typeface="Times New Roman" pitchFamily="18" charset="0"/>
              </a:rPr>
              <a:t> </a:t>
            </a:r>
            <a:r>
              <a:rPr lang="uk-UA" b="1" dirty="0" smtClean="0">
                <a:solidFill>
                  <a:schemeClr val="bg1"/>
                </a:solidFill>
                <a:latin typeface="Times New Roman" pitchFamily="18" charset="0"/>
              </a:rPr>
              <a:t>— </a:t>
            </a:r>
            <a:r>
              <a:rPr lang="uk-UA" sz="1600" b="1" dirty="0">
                <a:solidFill>
                  <a:schemeClr val="bg1"/>
                </a:solidFill>
                <a:latin typeface="Times New Roman" pitchFamily="18" charset="0"/>
              </a:rPr>
              <a:t>щось стало явним, помітним, </a:t>
            </a:r>
            <a:r>
              <a:rPr lang="uk-UA" sz="1600" b="1" dirty="0" smtClean="0">
                <a:solidFill>
                  <a:schemeClr val="bg1"/>
                </a:solidFill>
                <a:latin typeface="Times New Roman" pitchFamily="18" charset="0"/>
              </a:rPr>
              <a:t>очевидним</a:t>
            </a:r>
          </a:p>
          <a:p>
            <a:pPr algn="just"/>
            <a:endParaRPr lang="ru-RU" sz="1600" b="1" dirty="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6626"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6627"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uk-UA" sz="2400" dirty="0" smtClean="0"/>
              <a:t>Метафоризація мови Михайла Михайловича</a:t>
            </a:r>
            <a:endParaRPr lang="uk-UA" sz="2400" b="1" dirty="0">
              <a:latin typeface="Times New Roman" pitchFamily="18" charset="0"/>
            </a:endParaRPr>
          </a:p>
        </p:txBody>
      </p:sp>
      <p:sp>
        <p:nvSpPr>
          <p:cNvPr id="8" name="TextBox 7"/>
          <p:cNvSpPr txBox="1"/>
          <p:nvPr/>
        </p:nvSpPr>
        <p:spPr>
          <a:xfrm>
            <a:off x="971551" y="2348880"/>
            <a:ext cx="7162800" cy="4247317"/>
          </a:xfrm>
          <a:prstGeom prst="rect">
            <a:avLst/>
          </a:prstGeom>
          <a:solidFill>
            <a:srgbClr val="002060"/>
          </a:solidFill>
        </p:spPr>
        <p:txBody>
          <a:bodyPr wrap="square">
            <a:spAutoFit/>
          </a:bodyPr>
          <a:lstStyle/>
          <a:p>
            <a:pPr marL="342900" indent="-342900"/>
            <a:r>
              <a:rPr lang="uk-UA" i="1" dirty="0" smtClean="0">
                <a:solidFill>
                  <a:schemeClr val="bg1"/>
                </a:solidFill>
                <a:latin typeface="Times New Roman" pitchFamily="18" charset="0"/>
              </a:rPr>
              <a:t>«Денце макітри </a:t>
            </a:r>
            <a:r>
              <a:rPr lang="uk-UA" i="1" dirty="0" err="1" smtClean="0">
                <a:solidFill>
                  <a:schemeClr val="bg1"/>
                </a:solidFill>
                <a:latin typeface="Times New Roman" pitchFamily="18" charset="0"/>
              </a:rPr>
              <a:t>облипли</a:t>
            </a:r>
            <a:r>
              <a:rPr lang="uk-UA" i="1" dirty="0" smtClean="0">
                <a:solidFill>
                  <a:schemeClr val="bg1"/>
                </a:solidFill>
                <a:latin typeface="Times New Roman" pitchFamily="18" charset="0"/>
              </a:rPr>
              <a:t> мухи, наче насіли на щось солодке.</a:t>
            </a:r>
          </a:p>
          <a:p>
            <a:pPr marL="342900" indent="-342900"/>
            <a:r>
              <a:rPr lang="uk-UA" i="1" dirty="0" smtClean="0">
                <a:solidFill>
                  <a:schemeClr val="bg1"/>
                </a:solidFill>
                <a:latin typeface="Times New Roman" pitchFamily="18" charset="0"/>
              </a:rPr>
              <a:t>То чорнів ярмарок».</a:t>
            </a:r>
          </a:p>
          <a:p>
            <a:pPr marL="342900" indent="-342900" algn="r"/>
            <a:r>
              <a:rPr lang="uk-UA" dirty="0" smtClean="0">
                <a:solidFill>
                  <a:srgbClr val="FFC000"/>
                </a:solidFill>
                <a:latin typeface="Times New Roman" pitchFamily="18" charset="0"/>
              </a:rPr>
              <a:t>«Як ми їздили до Криниці»</a:t>
            </a:r>
          </a:p>
          <a:p>
            <a:pPr marL="342900" indent="-342900" algn="r"/>
            <a:endParaRPr lang="uk-UA" dirty="0">
              <a:solidFill>
                <a:schemeClr val="bg1"/>
              </a:solidFill>
              <a:latin typeface="Times New Roman" pitchFamily="18" charset="0"/>
            </a:endParaRPr>
          </a:p>
          <a:p>
            <a:pPr marL="342900" indent="-342900" algn="r"/>
            <a:endParaRPr lang="uk-UA" dirty="0" smtClean="0">
              <a:solidFill>
                <a:schemeClr val="bg1"/>
              </a:solidFill>
              <a:latin typeface="Times New Roman" pitchFamily="18" charset="0"/>
            </a:endParaRPr>
          </a:p>
          <a:p>
            <a:pPr marL="342900" indent="-342900" algn="r"/>
            <a:endParaRPr lang="uk-UA" dirty="0">
              <a:solidFill>
                <a:schemeClr val="bg1"/>
              </a:solidFill>
              <a:latin typeface="Times New Roman" pitchFamily="18" charset="0"/>
            </a:endParaRPr>
          </a:p>
          <a:p>
            <a:pPr marL="342900" indent="-342900" algn="r"/>
            <a:endParaRPr lang="uk-UA" dirty="0" smtClean="0">
              <a:solidFill>
                <a:schemeClr val="bg1"/>
              </a:solidFill>
              <a:latin typeface="Times New Roman" pitchFamily="18" charset="0"/>
            </a:endParaRPr>
          </a:p>
          <a:p>
            <a:pPr marL="342900" indent="-342900" algn="r"/>
            <a:endParaRPr lang="uk-UA" dirty="0">
              <a:solidFill>
                <a:schemeClr val="bg1"/>
              </a:solidFill>
              <a:latin typeface="Times New Roman" pitchFamily="18" charset="0"/>
            </a:endParaRPr>
          </a:p>
          <a:p>
            <a:pPr marL="342900" indent="-342900" algn="r"/>
            <a:endParaRPr lang="ru-RU" dirty="0" smtClean="0">
              <a:solidFill>
                <a:schemeClr val="bg1"/>
              </a:solidFill>
              <a:latin typeface="Times New Roman" pitchFamily="18" charset="0"/>
            </a:endParaRPr>
          </a:p>
          <a:p>
            <a:pPr marL="342900" indent="-342900" algn="r"/>
            <a:endParaRPr lang="uk-UA" dirty="0">
              <a:solidFill>
                <a:schemeClr val="bg1"/>
              </a:solidFill>
              <a:latin typeface="Times New Roman" pitchFamily="18" charset="0"/>
            </a:endParaRPr>
          </a:p>
          <a:p>
            <a:pPr marL="342900" indent="-342900" algn="r"/>
            <a:endParaRPr lang="uk-UA" dirty="0" smtClean="0">
              <a:solidFill>
                <a:schemeClr val="bg1"/>
              </a:solidFill>
              <a:latin typeface="Times New Roman" pitchFamily="18" charset="0"/>
            </a:endParaRPr>
          </a:p>
          <a:p>
            <a:pPr marL="342900" indent="-342900" algn="r"/>
            <a:endParaRPr lang="ru-RU" dirty="0" smtClean="0">
              <a:solidFill>
                <a:schemeClr val="bg1"/>
              </a:solidFill>
              <a:latin typeface="Times New Roman" pitchFamily="18" charset="0"/>
            </a:endParaRPr>
          </a:p>
          <a:p>
            <a:pPr marL="342900" indent="-342900" algn="r"/>
            <a:r>
              <a:rPr lang="ru-RU" b="1" dirty="0" smtClean="0"/>
              <a:t> </a:t>
            </a:r>
            <a:endParaRPr lang="en-US" dirty="0" smtClean="0">
              <a:solidFill>
                <a:schemeClr val="bg1"/>
              </a:solidFill>
              <a:latin typeface="Times New Roman" pitchFamily="18" charset="0"/>
            </a:endParaRPr>
          </a:p>
          <a:p>
            <a:pPr marL="342900" indent="-342900"/>
            <a:r>
              <a:rPr lang="en-US" dirty="0" smtClean="0">
                <a:solidFill>
                  <a:schemeClr val="bg1"/>
                </a:solidFill>
                <a:latin typeface="Book Antiqua" pitchFamily="18" charset="0"/>
              </a:rPr>
              <a:t>                                   </a:t>
            </a:r>
            <a:endParaRPr lang="uk-UA" dirty="0">
              <a:solidFill>
                <a:schemeClr val="bg1"/>
              </a:solidFill>
              <a:latin typeface="Times New Roman" pitchFamily="18" charset="0"/>
            </a:endParaRPr>
          </a:p>
          <a:p>
            <a:pPr marL="342900" indent="-342900"/>
            <a:endParaRPr lang="ru-RU" dirty="0">
              <a:solidFill>
                <a:schemeClr val="bg1"/>
              </a:solidFill>
              <a:latin typeface="Times New Roman" pitchFamily="18" charset="0"/>
            </a:endParaRPr>
          </a:p>
        </p:txBody>
      </p:sp>
      <p:sp>
        <p:nvSpPr>
          <p:cNvPr id="3" name="Прямоугольник 2"/>
          <p:cNvSpPr/>
          <p:nvPr/>
        </p:nvSpPr>
        <p:spPr>
          <a:xfrm>
            <a:off x="965994" y="3179876"/>
            <a:ext cx="7168356" cy="923330"/>
          </a:xfrm>
          <a:prstGeom prst="rect">
            <a:avLst/>
          </a:prstGeom>
        </p:spPr>
        <p:txBody>
          <a:bodyPr wrap="square">
            <a:spAutoFit/>
          </a:bodyPr>
          <a:lstStyle/>
          <a:p>
            <a:r>
              <a:rPr lang="uk-UA" i="1" dirty="0" smtClean="0">
                <a:solidFill>
                  <a:schemeClr val="bg1"/>
                </a:solidFill>
                <a:latin typeface="Times New Roman" pitchFamily="18" charset="0"/>
              </a:rPr>
              <a:t>«Кує зозуля. Б’є молоточком у кришталевий великий дзвін — ку-ку! ку-ку! — і сіє тишу по травах».</a:t>
            </a:r>
          </a:p>
          <a:p>
            <a:pPr algn="r"/>
            <a:r>
              <a:rPr lang="uk-UA" dirty="0" smtClean="0">
                <a:solidFill>
                  <a:srgbClr val="FFC000"/>
                </a:solidFill>
                <a:latin typeface="Times New Roman" pitchFamily="18" charset="0"/>
              </a:rPr>
              <a:t>«</a:t>
            </a:r>
            <a:r>
              <a:rPr lang="uk-UA" dirty="0" err="1" smtClean="0">
                <a:solidFill>
                  <a:srgbClr val="FFC000"/>
                </a:solidFill>
                <a:latin typeface="Times New Roman" pitchFamily="18" charset="0"/>
              </a:rPr>
              <a:t>Intermezzo</a:t>
            </a:r>
            <a:r>
              <a:rPr lang="uk-UA" dirty="0" smtClean="0">
                <a:solidFill>
                  <a:srgbClr val="FFC000"/>
                </a:solidFill>
                <a:latin typeface="Times New Roman" pitchFamily="18" charset="0"/>
              </a:rPr>
              <a:t>»</a:t>
            </a:r>
            <a:endParaRPr lang="uk-UA" dirty="0">
              <a:solidFill>
                <a:srgbClr val="FFC000"/>
              </a:solidFill>
              <a:latin typeface="Times New Roman" pitchFamily="18" charset="0"/>
            </a:endParaRPr>
          </a:p>
        </p:txBody>
      </p:sp>
      <p:sp>
        <p:nvSpPr>
          <p:cNvPr id="4" name="Прямоугольник 3"/>
          <p:cNvSpPr/>
          <p:nvPr/>
        </p:nvSpPr>
        <p:spPr>
          <a:xfrm>
            <a:off x="965992" y="4045687"/>
            <a:ext cx="7168357" cy="923330"/>
          </a:xfrm>
          <a:prstGeom prst="rect">
            <a:avLst/>
          </a:prstGeom>
        </p:spPr>
        <p:txBody>
          <a:bodyPr wrap="square">
            <a:spAutoFit/>
          </a:bodyPr>
          <a:lstStyle/>
          <a:p>
            <a:r>
              <a:rPr lang="uk-UA" i="1" dirty="0" smtClean="0">
                <a:solidFill>
                  <a:schemeClr val="bg1"/>
                </a:solidFill>
                <a:latin typeface="Times New Roman" pitchFamily="18" charset="0"/>
              </a:rPr>
              <a:t>«Високе, чисто жіноче і різко дзвінке, воно в блискавку злилось з рожевим тілом та з лопотом ніг».</a:t>
            </a:r>
          </a:p>
          <a:p>
            <a:pPr algn="r"/>
            <a:r>
              <a:rPr lang="uk-UA" dirty="0" smtClean="0">
                <a:solidFill>
                  <a:srgbClr val="FFC000"/>
                </a:solidFill>
                <a:latin typeface="Times New Roman" pitchFamily="18" charset="0"/>
              </a:rPr>
              <a:t>«В дорозі»</a:t>
            </a:r>
            <a:r>
              <a:rPr lang="ru-RU" dirty="0" smtClean="0">
                <a:solidFill>
                  <a:srgbClr val="FFC000"/>
                </a:solidFill>
                <a:latin typeface="Times New Roman" pitchFamily="18" charset="0"/>
              </a:rPr>
              <a:t> </a:t>
            </a:r>
            <a:endParaRPr lang="ru-RU" dirty="0">
              <a:solidFill>
                <a:srgbClr val="FFC000"/>
              </a:solidFill>
              <a:latin typeface="Times New Roman" pitchFamily="18" charset="0"/>
            </a:endParaRPr>
          </a:p>
        </p:txBody>
      </p:sp>
      <p:sp>
        <p:nvSpPr>
          <p:cNvPr id="5" name="Прямоугольник 4"/>
          <p:cNvSpPr/>
          <p:nvPr/>
        </p:nvSpPr>
        <p:spPr>
          <a:xfrm>
            <a:off x="965991" y="5279974"/>
            <a:ext cx="7168357" cy="923330"/>
          </a:xfrm>
          <a:prstGeom prst="rect">
            <a:avLst/>
          </a:prstGeom>
        </p:spPr>
        <p:txBody>
          <a:bodyPr wrap="square">
            <a:spAutoFit/>
          </a:bodyPr>
          <a:lstStyle/>
          <a:p>
            <a:r>
              <a:rPr lang="uk-UA" i="1" dirty="0" smtClean="0">
                <a:solidFill>
                  <a:schemeClr val="bg1"/>
                </a:solidFill>
                <a:latin typeface="Times New Roman" pitchFamily="18" charset="0"/>
              </a:rPr>
              <a:t>«Однак дзвони несподівано впали. Мідь струснула осінню мряку і розсипалася по всіх кутках».</a:t>
            </a:r>
          </a:p>
          <a:p>
            <a:pPr algn="r"/>
            <a:r>
              <a:rPr lang="uk-UA" dirty="0" smtClean="0">
                <a:solidFill>
                  <a:srgbClr val="FFC000"/>
                </a:solidFill>
                <a:latin typeface="Times New Roman" pitchFamily="18" charset="0"/>
              </a:rPr>
              <a:t>«</a:t>
            </a:r>
            <a:r>
              <a:rPr lang="uk-UA" dirty="0" err="1" smtClean="0">
                <a:solidFill>
                  <a:srgbClr val="FFC000"/>
                </a:solidFill>
                <a:latin typeface="Times New Roman" pitchFamily="18" charset="0"/>
              </a:rPr>
              <a:t>Fata</a:t>
            </a:r>
            <a:r>
              <a:rPr lang="uk-UA" dirty="0" smtClean="0">
                <a:solidFill>
                  <a:srgbClr val="FFC000"/>
                </a:solidFill>
                <a:latin typeface="Times New Roman" pitchFamily="18" charset="0"/>
              </a:rPr>
              <a:t> </a:t>
            </a:r>
            <a:r>
              <a:rPr lang="uk-UA" dirty="0" err="1" smtClean="0">
                <a:solidFill>
                  <a:srgbClr val="FFC000"/>
                </a:solidFill>
                <a:latin typeface="Times New Roman" pitchFamily="18" charset="0"/>
              </a:rPr>
              <a:t>morgana</a:t>
            </a:r>
            <a:r>
              <a:rPr lang="uk-UA" dirty="0" smtClean="0">
                <a:solidFill>
                  <a:srgbClr val="FFC000"/>
                </a:solidFill>
                <a:latin typeface="Times New Roman" pitchFamily="18" charset="0"/>
              </a:rPr>
              <a:t>»</a:t>
            </a:r>
            <a:endParaRPr lang="uk-UA" dirty="0">
              <a:solidFill>
                <a:srgbClr val="FFC000"/>
              </a:solidFill>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8"/>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1999"/>
                                          </p:stCondLst>
                                        </p:cTn>
                                        <p:tgtEl>
                                          <p:spTgt spid="3"/>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4"/>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1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7650"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7651" name="TextBox 6"/>
          <p:cNvSpPr txBox="1">
            <a:spLocks noChangeArrowheads="1"/>
          </p:cNvSpPr>
          <p:nvPr/>
        </p:nvSpPr>
        <p:spPr bwMode="auto">
          <a:xfrm>
            <a:off x="971550" y="333375"/>
            <a:ext cx="7162800" cy="830997"/>
          </a:xfrm>
          <a:prstGeom prst="rect">
            <a:avLst/>
          </a:prstGeom>
          <a:solidFill>
            <a:srgbClr val="FFFF00"/>
          </a:solidFill>
          <a:ln w="9525">
            <a:noFill/>
            <a:miter lim="800000"/>
            <a:headEnd/>
            <a:tailEnd/>
          </a:ln>
        </p:spPr>
        <p:txBody>
          <a:bodyPr>
            <a:spAutoFit/>
          </a:bodyPr>
          <a:lstStyle/>
          <a:p>
            <a:pPr algn="ctr"/>
            <a:r>
              <a:rPr lang="ru-RU" sz="2400" b="1" dirty="0" smtClean="0">
                <a:latin typeface="Times New Roman" pitchFamily="18" charset="0"/>
              </a:rPr>
              <a:t>СИНТАКСИЧНА МАНЕРА РОЗПОВІДІ РАННЬОГО КОЦЮБИНСЬКОГО</a:t>
            </a:r>
            <a:endParaRPr lang="uk-UA" sz="2400" b="1" dirty="0">
              <a:latin typeface="Times New Roman" pitchFamily="18" charset="0"/>
            </a:endParaRPr>
          </a:p>
        </p:txBody>
      </p:sp>
      <p:sp>
        <p:nvSpPr>
          <p:cNvPr id="8" name="TextBox 7"/>
          <p:cNvSpPr txBox="1"/>
          <p:nvPr/>
        </p:nvSpPr>
        <p:spPr>
          <a:xfrm>
            <a:off x="966355" y="2534999"/>
            <a:ext cx="7162800" cy="4062651"/>
          </a:xfrm>
          <a:prstGeom prst="rect">
            <a:avLst/>
          </a:prstGeom>
          <a:solidFill>
            <a:srgbClr val="002060"/>
          </a:solidFill>
        </p:spPr>
        <p:txBody>
          <a:bodyPr wrap="square">
            <a:spAutoFit/>
          </a:bodyPr>
          <a:lstStyle/>
          <a:p>
            <a:pPr algn="just"/>
            <a:r>
              <a:rPr lang="uk-UA" sz="2400" dirty="0" smtClean="0">
                <a:solidFill>
                  <a:schemeClr val="bg1"/>
                </a:solidFill>
                <a:latin typeface="Segoe Print" panose="02000600000000000000" pitchFamily="2" charset="0"/>
              </a:rPr>
              <a:t>І справді було гарно на ниві, несказанно гарно! Погідне блакитне небо дихало на землю теплом. Половіли жита й вилискувались на сонці. Червоніло ціле море колосків пшениці. Долиною повилась річечка, наче хто кинув нову синю стрічку на зелену траву. А за річкою, попід кучерявим зеленим лісом, вся гора вкрита розкішними килимами ярини.</a:t>
            </a:r>
          </a:p>
          <a:p>
            <a:pPr algn="just"/>
            <a:endParaRPr lang="uk-UA" sz="1600" dirty="0" smtClean="0">
              <a:solidFill>
                <a:schemeClr val="bg1"/>
              </a:solidFill>
              <a:latin typeface="Segoe Print" panose="02000600000000000000" pitchFamily="2" charset="0"/>
            </a:endParaRPr>
          </a:p>
          <a:p>
            <a:pPr algn="r"/>
            <a:r>
              <a:rPr lang="uk-UA" dirty="0" smtClean="0">
                <a:solidFill>
                  <a:srgbClr val="FFC000"/>
                </a:solidFill>
                <a:latin typeface="+mj-lt"/>
              </a:rPr>
              <a:t>«</a:t>
            </a:r>
            <a:r>
              <a:rPr lang="uk-UA" dirty="0" err="1" smtClean="0">
                <a:solidFill>
                  <a:srgbClr val="FFC000"/>
                </a:solidFill>
                <a:latin typeface="+mj-lt"/>
              </a:rPr>
              <a:t>Харитя</a:t>
            </a:r>
            <a:r>
              <a:rPr lang="uk-UA" dirty="0" smtClean="0">
                <a:solidFill>
                  <a:srgbClr val="FFC000"/>
                </a:solidFill>
                <a:latin typeface="+mj-lt"/>
              </a:rPr>
              <a:t>»</a:t>
            </a:r>
            <a:endParaRPr lang="uk-UA" dirty="0">
              <a:solidFill>
                <a:srgbClr val="FFC000"/>
              </a:solidFill>
              <a:latin typeface="+mj-lt"/>
            </a:endParaRPr>
          </a:p>
        </p:txBody>
      </p:sp>
      <p:sp>
        <p:nvSpPr>
          <p:cNvPr id="2" name="Равно 1"/>
          <p:cNvSpPr/>
          <p:nvPr/>
        </p:nvSpPr>
        <p:spPr>
          <a:xfrm>
            <a:off x="2627784" y="2852936"/>
            <a:ext cx="914400" cy="144016"/>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0" name="Равно 9"/>
          <p:cNvSpPr/>
          <p:nvPr/>
        </p:nvSpPr>
        <p:spPr>
          <a:xfrm>
            <a:off x="6156176" y="3176972"/>
            <a:ext cx="1512168" cy="180020"/>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1" name="Равно 10"/>
          <p:cNvSpPr/>
          <p:nvPr/>
        </p:nvSpPr>
        <p:spPr>
          <a:xfrm>
            <a:off x="599210" y="3901812"/>
            <a:ext cx="3171800" cy="169161"/>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2" name="Равно 11"/>
          <p:cNvSpPr/>
          <p:nvPr/>
        </p:nvSpPr>
        <p:spPr>
          <a:xfrm>
            <a:off x="5155072" y="3919670"/>
            <a:ext cx="2365339" cy="151303"/>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3" name="Равно 12"/>
          <p:cNvSpPr/>
          <p:nvPr/>
        </p:nvSpPr>
        <p:spPr>
          <a:xfrm>
            <a:off x="6373137" y="4293096"/>
            <a:ext cx="2003862" cy="138435"/>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4" name="Равно 13"/>
          <p:cNvSpPr/>
          <p:nvPr/>
        </p:nvSpPr>
        <p:spPr>
          <a:xfrm>
            <a:off x="3814776" y="4659616"/>
            <a:ext cx="1334616" cy="152400"/>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5" name="Равно 14"/>
          <p:cNvSpPr/>
          <p:nvPr/>
        </p:nvSpPr>
        <p:spPr>
          <a:xfrm>
            <a:off x="6578410" y="5420405"/>
            <a:ext cx="1734318" cy="147640"/>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6" name="Равно 15"/>
          <p:cNvSpPr/>
          <p:nvPr/>
        </p:nvSpPr>
        <p:spPr>
          <a:xfrm>
            <a:off x="4243644" y="3573268"/>
            <a:ext cx="1820625" cy="124279"/>
          </a:xfrm>
          <a:prstGeom prst="mathEqual">
            <a:avLst>
              <a:gd name="adj1" fmla="val 23520"/>
              <a:gd name="adj2" fmla="val 1630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867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8675" name="TextBox 6"/>
          <p:cNvSpPr txBox="1">
            <a:spLocks noChangeArrowheads="1"/>
          </p:cNvSpPr>
          <p:nvPr/>
        </p:nvSpPr>
        <p:spPr bwMode="auto">
          <a:xfrm>
            <a:off x="971550" y="333375"/>
            <a:ext cx="7162800" cy="461665"/>
          </a:xfrm>
          <a:prstGeom prst="rect">
            <a:avLst/>
          </a:prstGeom>
          <a:solidFill>
            <a:srgbClr val="FFFF00"/>
          </a:solidFill>
          <a:ln w="9525">
            <a:noFill/>
            <a:miter lim="800000"/>
            <a:headEnd/>
            <a:tailEnd/>
          </a:ln>
        </p:spPr>
        <p:txBody>
          <a:bodyPr>
            <a:spAutoFit/>
          </a:bodyPr>
          <a:lstStyle/>
          <a:p>
            <a:pPr algn="ctr"/>
            <a:r>
              <a:rPr lang="ru-RU" sz="2400" b="1" dirty="0" smtClean="0">
                <a:latin typeface="Times New Roman" pitchFamily="18" charset="0"/>
              </a:rPr>
              <a:t>СИНТАКСИС КОЦЮБИНСЬКОГО ПІСЛЯ 90-х </a:t>
            </a:r>
            <a:endParaRPr lang="uk-UA" sz="2400" b="1" dirty="0">
              <a:latin typeface="Times New Roman" pitchFamily="18" charset="0"/>
            </a:endParaRPr>
          </a:p>
        </p:txBody>
      </p:sp>
      <p:sp>
        <p:nvSpPr>
          <p:cNvPr id="8" name="TextBox 7"/>
          <p:cNvSpPr txBox="1"/>
          <p:nvPr/>
        </p:nvSpPr>
        <p:spPr>
          <a:xfrm>
            <a:off x="971550" y="2288778"/>
            <a:ext cx="7162800" cy="4216539"/>
          </a:xfrm>
          <a:prstGeom prst="rect">
            <a:avLst/>
          </a:prstGeom>
          <a:solidFill>
            <a:srgbClr val="002060"/>
          </a:solidFill>
        </p:spPr>
        <p:txBody>
          <a:bodyPr wrap="square">
            <a:spAutoFit/>
          </a:bodyPr>
          <a:lstStyle/>
          <a:p>
            <a:pPr indent="342900" algn="just"/>
            <a:r>
              <a:rPr lang="uk-UA" dirty="0" smtClean="0">
                <a:solidFill>
                  <a:schemeClr val="bg1"/>
                </a:solidFill>
                <a:latin typeface="Segoe Print" panose="02000600000000000000" pitchFamily="2" charset="0"/>
              </a:rPr>
              <a:t>«В тьмяному світлі сірого дня, що лилось крізь діри вікон та через стелю, все здавалось </a:t>
            </a:r>
            <a:r>
              <a:rPr lang="uk-UA" dirty="0" smtClean="0">
                <a:solidFill>
                  <a:schemeClr val="accent5">
                    <a:lumMod val="40000"/>
                    <a:lumOff val="60000"/>
                  </a:schemeClr>
                </a:solidFill>
                <a:latin typeface="Segoe Print" panose="02000600000000000000" pitchFamily="2" charset="0"/>
              </a:rPr>
              <a:t>чужим, чудним, не подібним до того, що було вчора</a:t>
            </a:r>
            <a:r>
              <a:rPr lang="uk-UA" dirty="0" smtClean="0">
                <a:solidFill>
                  <a:schemeClr val="bg1"/>
                </a:solidFill>
                <a:latin typeface="Segoe Print" panose="02000600000000000000" pitchFamily="2" charset="0"/>
              </a:rPr>
              <a:t>. Вчора тут були машини, теплі, живі, міцні апарати, що упирались і не давались, коли їх били. Сьогодні – вони лежали </a:t>
            </a:r>
            <a:r>
              <a:rPr lang="uk-UA" dirty="0" smtClean="0">
                <a:solidFill>
                  <a:schemeClr val="accent5">
                    <a:lumMod val="40000"/>
                    <a:lumOff val="60000"/>
                  </a:schemeClr>
                </a:solidFill>
                <a:latin typeface="Segoe Print" panose="02000600000000000000" pitchFamily="2" charset="0"/>
              </a:rPr>
              <a:t>худі, спорожнілі вдвоє, з пробитим боком, руді й облізлі</a:t>
            </a:r>
            <a:r>
              <a:rPr lang="ru-RU" dirty="0" smtClean="0">
                <a:solidFill>
                  <a:schemeClr val="bg1"/>
                </a:solidFill>
                <a:latin typeface="Segoe Print" panose="02000600000000000000" pitchFamily="2" charset="0"/>
              </a:rPr>
              <a:t>…»</a:t>
            </a:r>
            <a:r>
              <a:rPr lang="uk-UA" sz="1600" dirty="0">
                <a:solidFill>
                  <a:srgbClr val="FFC000"/>
                </a:solidFill>
                <a:latin typeface="+mj-lt"/>
              </a:rPr>
              <a:t> </a:t>
            </a:r>
            <a:endParaRPr lang="uk-UA" sz="1600" dirty="0" smtClean="0">
              <a:solidFill>
                <a:srgbClr val="FFC000"/>
              </a:solidFill>
              <a:latin typeface="+mj-lt"/>
            </a:endParaRPr>
          </a:p>
          <a:p>
            <a:pPr indent="342900" algn="r"/>
            <a:r>
              <a:rPr lang="uk-UA" sz="1600" dirty="0" smtClean="0">
                <a:solidFill>
                  <a:srgbClr val="FFC000"/>
                </a:solidFill>
                <a:latin typeface="+mj-lt"/>
              </a:rPr>
              <a:t>«</a:t>
            </a:r>
            <a:r>
              <a:rPr lang="en-US" sz="1600" dirty="0">
                <a:solidFill>
                  <a:srgbClr val="FFC000"/>
                </a:solidFill>
                <a:latin typeface="+mj-lt"/>
              </a:rPr>
              <a:t>Fata morgana</a:t>
            </a:r>
            <a:r>
              <a:rPr lang="uk-UA" sz="1600" dirty="0" smtClean="0">
                <a:solidFill>
                  <a:srgbClr val="FFC000"/>
                </a:solidFill>
                <a:latin typeface="+mj-lt"/>
              </a:rPr>
              <a:t>»</a:t>
            </a:r>
            <a:endParaRPr lang="ru-RU" sz="1700" dirty="0">
              <a:solidFill>
                <a:schemeClr val="bg1"/>
              </a:solidFill>
              <a:latin typeface="Segoe Print" panose="02000600000000000000" pitchFamily="2" charset="0"/>
            </a:endParaRPr>
          </a:p>
          <a:p>
            <a:pPr indent="342900" algn="just"/>
            <a:r>
              <a:rPr lang="ru-RU" dirty="0" smtClean="0">
                <a:solidFill>
                  <a:schemeClr val="bg1"/>
                </a:solidFill>
                <a:latin typeface="Segoe Print" panose="02000600000000000000" pitchFamily="2" charset="0"/>
              </a:rPr>
              <a:t>«</a:t>
            </a:r>
            <a:r>
              <a:rPr lang="uk-UA" dirty="0" smtClean="0">
                <a:solidFill>
                  <a:schemeClr val="bg1"/>
                </a:solidFill>
                <a:latin typeface="Segoe Print" panose="02000600000000000000" pitchFamily="2" charset="0"/>
              </a:rPr>
              <a:t>Все було в нім ясне, добре відоме, укладалося в рамки, </a:t>
            </a:r>
            <a:r>
              <a:rPr lang="uk-UA" dirty="0">
                <a:solidFill>
                  <a:schemeClr val="accent5">
                    <a:lumMod val="40000"/>
                    <a:lumOff val="60000"/>
                  </a:schemeClr>
                </a:solidFill>
                <a:latin typeface="Segoe Print" panose="02000600000000000000" pitchFamily="2" charset="0"/>
              </a:rPr>
              <a:t>а от...</a:t>
            </a:r>
            <a:r>
              <a:rPr lang="uk-UA" dirty="0" smtClean="0">
                <a:solidFill>
                  <a:schemeClr val="bg1"/>
                </a:solidFill>
                <a:latin typeface="Segoe Print" panose="02000600000000000000" pitchFamily="2" charset="0"/>
              </a:rPr>
              <a:t> Марта чула жаль до Антона: він її обдурив. Затаїв скарб, цінне щось, на що мала і вона право. Роками вони ділились лиш тілом, оддавали його один одному для грубих втіх, для радощів піклування, дрібних турбот, </a:t>
            </a:r>
            <a:r>
              <a:rPr lang="uk-UA" dirty="0">
                <a:solidFill>
                  <a:schemeClr val="accent5">
                    <a:lumMod val="40000"/>
                    <a:lumOff val="60000"/>
                  </a:schemeClr>
                </a:solidFill>
                <a:latin typeface="Segoe Print" panose="02000600000000000000" pitchFamily="2" charset="0"/>
              </a:rPr>
              <a:t>німуючи духом</a:t>
            </a:r>
            <a:r>
              <a:rPr lang="uk-UA" dirty="0" smtClean="0">
                <a:solidFill>
                  <a:schemeClr val="bg1"/>
                </a:solidFill>
                <a:latin typeface="Segoe Print" panose="02000600000000000000" pitchFamily="2" charset="0"/>
              </a:rPr>
              <a:t>. </a:t>
            </a:r>
            <a:r>
              <a:rPr lang="uk-UA" dirty="0">
                <a:solidFill>
                  <a:schemeClr val="accent5">
                    <a:lumMod val="40000"/>
                    <a:lumOff val="60000"/>
                  </a:schemeClr>
                </a:solidFill>
                <a:latin typeface="Segoe Print" panose="02000600000000000000" pitchFamily="2" charset="0"/>
              </a:rPr>
              <a:t>Може, в тім була її вина?</a:t>
            </a:r>
            <a:r>
              <a:rPr lang="uk-UA" dirty="0" smtClean="0">
                <a:solidFill>
                  <a:schemeClr val="bg1"/>
                </a:solidFill>
                <a:latin typeface="Segoe Print" panose="02000600000000000000" pitchFamily="2" charset="0"/>
              </a:rPr>
              <a:t> </a:t>
            </a:r>
            <a:r>
              <a:rPr lang="uk-UA" dirty="0">
                <a:solidFill>
                  <a:schemeClr val="accent5">
                    <a:lumMod val="40000"/>
                    <a:lumOff val="60000"/>
                  </a:schemeClr>
                </a:solidFill>
                <a:latin typeface="Segoe Print" panose="02000600000000000000" pitchFamily="2" charset="0"/>
              </a:rPr>
              <a:t>Може, в тім було прокляття життя</a:t>
            </a:r>
            <a:r>
              <a:rPr lang="uk-UA" dirty="0">
                <a:solidFill>
                  <a:schemeClr val="accent5">
                    <a:lumMod val="40000"/>
                    <a:lumOff val="60000"/>
                  </a:schemeClr>
                </a:solidFill>
                <a:latin typeface="Segoe Print" panose="02000600000000000000" pitchFamily="2" charset="0"/>
              </a:rPr>
              <a:t>?</a:t>
            </a:r>
            <a:r>
              <a:rPr lang="ru-RU" dirty="0" smtClean="0">
                <a:solidFill>
                  <a:schemeClr val="bg1"/>
                </a:solidFill>
                <a:latin typeface="Segoe Print" panose="02000600000000000000" pitchFamily="2" charset="0"/>
              </a:rPr>
              <a:t>»</a:t>
            </a:r>
          </a:p>
          <a:p>
            <a:pPr indent="342900" algn="r"/>
            <a:r>
              <a:rPr lang="uk-UA" dirty="0" smtClean="0">
                <a:solidFill>
                  <a:srgbClr val="FFC000"/>
                </a:solidFill>
                <a:latin typeface="+mj-lt"/>
              </a:rPr>
              <a:t>«</a:t>
            </a:r>
            <a:r>
              <a:rPr lang="uk-UA" dirty="0">
                <a:solidFill>
                  <a:srgbClr val="FFC000"/>
                </a:solidFill>
                <a:latin typeface="+mj-lt"/>
              </a:rPr>
              <a:t>Сон»</a:t>
            </a:r>
            <a:endParaRPr lang="ru-RU" dirty="0">
              <a:solidFill>
                <a:srgbClr val="FFC000"/>
              </a:solidFill>
              <a:latin typeface="+mj-lt"/>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9698"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9699" name="TextBox 6"/>
          <p:cNvSpPr txBox="1">
            <a:spLocks noChangeArrowheads="1"/>
          </p:cNvSpPr>
          <p:nvPr/>
        </p:nvSpPr>
        <p:spPr bwMode="auto">
          <a:xfrm>
            <a:off x="980355" y="260350"/>
            <a:ext cx="7162800" cy="461665"/>
          </a:xfrm>
          <a:prstGeom prst="rect">
            <a:avLst/>
          </a:prstGeom>
          <a:solidFill>
            <a:srgbClr val="FFFF00"/>
          </a:solidFill>
          <a:ln w="9525">
            <a:noFill/>
            <a:miter lim="800000"/>
            <a:headEnd/>
            <a:tailEnd/>
          </a:ln>
        </p:spPr>
        <p:txBody>
          <a:bodyPr>
            <a:spAutoFit/>
          </a:bodyPr>
          <a:lstStyle/>
          <a:p>
            <a:pPr algn="ctr"/>
            <a:r>
              <a:rPr lang="ru-RU" sz="2400" b="1" dirty="0">
                <a:latin typeface="Times New Roman" pitchFamily="18" charset="0"/>
              </a:rPr>
              <a:t>СПИСОК ВИКОРИСТАНОЇ </a:t>
            </a:r>
            <a:r>
              <a:rPr lang="ru-RU" sz="2400" b="1" dirty="0" smtClean="0">
                <a:latin typeface="Times New Roman" pitchFamily="18" charset="0"/>
              </a:rPr>
              <a:t>ЛІТЕРАТУРИ</a:t>
            </a:r>
            <a:endParaRPr lang="uk-UA" sz="2400" b="1" dirty="0">
              <a:latin typeface="Times New Roman" pitchFamily="18" charset="0"/>
            </a:endParaRPr>
          </a:p>
        </p:txBody>
      </p:sp>
      <p:sp>
        <p:nvSpPr>
          <p:cNvPr id="8" name="TextBox 7"/>
          <p:cNvSpPr txBox="1"/>
          <p:nvPr/>
        </p:nvSpPr>
        <p:spPr>
          <a:xfrm>
            <a:off x="980355" y="892024"/>
            <a:ext cx="7145192" cy="5678478"/>
          </a:xfrm>
          <a:prstGeom prst="rect">
            <a:avLst/>
          </a:prstGeom>
          <a:solidFill>
            <a:srgbClr val="002060"/>
          </a:solidFill>
        </p:spPr>
        <p:txBody>
          <a:bodyPr wrap="square">
            <a:spAutoFit/>
          </a:bodyPr>
          <a:lstStyle/>
          <a:p>
            <a:pPr marL="342900" lvl="0" indent="-342900">
              <a:buFont typeface="+mj-lt"/>
              <a:buAutoNum type="arabicPeriod"/>
            </a:pPr>
            <a:r>
              <a:rPr lang="uk-UA" dirty="0">
                <a:solidFill>
                  <a:schemeClr val="bg1"/>
                </a:solidFill>
                <a:latin typeface="Times New Roman" pitchFamily="18" charset="0"/>
              </a:rPr>
              <a:t>Борщевський В. М. Вивчення творчості М. М. Коцюбинського в школі / В. М. Борщевський. —  </a:t>
            </a:r>
            <a:r>
              <a:rPr lang="uk-UA" dirty="0" smtClean="0">
                <a:solidFill>
                  <a:schemeClr val="bg1"/>
                </a:solidFill>
                <a:latin typeface="Times New Roman" pitchFamily="18" charset="0"/>
              </a:rPr>
              <a:t>К: Рад</a:t>
            </a:r>
            <a:r>
              <a:rPr lang="uk-UA" dirty="0">
                <a:solidFill>
                  <a:schemeClr val="bg1"/>
                </a:solidFill>
                <a:latin typeface="Times New Roman" pitchFamily="18" charset="0"/>
              </a:rPr>
              <a:t>. Школа, 1964. — 172 с.</a:t>
            </a:r>
          </a:p>
          <a:p>
            <a:pPr marL="342900" lvl="0" indent="-342900">
              <a:buFont typeface="+mj-lt"/>
              <a:buAutoNum type="arabicPeriod"/>
            </a:pPr>
            <a:r>
              <a:rPr lang="uk-UA" dirty="0" smtClean="0">
                <a:solidFill>
                  <a:schemeClr val="bg1"/>
                </a:solidFill>
                <a:latin typeface="Times New Roman" pitchFamily="18" charset="0"/>
              </a:rPr>
              <a:t>Мацько Л., </a:t>
            </a:r>
            <a:r>
              <a:rPr lang="uk-UA" dirty="0" err="1" smtClean="0">
                <a:solidFill>
                  <a:schemeClr val="bg1"/>
                </a:solidFill>
                <a:latin typeface="Times New Roman" pitchFamily="18" charset="0"/>
              </a:rPr>
              <a:t>Христенок</a:t>
            </a:r>
            <a:r>
              <a:rPr lang="uk-UA" dirty="0" smtClean="0">
                <a:solidFill>
                  <a:schemeClr val="bg1"/>
                </a:solidFill>
                <a:latin typeface="Times New Roman" pitchFamily="18" charset="0"/>
              </a:rPr>
              <a:t> В. Історія української літературної мови </a:t>
            </a:r>
            <a:r>
              <a:rPr lang="ru-RU" dirty="0" smtClean="0">
                <a:solidFill>
                  <a:schemeClr val="bg1"/>
                </a:solidFill>
                <a:latin typeface="Times New Roman" pitchFamily="18" charset="0"/>
              </a:rPr>
              <a:t>// </a:t>
            </a:r>
            <a:r>
              <a:rPr lang="uk-UA" dirty="0" smtClean="0">
                <a:solidFill>
                  <a:schemeClr val="bg1"/>
                </a:solidFill>
                <a:latin typeface="Times New Roman" pitchFamily="18" charset="0"/>
              </a:rPr>
              <a:t>Диво слово. – 2002. - №10. – с.52</a:t>
            </a:r>
            <a:r>
              <a:rPr lang="ru-RU" dirty="0" smtClean="0">
                <a:solidFill>
                  <a:schemeClr val="bg1"/>
                </a:solidFill>
                <a:latin typeface="Times New Roman" pitchFamily="18" charset="0"/>
              </a:rPr>
              <a:t>.</a:t>
            </a:r>
            <a:endParaRPr lang="ru-RU" dirty="0">
              <a:solidFill>
                <a:schemeClr val="bg1"/>
              </a:solidFill>
              <a:latin typeface="Times New Roman" pitchFamily="18" charset="0"/>
            </a:endParaRPr>
          </a:p>
          <a:p>
            <a:pPr marL="342900" lvl="0" indent="-342900">
              <a:buFont typeface="+mj-lt"/>
              <a:buAutoNum type="arabicPeriod"/>
            </a:pPr>
            <a:r>
              <a:rPr lang="uk-UA" dirty="0" smtClean="0">
                <a:solidFill>
                  <a:schemeClr val="bg1"/>
                </a:solidFill>
                <a:latin typeface="Times New Roman" pitchFamily="18" charset="0"/>
              </a:rPr>
              <a:t>Москаленко </a:t>
            </a:r>
            <a:r>
              <a:rPr lang="uk-UA" dirty="0">
                <a:solidFill>
                  <a:schemeClr val="bg1"/>
                </a:solidFill>
                <a:latin typeface="Times New Roman" pitchFamily="18" charset="0"/>
              </a:rPr>
              <a:t>А.А. Хрестоматія з історії української літературної мови. – К., 1985. – 539 с.</a:t>
            </a:r>
            <a:endParaRPr lang="ru-RU" dirty="0">
              <a:solidFill>
                <a:schemeClr val="bg1"/>
              </a:solidFill>
              <a:latin typeface="Times New Roman" pitchFamily="18" charset="0"/>
            </a:endParaRPr>
          </a:p>
          <a:p>
            <a:pPr marL="342900" lvl="0" indent="-342900">
              <a:buFont typeface="+mj-lt"/>
              <a:buAutoNum type="arabicPeriod"/>
            </a:pPr>
            <a:r>
              <a:rPr lang="uk-UA" dirty="0">
                <a:solidFill>
                  <a:schemeClr val="bg1"/>
                </a:solidFill>
                <a:latin typeface="Times New Roman" pitchFamily="18" charset="0"/>
              </a:rPr>
              <a:t>Плющ П.П. Історія української літературної мови. – К.: Вища школа, 1971. – 424 с.</a:t>
            </a:r>
            <a:endParaRPr lang="ru-RU" dirty="0">
              <a:solidFill>
                <a:schemeClr val="bg1"/>
              </a:solidFill>
              <a:latin typeface="Times New Roman" pitchFamily="18" charset="0"/>
            </a:endParaRPr>
          </a:p>
          <a:p>
            <a:pPr marL="342900" lvl="0" indent="-342900">
              <a:buFont typeface="+mj-lt"/>
              <a:buAutoNum type="arabicPeriod"/>
            </a:pPr>
            <a:r>
              <a:rPr lang="uk-UA" dirty="0" err="1" smtClean="0">
                <a:solidFill>
                  <a:schemeClr val="bg1"/>
                </a:solidFill>
                <a:latin typeface="Times New Roman" pitchFamily="18" charset="0"/>
              </a:rPr>
              <a:t>Семчинський</a:t>
            </a:r>
            <a:r>
              <a:rPr lang="uk-UA" dirty="0" smtClean="0">
                <a:solidFill>
                  <a:schemeClr val="bg1"/>
                </a:solidFill>
                <a:latin typeface="Times New Roman" pitchFamily="18" charset="0"/>
              </a:rPr>
              <a:t> С. В. Загальне мовознавство</a:t>
            </a:r>
            <a:r>
              <a:rPr lang="ru-RU" dirty="0" smtClean="0">
                <a:solidFill>
                  <a:schemeClr val="bg1"/>
                </a:solidFill>
                <a:latin typeface="Times New Roman" pitchFamily="18" charset="0"/>
              </a:rPr>
              <a:t>. </a:t>
            </a:r>
            <a:r>
              <a:rPr lang="ru-RU" dirty="0">
                <a:solidFill>
                  <a:schemeClr val="bg1"/>
                </a:solidFill>
                <a:latin typeface="Times New Roman" pitchFamily="18" charset="0"/>
              </a:rPr>
              <a:t>К., 1996.</a:t>
            </a:r>
          </a:p>
          <a:p>
            <a:pPr marL="342900" lvl="0" indent="-342900">
              <a:buFont typeface="+mj-lt"/>
              <a:buAutoNum type="arabicPeriod"/>
            </a:pPr>
            <a:r>
              <a:rPr lang="uk-UA" dirty="0">
                <a:solidFill>
                  <a:schemeClr val="bg1"/>
                </a:solidFill>
                <a:latin typeface="Times New Roman" pitchFamily="18" charset="0"/>
              </a:rPr>
              <a:t>Сучасна українська мова. – К.: Либідь, 1991.</a:t>
            </a:r>
            <a:endParaRPr lang="ru-RU" dirty="0">
              <a:solidFill>
                <a:schemeClr val="bg1"/>
              </a:solidFill>
              <a:latin typeface="Times New Roman" pitchFamily="18" charset="0"/>
            </a:endParaRPr>
          </a:p>
          <a:p>
            <a:pPr marL="342900" lvl="0" indent="-342900">
              <a:buFont typeface="+mj-lt"/>
              <a:buAutoNum type="arabicPeriod"/>
            </a:pPr>
            <a:r>
              <a:rPr lang="uk-UA" dirty="0">
                <a:solidFill>
                  <a:schemeClr val="bg1"/>
                </a:solidFill>
                <a:latin typeface="Times New Roman" pitchFamily="18" charset="0"/>
              </a:rPr>
              <a:t>Шабліовський Є. Життя. Література. Письменник. Вибрані дослідження. – К.: Дніпро, 1974. – 340 с.</a:t>
            </a:r>
            <a:endParaRPr lang="ru-RU" dirty="0">
              <a:solidFill>
                <a:schemeClr val="bg1"/>
              </a:solidFill>
              <a:latin typeface="Times New Roman" pitchFamily="18" charset="0"/>
            </a:endParaRPr>
          </a:p>
          <a:p>
            <a:pPr marL="342900" lvl="0" indent="-342900">
              <a:buFont typeface="+mj-lt"/>
              <a:buAutoNum type="arabicPeriod"/>
            </a:pPr>
            <a:r>
              <a:rPr lang="uk-UA" dirty="0">
                <a:solidFill>
                  <a:schemeClr val="bg1"/>
                </a:solidFill>
                <a:latin typeface="Times New Roman" pitchFamily="18" charset="0"/>
              </a:rPr>
              <a:t>Шевченко Г.А. Нариси з історії української літературної мови. – К.: Вища школа, 1996. – 285 с.</a:t>
            </a:r>
            <a:endParaRPr lang="ru-RU" dirty="0">
              <a:solidFill>
                <a:schemeClr val="bg1"/>
              </a:solidFill>
              <a:latin typeface="Times New Roman" pitchFamily="18" charset="0"/>
            </a:endParaRPr>
          </a:p>
          <a:p>
            <a:pPr marL="342900" indent="-342900">
              <a:buFont typeface="+mj-lt"/>
              <a:buAutoNum type="arabicPeriod"/>
            </a:pPr>
            <a:r>
              <a:rPr lang="uk-UA" dirty="0" smtClean="0">
                <a:solidFill>
                  <a:schemeClr val="bg1"/>
                </a:solidFill>
                <a:latin typeface="Times New Roman" pitchFamily="18" charset="0"/>
              </a:rPr>
              <a:t>Шевченко Л.Ю., </a:t>
            </a:r>
            <a:r>
              <a:rPr lang="uk-UA" dirty="0" err="1" smtClean="0">
                <a:solidFill>
                  <a:schemeClr val="bg1"/>
                </a:solidFill>
                <a:latin typeface="Times New Roman" pitchFamily="18" charset="0"/>
              </a:rPr>
              <a:t>Різун</a:t>
            </a:r>
            <a:r>
              <a:rPr lang="uk-UA" dirty="0" smtClean="0">
                <a:solidFill>
                  <a:schemeClr val="bg1"/>
                </a:solidFill>
                <a:latin typeface="Times New Roman" pitchFamily="18" charset="0"/>
              </a:rPr>
              <a:t> В.В., Лисенко Ю.В.</a:t>
            </a:r>
            <a:r>
              <a:rPr lang="ru-RU" dirty="0" smtClean="0">
                <a:solidFill>
                  <a:schemeClr val="bg1"/>
                </a:solidFill>
                <a:latin typeface="Times New Roman" pitchFamily="18" charset="0"/>
              </a:rPr>
              <a:t> </a:t>
            </a:r>
            <a:r>
              <a:rPr lang="uk-UA" dirty="0" smtClean="0">
                <a:solidFill>
                  <a:schemeClr val="bg1"/>
                </a:solidFill>
                <a:latin typeface="Times New Roman" pitchFamily="18" charset="0"/>
              </a:rPr>
              <a:t>Сучасна українська мова. Довідник. – К.: Либідь,</a:t>
            </a:r>
            <a:r>
              <a:rPr lang="ru-RU" dirty="0" smtClean="0">
                <a:solidFill>
                  <a:schemeClr val="bg1"/>
                </a:solidFill>
                <a:latin typeface="Times New Roman" pitchFamily="18" charset="0"/>
              </a:rPr>
              <a:t> </a:t>
            </a:r>
            <a:r>
              <a:rPr lang="ru-RU" dirty="0">
                <a:solidFill>
                  <a:schemeClr val="bg1"/>
                </a:solidFill>
                <a:latin typeface="Times New Roman" pitchFamily="18" charset="0"/>
              </a:rPr>
              <a:t>1996. – 250 с</a:t>
            </a:r>
            <a:r>
              <a:rPr lang="ru-RU" dirty="0" smtClean="0">
                <a:solidFill>
                  <a:schemeClr val="bg1"/>
                </a:solidFill>
                <a:latin typeface="Times New Roman" pitchFamily="18" charset="0"/>
              </a:rPr>
              <a:t>.</a:t>
            </a:r>
          </a:p>
          <a:p>
            <a:pPr marL="342900" indent="-342900">
              <a:buFont typeface="+mj-lt"/>
              <a:buAutoNum type="arabicPeriod"/>
            </a:pPr>
            <a:endParaRPr lang="ru-RU" sz="800" dirty="0" smtClean="0">
              <a:solidFill>
                <a:schemeClr val="bg1"/>
              </a:solidFill>
              <a:latin typeface="Times New Roman" pitchFamily="18" charset="0"/>
            </a:endParaRPr>
          </a:p>
          <a:p>
            <a:pPr marL="342900" indent="-342900">
              <a:buFont typeface="+mj-lt"/>
              <a:buAutoNum type="arabicPeriod"/>
            </a:pPr>
            <a:endParaRPr lang="ru-RU" sz="1400" dirty="0">
              <a:solidFill>
                <a:schemeClr val="bg1"/>
              </a:solidFill>
              <a:latin typeface="Times New Roman" pitchFamily="18" charset="0"/>
            </a:endParaRPr>
          </a:p>
          <a:p>
            <a:pPr marL="342900" indent="-342900">
              <a:buFont typeface="+mj-lt"/>
              <a:buAutoNum type="arabicPeriod"/>
            </a:pPr>
            <a:endParaRPr lang="ru-RU" sz="800" dirty="0">
              <a:solidFill>
                <a:schemeClr val="bg1"/>
              </a:solidFill>
              <a:latin typeface="Times New Roman" pitchFamily="18" charset="0"/>
            </a:endParaRPr>
          </a:p>
          <a:p>
            <a:pPr marL="342900" indent="-342900">
              <a:buFont typeface="+mj-lt"/>
              <a:buAutoNum type="arabicPeriod"/>
            </a:pPr>
            <a:endParaRPr lang="ru-RU" sz="1500" dirty="0" smtClean="0">
              <a:solidFill>
                <a:schemeClr val="bg1"/>
              </a:solidFill>
              <a:latin typeface="Times New Roman" pitchFamily="18" charset="0"/>
            </a:endParaRPr>
          </a:p>
          <a:p>
            <a:pPr marL="342900" indent="-342900">
              <a:buFont typeface="+mj-lt"/>
              <a:buAutoNum type="arabicPeriod"/>
            </a:pPr>
            <a:endParaRPr lang="ru-RU" sz="1500" dirty="0">
              <a:solidFill>
                <a:schemeClr val="bg1"/>
              </a:solidFill>
              <a:latin typeface="Times New Roman" pitchFamily="18" charset="0"/>
            </a:endParaRPr>
          </a:p>
          <a:p>
            <a:pPr marL="342900" indent="-342900">
              <a:buFont typeface="+mj-lt"/>
              <a:buAutoNum type="arabicPeriod"/>
            </a:pPr>
            <a:endParaRPr lang="ru-RU" sz="1500" dirty="0">
              <a:solidFill>
                <a:schemeClr val="bg1"/>
              </a:solidFill>
              <a:latin typeface="Times New Roman" pitchFamily="18" charset="0"/>
            </a:endParaRPr>
          </a:p>
        </p:txBody>
      </p:sp>
      <p:sp>
        <p:nvSpPr>
          <p:cNvPr id="2" name="Прямоугольник 1"/>
          <p:cNvSpPr/>
          <p:nvPr/>
        </p:nvSpPr>
        <p:spPr>
          <a:xfrm>
            <a:off x="960173" y="5445224"/>
            <a:ext cx="7165373" cy="923330"/>
          </a:xfrm>
          <a:prstGeom prst="rect">
            <a:avLst/>
          </a:prstGeom>
        </p:spPr>
        <p:txBody>
          <a:bodyPr wrap="square">
            <a:spAutoFit/>
          </a:bodyPr>
          <a:lstStyle/>
          <a:p>
            <a:pPr lvl="0" algn="ctr"/>
            <a:r>
              <a:rPr lang="uk-UA" dirty="0" smtClean="0">
                <a:solidFill>
                  <a:schemeClr val="bg1"/>
                </a:solidFill>
                <a:latin typeface="Times New Roman" pitchFamily="18" charset="0"/>
              </a:rPr>
              <a:t>ДЖЕРЕЛА:</a:t>
            </a:r>
          </a:p>
          <a:p>
            <a:pPr marL="342900" lvl="0" indent="-342900">
              <a:buFont typeface="+mj-lt"/>
              <a:buAutoNum type="arabicPeriod"/>
            </a:pPr>
            <a:r>
              <a:rPr lang="uk-UA" dirty="0">
                <a:solidFill>
                  <a:schemeClr val="bg1"/>
                </a:solidFill>
                <a:latin typeface="Times New Roman" pitchFamily="18" charset="0"/>
              </a:rPr>
              <a:t>Коцюбинський М. М. Вибрані твори / М. М. Коцюбинський — К.: Дніпро, 1974. — 512с.</a:t>
            </a:r>
            <a:endParaRPr lang="ru-RU" dirty="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nSpc>
                <a:spcPct val="90000"/>
              </a:lnSpc>
              <a:buFont typeface="Wingdings" pitchFamily="2" charset="2"/>
              <a:buNone/>
            </a:pPr>
            <a:r>
              <a:rPr lang="uk-UA" sz="2000" dirty="0" smtClean="0"/>
              <a:t> </a:t>
            </a:r>
          </a:p>
          <a:p>
            <a:r>
              <a:rPr lang="uk-UA" sz="2000" b="1" dirty="0" smtClean="0"/>
              <a:t>ВСТУП</a:t>
            </a:r>
          </a:p>
          <a:p>
            <a:r>
              <a:rPr lang="uk-UA" sz="2000" b="1" dirty="0"/>
              <a:t>1. </a:t>
            </a:r>
            <a:r>
              <a:rPr lang="uk-UA" sz="2000" b="1" dirty="0" smtClean="0"/>
              <a:t>ПИТАННЯ </a:t>
            </a:r>
            <a:r>
              <a:rPr lang="uk-UA" sz="2000" b="1" dirty="0"/>
              <a:t>РОЗВИТКУ УКРАЇНСЬКОЇ </a:t>
            </a:r>
            <a:r>
              <a:rPr lang="uk-UA" sz="2000" b="1" dirty="0" smtClean="0"/>
              <a:t>МОВИ </a:t>
            </a:r>
            <a:r>
              <a:rPr lang="uk-UA" sz="2000" b="1" dirty="0"/>
              <a:t>У </a:t>
            </a:r>
            <a:r>
              <a:rPr lang="uk-UA" sz="2000" b="1" dirty="0" smtClean="0"/>
              <a:t>ТВОРАХ </a:t>
            </a:r>
            <a:r>
              <a:rPr lang="uk-UA" sz="2000" b="1" dirty="0"/>
              <a:t>К</a:t>
            </a:r>
            <a:r>
              <a:rPr lang="uk-UA" sz="2000" b="1" dirty="0" smtClean="0"/>
              <a:t>ОЦЮБИНСЬКОГО</a:t>
            </a:r>
            <a:endParaRPr lang="uk-UA" sz="2000" b="1" dirty="0"/>
          </a:p>
          <a:p>
            <a:r>
              <a:rPr lang="uk-UA" sz="2000" b="1" dirty="0"/>
              <a:t>2. </a:t>
            </a:r>
            <a:r>
              <a:rPr lang="uk-UA" sz="2000" b="1" dirty="0" smtClean="0"/>
              <a:t>ГОВІРКИ, ДІАЛЕКТИЗМИ, ФРАЗЕОЛОГІЗМИ</a:t>
            </a:r>
            <a:endParaRPr lang="uk-UA" sz="2000" b="1" dirty="0"/>
          </a:p>
          <a:p>
            <a:r>
              <a:rPr lang="uk-UA" sz="2000" b="1" dirty="0"/>
              <a:t>3. </a:t>
            </a:r>
            <a:r>
              <a:rPr lang="ru-RU" sz="2000" b="1" dirty="0"/>
              <a:t>СИНТАКСИЧНА ОРИГІНАЛЬНІСТЬ СОНЦЕПОКЛОННИКА</a:t>
            </a:r>
          </a:p>
          <a:p>
            <a:r>
              <a:rPr lang="uk-UA" sz="2000" b="1" dirty="0"/>
              <a:t>ВИСНОВК</a:t>
            </a:r>
            <a:r>
              <a:rPr lang="uk-UA" sz="2000" b="1" dirty="0" smtClean="0"/>
              <a:t>И</a:t>
            </a:r>
          </a:p>
          <a:p>
            <a:r>
              <a:rPr lang="ru-RU" sz="2000" b="1" dirty="0" smtClean="0"/>
              <a:t>СПИСОК ВИКОРИСТАНОЇ ЛІТЕРАТУРИ</a:t>
            </a:r>
            <a:endParaRPr lang="uk-UA" sz="2000" b="1" dirty="0" smtClean="0"/>
          </a:p>
          <a:p>
            <a:pPr marL="0" indent="0">
              <a:lnSpc>
                <a:spcPct val="90000"/>
              </a:lnSpc>
            </a:pPr>
            <a:endParaRPr lang="uk-UA" sz="2000" dirty="0" smtClean="0"/>
          </a:p>
          <a:p>
            <a:pPr marL="0" indent="0">
              <a:lnSpc>
                <a:spcPct val="90000"/>
              </a:lnSpc>
              <a:buFont typeface="Wingdings" pitchFamily="2" charset="2"/>
              <a:buNone/>
            </a:pPr>
            <a:endParaRPr lang="uk-UA" sz="2000" dirty="0" smtClean="0"/>
          </a:p>
          <a:p>
            <a:pPr marL="0" indent="0">
              <a:lnSpc>
                <a:spcPct val="90000"/>
              </a:lnSpc>
            </a:pPr>
            <a:endParaRPr lang="uk-UA" sz="2000" dirty="0" smtClean="0"/>
          </a:p>
          <a:p>
            <a:pPr marL="0" indent="0">
              <a:lnSpc>
                <a:spcPct val="90000"/>
              </a:lnSpc>
            </a:pPr>
            <a:endParaRPr lang="ru-RU" sz="2000" dirty="0" smtClean="0"/>
          </a:p>
        </p:txBody>
      </p:sp>
      <p:sp>
        <p:nvSpPr>
          <p:cNvPr id="15362" name="Заголовок 2"/>
          <p:cNvSpPr>
            <a:spLocks noGrp="1"/>
          </p:cNvSpPr>
          <p:nvPr>
            <p:ph type="title"/>
          </p:nvPr>
        </p:nvSpPr>
        <p:spPr/>
        <p:txBody>
          <a:bodyPr/>
          <a:lstStyle/>
          <a:p>
            <a:r>
              <a:rPr lang="uk-UA" dirty="0" smtClean="0"/>
              <a:t>Зміст</a:t>
            </a:r>
            <a:endParaRPr lang="ru-RU" dirty="0" smtClean="0"/>
          </a:p>
        </p:txBody>
      </p:sp>
      <p:pic>
        <p:nvPicPr>
          <p:cNvPr id="1536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1536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30722"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pic>
        <p:nvPicPr>
          <p:cNvPr id="30723" name="Picture 2"/>
          <p:cNvPicPr>
            <a:picLocks noChangeAspect="1" noChangeArrowheads="1"/>
          </p:cNvPicPr>
          <p:nvPr/>
        </p:nvPicPr>
        <p:blipFill>
          <a:blip r:embed="rId4"/>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787400" y="476250"/>
            <a:ext cx="7573963" cy="6048375"/>
          </a:xfrm>
          <a:prstGeom prst="rect">
            <a:avLst/>
          </a:prstGeom>
          <a:noFill/>
          <a:ln w="9525">
            <a:noFill/>
            <a:miter lim="800000"/>
            <a:headEnd/>
            <a:tailEnd/>
          </a:ln>
        </p:spPr>
      </p:pic>
      <p:sp>
        <p:nvSpPr>
          <p:cNvPr id="2" name="Объект 1"/>
          <p:cNvSpPr>
            <a:spLocks noGrp="1"/>
          </p:cNvSpPr>
          <p:nvPr>
            <p:ph idx="1"/>
          </p:nvPr>
        </p:nvSpPr>
        <p:spPr>
          <a:xfrm>
            <a:off x="3635896" y="548681"/>
            <a:ext cx="4581451" cy="2952327"/>
          </a:xfrm>
        </p:spPr>
        <p:txBody>
          <a:bodyPr rtlCol="0">
            <a:normAutofit fontScale="92500" lnSpcReduction="10000"/>
          </a:bodyPr>
          <a:lstStyle/>
          <a:p>
            <a:pPr marL="0" indent="0" algn="just">
              <a:buNone/>
            </a:pPr>
            <a:r>
              <a:rPr lang="uk-UA" sz="2800" b="1" i="1" dirty="0" smtClean="0">
                <a:solidFill>
                  <a:schemeClr val="bg1"/>
                </a:solidFill>
                <a:effectLst>
                  <a:outerShdw blurRad="38100" dist="38100" dir="2700000" algn="tl">
                    <a:srgbClr val="000000">
                      <a:alpha val="43137"/>
                    </a:srgbClr>
                  </a:outerShdw>
                </a:effectLst>
                <a:latin typeface="Book Antiqua" pitchFamily="18" charset="0"/>
              </a:rPr>
              <a:t>     Філігранна </a:t>
            </a:r>
            <a:r>
              <a:rPr lang="uk-UA" sz="2800" b="1" i="1" dirty="0">
                <a:solidFill>
                  <a:schemeClr val="bg1"/>
                </a:solidFill>
                <a:effectLst>
                  <a:outerShdw blurRad="38100" dist="38100" dir="2700000" algn="tl">
                    <a:srgbClr val="000000">
                      <a:alpha val="43137"/>
                    </a:srgbClr>
                  </a:outerShdw>
                </a:effectLst>
                <a:latin typeface="Book Antiqua" pitchFamily="18" charset="0"/>
              </a:rPr>
              <a:t>обробка кожного образу, краса і точність кожної фрази – наслідок надзвичайної вимогливості письменника до себе, його титанічної праці над своїми </a:t>
            </a:r>
            <a:r>
              <a:rPr lang="uk-UA" sz="2800" b="1" i="1" dirty="0" smtClean="0">
                <a:solidFill>
                  <a:schemeClr val="bg1"/>
                </a:solidFill>
                <a:effectLst>
                  <a:outerShdw blurRad="38100" dist="38100" dir="2700000" algn="tl">
                    <a:srgbClr val="000000">
                      <a:alpha val="43137"/>
                    </a:srgbClr>
                  </a:outerShdw>
                </a:effectLst>
                <a:latin typeface="Book Antiqua" pitchFamily="18" charset="0"/>
              </a:rPr>
              <a:t>творами.</a:t>
            </a:r>
            <a:endParaRPr lang="ru-RU" sz="2800" b="1" i="1" dirty="0">
              <a:solidFill>
                <a:schemeClr val="bg1"/>
              </a:solidFill>
              <a:effectLst>
                <a:outerShdw blurRad="38100" dist="38100" dir="2700000" algn="tl">
                  <a:srgbClr val="000000">
                    <a:alpha val="43137"/>
                  </a:srgbClr>
                </a:outerShdw>
              </a:effectLst>
              <a:latin typeface="Book Antiqua" pitchFamily="18" charset="0"/>
            </a:endParaRPr>
          </a:p>
          <a:p>
            <a:pPr marL="0" indent="0" algn="r">
              <a:buNone/>
            </a:pPr>
            <a:r>
              <a:rPr lang="uk-UA" sz="1700" b="1" i="1" dirty="0">
                <a:solidFill>
                  <a:schemeClr val="bg1"/>
                </a:solidFill>
                <a:effectLst>
                  <a:outerShdw blurRad="38100" dist="38100" dir="2700000" algn="tl">
                    <a:srgbClr val="000000">
                      <a:alpha val="43137"/>
                    </a:srgbClr>
                  </a:outerShdw>
                </a:effectLst>
                <a:latin typeface="Segoe Print" panose="02000600000000000000" pitchFamily="2" charset="0"/>
              </a:rPr>
              <a:t>В. М. </a:t>
            </a:r>
            <a:r>
              <a:rPr lang="uk-UA" sz="1700" b="1" i="1" dirty="0" smtClean="0">
                <a:solidFill>
                  <a:schemeClr val="bg1"/>
                </a:solidFill>
                <a:effectLst>
                  <a:outerShdw blurRad="38100" dist="38100" dir="2700000" algn="tl">
                    <a:srgbClr val="000000">
                      <a:alpha val="43137"/>
                    </a:srgbClr>
                  </a:outerShdw>
                </a:effectLst>
                <a:latin typeface="Segoe Print" panose="02000600000000000000" pitchFamily="2" charset="0"/>
              </a:rPr>
              <a:t>Борщевський</a:t>
            </a:r>
            <a:endParaRPr lang="uk-UA" sz="2800" b="1" i="1" dirty="0" smtClean="0">
              <a:solidFill>
                <a:schemeClr val="tx1">
                  <a:lumMod val="85000"/>
                  <a:lumOff val="15000"/>
                </a:schemeClr>
              </a:solidFill>
              <a:latin typeface="Book Antiqua" pitchFamily="18" charset="0"/>
            </a:endParaRPr>
          </a:p>
        </p:txBody>
      </p:sp>
      <p:pic>
        <p:nvPicPr>
          <p:cNvPr id="14339" name="Picture 2"/>
          <p:cNvPicPr>
            <a:picLocks noChangeAspect="1" noChangeArrowheads="1"/>
          </p:cNvPicPr>
          <p:nvPr/>
        </p:nvPicPr>
        <p:blipFill>
          <a:blip r:embed="rId4"/>
          <a:srcRect/>
          <a:stretch>
            <a:fillRect/>
          </a:stretch>
        </p:blipFill>
        <p:spPr bwMode="auto">
          <a:xfrm>
            <a:off x="96838" y="188913"/>
            <a:ext cx="539750" cy="6462712"/>
          </a:xfrm>
          <a:prstGeom prst="rect">
            <a:avLst/>
          </a:prstGeom>
          <a:noFill/>
          <a:ln w="9525">
            <a:noFill/>
            <a:miter lim="800000"/>
            <a:headEnd/>
            <a:tailEnd/>
          </a:ln>
        </p:spPr>
      </p:pic>
      <p:pic>
        <p:nvPicPr>
          <p:cNvPr id="14340" name="Picture 2"/>
          <p:cNvPicPr>
            <a:picLocks noChangeAspect="1" noChangeArrowheads="1"/>
          </p:cNvPicPr>
          <p:nvPr/>
        </p:nvPicPr>
        <p:blipFill>
          <a:blip r:embed="rId4"/>
          <a:srcRect/>
          <a:stretch>
            <a:fillRect/>
          </a:stretch>
        </p:blipFill>
        <p:spPr bwMode="auto">
          <a:xfrm>
            <a:off x="8496300" y="260350"/>
            <a:ext cx="539750" cy="6391275"/>
          </a:xfrm>
          <a:prstGeom prst="rect">
            <a:avLst/>
          </a:prstGeom>
          <a:noFill/>
          <a:ln w="9525">
            <a:noFill/>
            <a:miter lim="800000"/>
            <a:headEnd/>
            <a:tailEnd/>
          </a:ln>
        </p:spPr>
      </p:pic>
      <p:pic>
        <p:nvPicPr>
          <p:cNvPr id="1026" name="Picture 2" descr="http://4.bp.blogspot.com/-8anJwLRiPFA/UNi5s0EzcEI/AAAAAAAAAcU/kJ9cd72qhnw/s200/%D0%B1%D0%BE%D1%80%D1%89%D0%B5%D0%B2%D1%81%D0%BA%D0%B8%D0%B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602062"/>
            <a:ext cx="1989163" cy="28215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19458"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19459" name="TextBox 6"/>
          <p:cNvSpPr txBox="1">
            <a:spLocks noChangeArrowheads="1"/>
          </p:cNvSpPr>
          <p:nvPr/>
        </p:nvSpPr>
        <p:spPr bwMode="auto">
          <a:xfrm>
            <a:off x="990600" y="303213"/>
            <a:ext cx="7162800" cy="461665"/>
          </a:xfrm>
          <a:prstGeom prst="rect">
            <a:avLst/>
          </a:prstGeom>
          <a:solidFill>
            <a:srgbClr val="FFFF00"/>
          </a:solidFill>
          <a:ln w="9525">
            <a:noFill/>
            <a:miter lim="800000"/>
            <a:headEnd/>
            <a:tailEnd/>
          </a:ln>
        </p:spPr>
        <p:txBody>
          <a:bodyPr>
            <a:spAutoFit/>
          </a:bodyPr>
          <a:lstStyle/>
          <a:p>
            <a:pPr algn="ctr"/>
            <a:r>
              <a:rPr lang="uk-UA" sz="2400" b="1" dirty="0"/>
              <a:t>З</a:t>
            </a:r>
            <a:r>
              <a:rPr lang="uk-UA" sz="2400" b="1" dirty="0" smtClean="0"/>
              <a:t>неважливе ставлення до мови народу</a:t>
            </a:r>
            <a:endParaRPr lang="uk-UA" sz="2400" b="1" dirty="0"/>
          </a:p>
        </p:txBody>
      </p:sp>
      <p:sp>
        <p:nvSpPr>
          <p:cNvPr id="8" name="TextBox 7"/>
          <p:cNvSpPr txBox="1"/>
          <p:nvPr/>
        </p:nvSpPr>
        <p:spPr>
          <a:xfrm>
            <a:off x="990600" y="2276872"/>
            <a:ext cx="7162800" cy="4247317"/>
          </a:xfrm>
          <a:prstGeom prst="rect">
            <a:avLst/>
          </a:prstGeom>
          <a:solidFill>
            <a:srgbClr val="002060"/>
          </a:solidFill>
        </p:spPr>
        <p:txBody>
          <a:bodyPr wrap="square">
            <a:spAutoFit/>
          </a:bodyPr>
          <a:lstStyle/>
          <a:p>
            <a:pPr algn="just"/>
            <a:r>
              <a:rPr lang="uk-UA" sz="2800" dirty="0">
                <a:solidFill>
                  <a:schemeClr val="bg1"/>
                </a:solidFill>
                <a:latin typeface="Times New Roman" pitchFamily="18" charset="0"/>
              </a:rPr>
              <a:t>«</a:t>
            </a:r>
            <a:r>
              <a:rPr lang="uk-UA" sz="3000" dirty="0">
                <a:solidFill>
                  <a:schemeClr val="bg1"/>
                </a:solidFill>
                <a:latin typeface="Times New Roman" pitchFamily="18" charset="0"/>
              </a:rPr>
              <a:t>Чорнильна душа була в мене. </a:t>
            </a:r>
            <a:r>
              <a:rPr lang="uk-UA" sz="3000" dirty="0" err="1">
                <a:solidFill>
                  <a:schemeClr val="bg1"/>
                </a:solidFill>
                <a:latin typeface="Times New Roman" pitchFamily="18" charset="0"/>
              </a:rPr>
              <a:t>Опріч</a:t>
            </a:r>
            <a:r>
              <a:rPr lang="uk-UA" sz="3000" dirty="0">
                <a:solidFill>
                  <a:schemeClr val="bg1"/>
                </a:solidFill>
                <a:latin typeface="Times New Roman" pitchFamily="18" charset="0"/>
              </a:rPr>
              <a:t> казенщини – там губернських та сенатських відомостей – і у руки нічого не </a:t>
            </a:r>
            <a:r>
              <a:rPr lang="uk-UA" sz="3000" dirty="0" err="1">
                <a:solidFill>
                  <a:schemeClr val="bg1"/>
                </a:solidFill>
                <a:latin typeface="Times New Roman" pitchFamily="18" charset="0"/>
              </a:rPr>
              <a:t>хтілось</a:t>
            </a:r>
            <a:r>
              <a:rPr lang="uk-UA" sz="3000" dirty="0">
                <a:solidFill>
                  <a:schemeClr val="bg1"/>
                </a:solidFill>
                <a:latin typeface="Times New Roman" pitchFamily="18" charset="0"/>
              </a:rPr>
              <a:t> брати. А як візьмеш, було, книжку, то такою вона дивною здається. Читаєш, читаєш – двадцять разів перечитуєш, а все нічого не второпаєш, ніби не нашою мовою написана. А там простісінька річ </a:t>
            </a:r>
            <a:r>
              <a:rPr lang="uk-UA" sz="3000" dirty="0" err="1">
                <a:solidFill>
                  <a:schemeClr val="bg1"/>
                </a:solidFill>
                <a:latin typeface="Times New Roman" pitchFamily="18" charset="0"/>
              </a:rPr>
              <a:t>по-простому</a:t>
            </a:r>
            <a:r>
              <a:rPr lang="uk-UA" sz="3000" dirty="0">
                <a:solidFill>
                  <a:schemeClr val="bg1"/>
                </a:solidFill>
                <a:latin typeface="Times New Roman" pitchFamily="18" charset="0"/>
              </a:rPr>
              <a:t> й написана</a:t>
            </a:r>
            <a:r>
              <a:rPr lang="uk-UA" sz="2800" dirty="0">
                <a:solidFill>
                  <a:schemeClr val="bg1"/>
                </a:solidFill>
                <a:latin typeface="Times New Roman" pitchFamily="18" charset="0"/>
              </a:rPr>
              <a:t>».</a:t>
            </a:r>
            <a:endParaRPr lang="ru-RU" sz="2800" dirty="0">
              <a:solidFill>
                <a:schemeClr val="bg1"/>
              </a:solidFill>
              <a:latin typeface="Times New Roman" pitchFamily="18" charset="0"/>
            </a:endParaRPr>
          </a:p>
        </p:txBody>
      </p:sp>
      <p:sp>
        <p:nvSpPr>
          <p:cNvPr id="2" name="Прямоугольник 1"/>
          <p:cNvSpPr/>
          <p:nvPr/>
        </p:nvSpPr>
        <p:spPr>
          <a:xfrm>
            <a:off x="4770086" y="1052736"/>
            <a:ext cx="3383314" cy="369332"/>
          </a:xfrm>
          <a:prstGeom prst="rect">
            <a:avLst/>
          </a:prstGeom>
        </p:spPr>
        <p:txBody>
          <a:bodyPr wrap="square">
            <a:spAutoFit/>
          </a:bodyPr>
          <a:lstStyle/>
          <a:p>
            <a:r>
              <a:rPr lang="ru-RU" dirty="0" err="1" smtClean="0"/>
              <a:t>Оповідання</a:t>
            </a:r>
            <a:r>
              <a:rPr lang="ru-RU" dirty="0" smtClean="0"/>
              <a:t> </a:t>
            </a:r>
            <a:r>
              <a:rPr lang="ru-RU" dirty="0"/>
              <a:t>«</a:t>
            </a:r>
            <a:r>
              <a:rPr lang="ru-RU" dirty="0" err="1"/>
              <a:t>Дядько</a:t>
            </a:r>
            <a:r>
              <a:rPr lang="ru-RU" dirty="0"/>
              <a:t> та </a:t>
            </a:r>
            <a:r>
              <a:rPr lang="ru-RU" dirty="0" err="1"/>
              <a:t>тітка</a:t>
            </a:r>
            <a:r>
              <a:rPr lang="ru-RU"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4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4"/>
          <a:srcRect/>
          <a:stretch>
            <a:fillRect/>
          </a:stretch>
        </p:blipFill>
        <p:spPr bwMode="auto">
          <a:xfrm>
            <a:off x="96838" y="260350"/>
            <a:ext cx="539750" cy="6337300"/>
          </a:xfrm>
          <a:prstGeom prst="rect">
            <a:avLst/>
          </a:prstGeom>
          <a:noFill/>
          <a:ln w="9525">
            <a:noFill/>
            <a:miter lim="800000"/>
            <a:headEnd/>
            <a:tailEnd/>
          </a:ln>
        </p:spPr>
      </p:pic>
      <p:pic>
        <p:nvPicPr>
          <p:cNvPr id="16386" name="Picture 2"/>
          <p:cNvPicPr>
            <a:picLocks noChangeAspect="1" noChangeArrowheads="1"/>
          </p:cNvPicPr>
          <p:nvPr/>
        </p:nvPicPr>
        <p:blipFill>
          <a:blip r:embed="rId4"/>
          <a:srcRect/>
          <a:stretch>
            <a:fillRect/>
          </a:stretch>
        </p:blipFill>
        <p:spPr bwMode="auto">
          <a:xfrm>
            <a:off x="8496300" y="260350"/>
            <a:ext cx="539750" cy="6337300"/>
          </a:xfrm>
          <a:prstGeom prst="rect">
            <a:avLst/>
          </a:prstGeom>
          <a:noFill/>
          <a:ln w="9525">
            <a:noFill/>
            <a:miter lim="800000"/>
            <a:headEnd/>
            <a:tailEnd/>
          </a:ln>
        </p:spPr>
      </p:pic>
      <p:sp>
        <p:nvSpPr>
          <p:cNvPr id="16387" name="TextBox 6"/>
          <p:cNvSpPr txBox="1">
            <a:spLocks noChangeArrowheads="1"/>
          </p:cNvSpPr>
          <p:nvPr/>
        </p:nvSpPr>
        <p:spPr bwMode="auto">
          <a:xfrm>
            <a:off x="990600" y="303213"/>
            <a:ext cx="7162800" cy="830997"/>
          </a:xfrm>
          <a:prstGeom prst="rect">
            <a:avLst/>
          </a:prstGeom>
          <a:solidFill>
            <a:srgbClr val="FFFF00"/>
          </a:solidFill>
          <a:ln w="9525">
            <a:noFill/>
            <a:miter lim="800000"/>
            <a:headEnd/>
            <a:tailEnd/>
          </a:ln>
        </p:spPr>
        <p:txBody>
          <a:bodyPr>
            <a:spAutoFit/>
          </a:bodyPr>
          <a:lstStyle/>
          <a:p>
            <a:pPr algn="ctr"/>
            <a:r>
              <a:rPr lang="uk-UA" sz="2400" b="1" dirty="0" smtClean="0">
                <a:latin typeface="Times New Roman" pitchFamily="18" charset="0"/>
              </a:rPr>
              <a:t>Мовне </a:t>
            </a:r>
            <a:r>
              <a:rPr lang="uk-UA" sz="2400" b="1" dirty="0">
                <a:latin typeface="Times New Roman" pitchFamily="18" charset="0"/>
              </a:rPr>
              <a:t>розшарування, що породжувалося класовими </a:t>
            </a:r>
            <a:r>
              <a:rPr lang="uk-UA" sz="2400" b="1" dirty="0" smtClean="0">
                <a:latin typeface="Times New Roman" pitchFamily="18" charset="0"/>
              </a:rPr>
              <a:t>інтересами</a:t>
            </a:r>
            <a:endParaRPr lang="uk-UA" b="1" dirty="0">
              <a:latin typeface="Times New Roman" pitchFamily="18" charset="0"/>
            </a:endParaRPr>
          </a:p>
        </p:txBody>
      </p:sp>
      <p:sp>
        <p:nvSpPr>
          <p:cNvPr id="16388" name="TextBox 7"/>
          <p:cNvSpPr txBox="1">
            <a:spLocks noChangeArrowheads="1"/>
          </p:cNvSpPr>
          <p:nvPr/>
        </p:nvSpPr>
        <p:spPr bwMode="auto">
          <a:xfrm>
            <a:off x="990600" y="2132856"/>
            <a:ext cx="7313540" cy="4401205"/>
          </a:xfrm>
          <a:prstGeom prst="rect">
            <a:avLst/>
          </a:prstGeom>
          <a:solidFill>
            <a:srgbClr val="002060"/>
          </a:solidFill>
          <a:ln w="9525">
            <a:noFill/>
            <a:miter lim="800000"/>
            <a:headEnd/>
            <a:tailEnd/>
          </a:ln>
        </p:spPr>
        <p:txBody>
          <a:bodyPr wrap="square">
            <a:spAutoFit/>
          </a:bodyPr>
          <a:lstStyle/>
          <a:p>
            <a:pPr algn="just"/>
            <a:r>
              <a:rPr lang="ru-RU" sz="2700" dirty="0" smtClean="0">
                <a:solidFill>
                  <a:schemeClr val="bg1"/>
                </a:solidFill>
                <a:latin typeface="Times New Roman" pitchFamily="18" charset="0"/>
              </a:rPr>
              <a:t>«</a:t>
            </a:r>
            <a:r>
              <a:rPr lang="ru-RU" sz="2800" dirty="0" smtClean="0">
                <a:solidFill>
                  <a:schemeClr val="bg1"/>
                </a:solidFill>
                <a:latin typeface="Times New Roman" pitchFamily="18" charset="0"/>
              </a:rPr>
              <a:t>В</a:t>
            </a:r>
            <a:r>
              <a:rPr lang="uk-UA" sz="2800" dirty="0" err="1" smtClean="0">
                <a:solidFill>
                  <a:schemeClr val="bg1"/>
                </a:solidFill>
                <a:latin typeface="Times New Roman" pitchFamily="18" charset="0"/>
              </a:rPr>
              <a:t>чиття</a:t>
            </a:r>
            <a:r>
              <a:rPr lang="uk-UA" sz="2800" dirty="0" smtClean="0">
                <a:solidFill>
                  <a:schemeClr val="bg1"/>
                </a:solidFill>
                <a:latin typeface="Times New Roman" pitchFamily="18" charset="0"/>
              </a:rPr>
              <a:t> посувалося поволі, а все ж посувалося. </a:t>
            </a:r>
            <a:r>
              <a:rPr lang="ru-RU" sz="2800" dirty="0" smtClean="0">
                <a:solidFill>
                  <a:schemeClr val="bg1"/>
                </a:solidFill>
                <a:latin typeface="Times New Roman" pitchFamily="18" charset="0"/>
              </a:rPr>
              <a:t>[…] </a:t>
            </a:r>
            <a:r>
              <a:rPr lang="uk-UA" sz="2800" dirty="0" smtClean="0">
                <a:solidFill>
                  <a:schemeClr val="bg1"/>
                </a:solidFill>
                <a:latin typeface="Times New Roman" pitchFamily="18" charset="0"/>
              </a:rPr>
              <a:t>Семен поборов перші труднації синтезу і міг вже абияк читати друковане, в йому, непомітно для його самого, зростала нехіть до </a:t>
            </a:r>
            <a:r>
              <a:rPr lang="uk-UA" sz="2800" dirty="0" err="1" smtClean="0">
                <a:solidFill>
                  <a:schemeClr val="bg1"/>
                </a:solidFill>
                <a:latin typeface="Times New Roman" pitchFamily="18" charset="0"/>
              </a:rPr>
              <a:t>вчиття</a:t>
            </a:r>
            <a:r>
              <a:rPr lang="uk-UA" sz="2800" dirty="0" smtClean="0">
                <a:solidFill>
                  <a:schemeClr val="bg1"/>
                </a:solidFill>
                <a:latin typeface="Times New Roman" pitchFamily="18" charset="0"/>
              </a:rPr>
              <a:t>, до книжки. […] Далі Семен не раз помічав, як дівчата та парубки глузують з тих, що, повернувши з москалів, намагаються балакати  «по-панськи», і як він не раз й сам реготавсь, почувши яке кумедне нерідне слово</a:t>
            </a:r>
            <a:r>
              <a:rPr lang="ru-RU" sz="2700" dirty="0" smtClean="0">
                <a:solidFill>
                  <a:schemeClr val="bg1"/>
                </a:solidFill>
                <a:latin typeface="Times New Roman" pitchFamily="18" charset="0"/>
              </a:rPr>
              <a:t>».</a:t>
            </a:r>
            <a:endParaRPr lang="ru-RU" sz="2700" dirty="0">
              <a:solidFill>
                <a:schemeClr val="bg1"/>
              </a:solidFill>
              <a:latin typeface="Times New Roman" pitchFamily="18" charset="0"/>
            </a:endParaRPr>
          </a:p>
        </p:txBody>
      </p:sp>
      <p:sp>
        <p:nvSpPr>
          <p:cNvPr id="2" name="Прямоугольник 1"/>
          <p:cNvSpPr/>
          <p:nvPr/>
        </p:nvSpPr>
        <p:spPr>
          <a:xfrm>
            <a:off x="5612320" y="1340768"/>
            <a:ext cx="2541080" cy="369332"/>
          </a:xfrm>
          <a:prstGeom prst="rect">
            <a:avLst/>
          </a:prstGeom>
        </p:spPr>
        <p:txBody>
          <a:bodyPr wrap="none">
            <a:spAutoFit/>
          </a:bodyPr>
          <a:lstStyle/>
          <a:p>
            <a:r>
              <a:rPr lang="uk-UA" dirty="0" smtClean="0">
                <a:latin typeface="Times New Roman" panose="02020603050405020304" pitchFamily="18" charset="0"/>
                <a:ea typeface="Times New Roman" panose="02020603050405020304" pitchFamily="18" charset="0"/>
              </a:rPr>
              <a:t>Оповідання «</a:t>
            </a:r>
            <a:r>
              <a:rPr lang="uk-UA" dirty="0" err="1" smtClean="0">
                <a:latin typeface="Times New Roman" panose="02020603050405020304" pitchFamily="18" charset="0"/>
                <a:ea typeface="Times New Roman" panose="02020603050405020304" pitchFamily="18" charset="0"/>
              </a:rPr>
              <a:t>Ціпов</a:t>
            </a:r>
            <a:r>
              <a:rPr lang="ru-RU" dirty="0">
                <a:latin typeface="Times New Roman" panose="02020603050405020304" pitchFamily="18" charset="0"/>
                <a:ea typeface="Times New Roman" panose="02020603050405020304" pitchFamily="18" charset="0"/>
              </a:rPr>
              <a:t>’</a:t>
            </a:r>
            <a:r>
              <a:rPr lang="uk-UA" dirty="0" err="1" smtClean="0">
                <a:latin typeface="Times New Roman" panose="02020603050405020304" pitchFamily="18" charset="0"/>
                <a:ea typeface="Times New Roman" panose="02020603050405020304" pitchFamily="18" charset="0"/>
              </a:rPr>
              <a:t>яз</a:t>
            </a:r>
            <a:r>
              <a:rPr lang="uk-UA" dirty="0" smtClean="0">
                <a:latin typeface="Times New Roman" panose="02020603050405020304" pitchFamily="18" charset="0"/>
                <a:ea typeface="Times New Roman" panose="02020603050405020304" pitchFamily="18" charset="0"/>
              </a:rPr>
              <a:t>»</a:t>
            </a:r>
            <a:endParaRPr lang="ru-RU"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4"/>
          <a:srcRect/>
          <a:stretch>
            <a:fillRect/>
          </a:stretch>
        </p:blipFill>
        <p:spPr bwMode="auto">
          <a:xfrm>
            <a:off x="96838" y="260350"/>
            <a:ext cx="539750" cy="6337300"/>
          </a:xfrm>
          <a:prstGeom prst="rect">
            <a:avLst/>
          </a:prstGeom>
          <a:noFill/>
          <a:ln w="9525">
            <a:noFill/>
            <a:miter lim="800000"/>
            <a:headEnd/>
            <a:tailEnd/>
          </a:ln>
        </p:spPr>
      </p:pic>
      <p:pic>
        <p:nvPicPr>
          <p:cNvPr id="17410" name="Picture 2"/>
          <p:cNvPicPr>
            <a:picLocks noChangeAspect="1" noChangeArrowheads="1"/>
          </p:cNvPicPr>
          <p:nvPr/>
        </p:nvPicPr>
        <p:blipFill>
          <a:blip r:embed="rId4"/>
          <a:srcRect/>
          <a:stretch>
            <a:fillRect/>
          </a:stretch>
        </p:blipFill>
        <p:spPr bwMode="auto">
          <a:xfrm>
            <a:off x="8496300" y="260350"/>
            <a:ext cx="539750" cy="6337300"/>
          </a:xfrm>
          <a:prstGeom prst="rect">
            <a:avLst/>
          </a:prstGeom>
          <a:noFill/>
          <a:ln w="9525">
            <a:noFill/>
            <a:miter lim="800000"/>
            <a:headEnd/>
            <a:tailEnd/>
          </a:ln>
        </p:spPr>
      </p:pic>
      <p:sp>
        <p:nvSpPr>
          <p:cNvPr id="17411" name="TextBox 6"/>
          <p:cNvSpPr txBox="1">
            <a:spLocks noChangeArrowheads="1"/>
          </p:cNvSpPr>
          <p:nvPr/>
        </p:nvSpPr>
        <p:spPr bwMode="auto">
          <a:xfrm>
            <a:off x="990600" y="303213"/>
            <a:ext cx="7162800" cy="461665"/>
          </a:xfrm>
          <a:prstGeom prst="rect">
            <a:avLst/>
          </a:prstGeom>
          <a:solidFill>
            <a:srgbClr val="FFFF00"/>
          </a:solidFill>
          <a:ln w="9525">
            <a:noFill/>
            <a:miter lim="800000"/>
            <a:headEnd/>
            <a:tailEnd/>
          </a:ln>
        </p:spPr>
        <p:txBody>
          <a:bodyPr>
            <a:spAutoFit/>
          </a:bodyPr>
          <a:lstStyle/>
          <a:p>
            <a:pPr algn="ctr"/>
            <a:r>
              <a:rPr lang="uk-UA" sz="2400" b="1" dirty="0" smtClean="0">
                <a:latin typeface="Times New Roman" pitchFamily="18" charset="0"/>
              </a:rPr>
              <a:t>Складне </a:t>
            </a:r>
            <a:r>
              <a:rPr lang="uk-UA" sz="2400" b="1" dirty="0">
                <a:latin typeface="Times New Roman" pitchFamily="18" charset="0"/>
              </a:rPr>
              <a:t>коло літературно-мовних </a:t>
            </a:r>
            <a:r>
              <a:rPr lang="uk-UA" sz="2400" b="1" dirty="0" smtClean="0">
                <a:latin typeface="Times New Roman" pitchFamily="18" charset="0"/>
              </a:rPr>
              <a:t>питань</a:t>
            </a:r>
            <a:endParaRPr lang="uk-UA" b="1" dirty="0">
              <a:latin typeface="Times New Roman" pitchFamily="18" charset="0"/>
            </a:endParaRPr>
          </a:p>
        </p:txBody>
      </p:sp>
      <p:sp>
        <p:nvSpPr>
          <p:cNvPr id="17412" name="TextBox 7"/>
          <p:cNvSpPr txBox="1">
            <a:spLocks noChangeArrowheads="1"/>
          </p:cNvSpPr>
          <p:nvPr/>
        </p:nvSpPr>
        <p:spPr bwMode="auto">
          <a:xfrm>
            <a:off x="990600" y="2688888"/>
            <a:ext cx="7343775" cy="3908762"/>
          </a:xfrm>
          <a:prstGeom prst="rect">
            <a:avLst/>
          </a:prstGeom>
          <a:solidFill>
            <a:srgbClr val="002060"/>
          </a:solidFill>
          <a:ln w="9525">
            <a:noFill/>
            <a:miter lim="800000"/>
            <a:headEnd/>
            <a:tailEnd/>
          </a:ln>
        </p:spPr>
        <p:txBody>
          <a:bodyPr>
            <a:spAutoFit/>
          </a:bodyPr>
          <a:lstStyle/>
          <a:p>
            <a:pPr algn="just"/>
            <a:r>
              <a:rPr lang="uk-UA" sz="2800" dirty="0">
                <a:solidFill>
                  <a:schemeClr val="bg1"/>
                </a:solidFill>
                <a:latin typeface="Times New Roman" pitchFamily="18" charset="0"/>
              </a:rPr>
              <a:t>«</a:t>
            </a:r>
            <a:r>
              <a:rPr lang="uk-UA" sz="3100" dirty="0">
                <a:solidFill>
                  <a:schemeClr val="bg1"/>
                </a:solidFill>
                <a:latin typeface="Times New Roman" pitchFamily="18" charset="0"/>
              </a:rPr>
              <a:t>Будьмо передусім скрізь українцями - чи то в своїй хаті, чи в чужій, чи то в свому краї, чи на чужині. Хай мова наша не буде мовою, якою звертаються лиш до челяді... Хай вона бринить і розгортається в нашій родині, у наших зносинах товариських, громадських, у літературі </a:t>
            </a:r>
            <a:r>
              <a:rPr lang="uk-UA" sz="3100" dirty="0" smtClean="0">
                <a:solidFill>
                  <a:schemeClr val="bg1"/>
                </a:solidFill>
                <a:latin typeface="Times New Roman" pitchFamily="18" charset="0"/>
              </a:rPr>
              <a:t>— </a:t>
            </a:r>
            <a:r>
              <a:rPr lang="uk-UA" sz="3100" dirty="0">
                <a:solidFill>
                  <a:schemeClr val="bg1"/>
                </a:solidFill>
                <a:latin typeface="Times New Roman" pitchFamily="18" charset="0"/>
              </a:rPr>
              <a:t>скрізь, де нам не заціплено...</a:t>
            </a:r>
            <a:r>
              <a:rPr lang="uk-UA" sz="2800" dirty="0">
                <a:solidFill>
                  <a:schemeClr val="bg1"/>
                </a:solidFill>
                <a:latin typeface="Times New Roman" pitchFamily="18" charset="0"/>
              </a:rPr>
              <a:t>».</a:t>
            </a:r>
            <a:endParaRPr lang="ru-RU" sz="2800" dirty="0">
              <a:solidFill>
                <a:schemeClr val="bg1"/>
              </a:solidFill>
              <a:latin typeface="Times New Roman" pitchFamily="18" charset="0"/>
            </a:endParaRPr>
          </a:p>
        </p:txBody>
      </p:sp>
      <p:sp>
        <p:nvSpPr>
          <p:cNvPr id="2" name="Прямоугольник 1"/>
          <p:cNvSpPr/>
          <p:nvPr/>
        </p:nvSpPr>
        <p:spPr>
          <a:xfrm>
            <a:off x="6796037" y="1196752"/>
            <a:ext cx="1354666" cy="369332"/>
          </a:xfrm>
          <a:prstGeom prst="rect">
            <a:avLst/>
          </a:prstGeom>
        </p:spPr>
        <p:txBody>
          <a:bodyPr wrap="none">
            <a:spAutoFit/>
          </a:bodyPr>
          <a:lstStyle/>
          <a:p>
            <a:r>
              <a:rPr lang="uk-UA" dirty="0">
                <a:latin typeface="Times New Roman" panose="02020603050405020304" pitchFamily="18" charset="0"/>
                <a:ea typeface="Times New Roman" panose="02020603050405020304" pitchFamily="18" charset="0"/>
              </a:rPr>
              <a:t>К</a:t>
            </a:r>
            <a:r>
              <a:rPr lang="uk-UA" dirty="0" smtClean="0">
                <a:latin typeface="Times New Roman" panose="02020603050405020304" pitchFamily="18" charset="0"/>
                <a:ea typeface="Times New Roman" panose="02020603050405020304" pitchFamily="18" charset="0"/>
              </a:rPr>
              <a:t>азка </a:t>
            </a:r>
            <a:r>
              <a:rPr lang="uk-UA" dirty="0">
                <a:latin typeface="Times New Roman" panose="02020603050405020304" pitchFamily="18" charset="0"/>
                <a:ea typeface="Times New Roman" panose="02020603050405020304" pitchFamily="18" charset="0"/>
              </a:rPr>
              <a:t>«Хо</a:t>
            </a:r>
            <a:r>
              <a:rPr lang="uk-UA" dirty="0" smtClean="0">
                <a:latin typeface="Times New Roman" panose="02020603050405020304" pitchFamily="18" charset="0"/>
                <a:ea typeface="Times New Roman" panose="02020603050405020304" pitchFamily="18" charset="0"/>
              </a:rPr>
              <a:t>» </a:t>
            </a:r>
            <a:endParaRPr lang="ru-RU"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18434"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18435" name="TextBox 6"/>
          <p:cNvSpPr txBox="1">
            <a:spLocks noChangeArrowheads="1"/>
          </p:cNvSpPr>
          <p:nvPr/>
        </p:nvSpPr>
        <p:spPr bwMode="auto">
          <a:xfrm>
            <a:off x="939583" y="289244"/>
            <a:ext cx="7162800" cy="461665"/>
          </a:xfrm>
          <a:prstGeom prst="rect">
            <a:avLst/>
          </a:prstGeom>
          <a:solidFill>
            <a:srgbClr val="FFFF00"/>
          </a:solidFill>
          <a:ln w="9525">
            <a:noFill/>
            <a:miter lim="800000"/>
            <a:headEnd/>
            <a:tailEnd/>
          </a:ln>
        </p:spPr>
        <p:txBody>
          <a:bodyPr>
            <a:spAutoFit/>
          </a:bodyPr>
          <a:lstStyle/>
          <a:p>
            <a:pPr algn="ctr"/>
            <a:r>
              <a:rPr lang="uk-UA" sz="2400" b="1" dirty="0">
                <a:latin typeface="Times New Roman" pitchFamily="18" charset="0"/>
              </a:rPr>
              <a:t>Любов до рідного </a:t>
            </a:r>
            <a:r>
              <a:rPr lang="uk-UA" sz="2400" b="1" dirty="0" smtClean="0">
                <a:latin typeface="Times New Roman" pitchFamily="18" charset="0"/>
              </a:rPr>
              <a:t>слова</a:t>
            </a:r>
            <a:endParaRPr lang="ru-RU" sz="2400" b="1" dirty="0">
              <a:latin typeface="Times New Roman" pitchFamily="18" charset="0"/>
            </a:endParaRPr>
          </a:p>
        </p:txBody>
      </p:sp>
      <p:sp>
        <p:nvSpPr>
          <p:cNvPr id="8" name="TextBox 7"/>
          <p:cNvSpPr txBox="1"/>
          <p:nvPr/>
        </p:nvSpPr>
        <p:spPr>
          <a:xfrm>
            <a:off x="939584" y="2492896"/>
            <a:ext cx="7162800" cy="1661993"/>
          </a:xfrm>
          <a:prstGeom prst="rect">
            <a:avLst/>
          </a:prstGeom>
          <a:solidFill>
            <a:srgbClr val="002060"/>
          </a:solidFill>
        </p:spPr>
        <p:txBody>
          <a:bodyPr wrap="square">
            <a:spAutoFit/>
          </a:bodyPr>
          <a:lstStyle/>
          <a:p>
            <a:pPr marL="342900" indent="-342900" algn="just"/>
            <a:r>
              <a:rPr lang="uk-UA" sz="2800" dirty="0" smtClean="0">
                <a:solidFill>
                  <a:schemeClr val="bg1"/>
                </a:solidFill>
                <a:latin typeface="Times New Roman" pitchFamily="18" charset="0"/>
              </a:rPr>
              <a:t>«</a:t>
            </a:r>
            <a:r>
              <a:rPr lang="uk-UA" sz="2800" dirty="0">
                <a:solidFill>
                  <a:schemeClr val="bg1"/>
                </a:solidFill>
                <a:latin typeface="Times New Roman" pitchFamily="18" charset="0"/>
              </a:rPr>
              <a:t>Чи відомий вам такий психічний стан, коли за один рідний </a:t>
            </a:r>
            <a:r>
              <a:rPr lang="uk-UA" sz="2800" dirty="0" err="1">
                <a:solidFill>
                  <a:schemeClr val="bg1"/>
                </a:solidFill>
                <a:latin typeface="Times New Roman" pitchFamily="18" charset="0"/>
              </a:rPr>
              <a:t>згук</a:t>
            </a:r>
            <a:r>
              <a:rPr lang="uk-UA" sz="2800" dirty="0">
                <a:solidFill>
                  <a:schemeClr val="bg1"/>
                </a:solidFill>
                <a:latin typeface="Times New Roman" pitchFamily="18" charset="0"/>
              </a:rPr>
              <a:t>, один образ рідний ладен буваєш заплатити роками життя?..»</a:t>
            </a:r>
          </a:p>
          <a:p>
            <a:pPr marL="342900" indent="-342900"/>
            <a:endParaRPr lang="ru-RU" dirty="0">
              <a:solidFill>
                <a:schemeClr val="bg1"/>
              </a:solidFill>
              <a:latin typeface="Times New Roman" pitchFamily="18" charset="0"/>
            </a:endParaRPr>
          </a:p>
        </p:txBody>
      </p:sp>
      <p:sp>
        <p:nvSpPr>
          <p:cNvPr id="2" name="Прямоугольник 1"/>
          <p:cNvSpPr/>
          <p:nvPr/>
        </p:nvSpPr>
        <p:spPr>
          <a:xfrm>
            <a:off x="5542580" y="1072833"/>
            <a:ext cx="2559803" cy="369332"/>
          </a:xfrm>
          <a:prstGeom prst="rect">
            <a:avLst/>
          </a:prstGeom>
        </p:spPr>
        <p:txBody>
          <a:bodyPr wrap="square">
            <a:spAutoFit/>
          </a:bodyPr>
          <a:lstStyle/>
          <a:p>
            <a:r>
              <a:rPr lang="ru-RU" dirty="0" err="1" smtClean="0">
                <a:latin typeface="Times New Roman" panose="02020603050405020304" pitchFamily="18" charset="0"/>
                <a:ea typeface="Times New Roman" panose="02020603050405020304" pitchFamily="18" charset="0"/>
              </a:rPr>
              <a:t>Етюд</a:t>
            </a:r>
            <a:r>
              <a:rPr lang="ru-RU" dirty="0" smtClean="0">
                <a:latin typeface="Times New Roman" panose="02020603050405020304" pitchFamily="18" charset="0"/>
                <a:ea typeface="Times New Roman" panose="02020603050405020304" pitchFamily="18" charset="0"/>
              </a:rPr>
              <a:t> «На </a:t>
            </a:r>
            <a:r>
              <a:rPr lang="ru-RU" dirty="0" err="1">
                <a:latin typeface="Times New Roman" panose="02020603050405020304" pitchFamily="18" charset="0"/>
                <a:ea typeface="Times New Roman" panose="02020603050405020304" pitchFamily="18" charset="0"/>
              </a:rPr>
              <a:t>крилах</a:t>
            </a:r>
            <a:r>
              <a:rPr lang="ru-RU" dirty="0">
                <a:latin typeface="Times New Roman" panose="02020603050405020304" pitchFamily="18" charset="0"/>
                <a:ea typeface="Times New Roman" panose="02020603050405020304" pitchFamily="18" charset="0"/>
              </a:rPr>
              <a:t> </a:t>
            </a:r>
            <a:r>
              <a:rPr lang="ru-RU" dirty="0" err="1">
                <a:latin typeface="Times New Roman" panose="02020603050405020304" pitchFamily="18" charset="0"/>
                <a:ea typeface="Times New Roman" panose="02020603050405020304" pitchFamily="18" charset="0"/>
              </a:rPr>
              <a:t>пісні</a:t>
            </a:r>
            <a:r>
              <a:rPr lang="ru-RU" dirty="0" smtClean="0">
                <a:latin typeface="Times New Roman" panose="02020603050405020304" pitchFamily="18" charset="0"/>
                <a:ea typeface="Times New Roman" panose="02020603050405020304" pitchFamily="18" charset="0"/>
              </a:rPr>
              <a:t>»</a:t>
            </a:r>
            <a:endParaRPr lang="ru-RU" dirty="0"/>
          </a:p>
        </p:txBody>
      </p:sp>
      <p:pic>
        <p:nvPicPr>
          <p:cNvPr id="4" name="Рисунок 3"/>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tretch>
            <a:fillRect/>
          </a:stretch>
        </p:blipFill>
        <p:spPr>
          <a:xfrm>
            <a:off x="939583" y="4154889"/>
            <a:ext cx="3056353" cy="2445082"/>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0482"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0483" name="TextBox 6"/>
          <p:cNvSpPr txBox="1">
            <a:spLocks noChangeArrowheads="1"/>
          </p:cNvSpPr>
          <p:nvPr/>
        </p:nvSpPr>
        <p:spPr bwMode="auto">
          <a:xfrm>
            <a:off x="962025" y="260350"/>
            <a:ext cx="7162800" cy="830997"/>
          </a:xfrm>
          <a:prstGeom prst="rect">
            <a:avLst/>
          </a:prstGeom>
          <a:solidFill>
            <a:srgbClr val="FFFF00"/>
          </a:solidFill>
          <a:ln w="9525">
            <a:noFill/>
            <a:miter lim="800000"/>
            <a:headEnd/>
            <a:tailEnd/>
          </a:ln>
        </p:spPr>
        <p:txBody>
          <a:bodyPr>
            <a:spAutoFit/>
          </a:bodyPr>
          <a:lstStyle/>
          <a:p>
            <a:pPr algn="ctr"/>
            <a:r>
              <a:rPr lang="uk-UA" sz="2400" b="1" dirty="0" smtClean="0">
                <a:latin typeface="Times New Roman" pitchFamily="18" charset="0"/>
              </a:rPr>
              <a:t>Подільські</a:t>
            </a:r>
            <a:r>
              <a:rPr lang="uk-UA" sz="2400" dirty="0" smtClean="0">
                <a:solidFill>
                  <a:srgbClr val="FFFF00"/>
                </a:solidFill>
                <a:effectLst>
                  <a:outerShdw blurRad="38100" dist="38100" dir="2700000" algn="tl">
                    <a:srgbClr val="000000">
                      <a:alpha val="43137"/>
                    </a:srgbClr>
                  </a:outerShdw>
                </a:effectLst>
              </a:rPr>
              <a:t> </a:t>
            </a:r>
            <a:r>
              <a:rPr lang="uk-UA" sz="2400" b="1" dirty="0">
                <a:latin typeface="Times New Roman" pitchFamily="18" charset="0"/>
              </a:rPr>
              <a:t>говірки</a:t>
            </a:r>
            <a:endParaRPr lang="en-US" sz="2400" b="1" dirty="0">
              <a:latin typeface="Times New Roman" pitchFamily="18" charset="0"/>
            </a:endParaRPr>
          </a:p>
          <a:p>
            <a:pPr algn="ctr"/>
            <a:endParaRPr lang="uk-UA" sz="2400" b="1" dirty="0">
              <a:latin typeface="Times New Roman" pitchFamily="18" charset="0"/>
            </a:endParaRPr>
          </a:p>
        </p:txBody>
      </p:sp>
      <p:sp>
        <p:nvSpPr>
          <p:cNvPr id="20485" name="TextBox 2"/>
          <p:cNvSpPr txBox="1">
            <a:spLocks noChangeArrowheads="1"/>
          </p:cNvSpPr>
          <p:nvPr/>
        </p:nvSpPr>
        <p:spPr bwMode="auto">
          <a:xfrm>
            <a:off x="956254" y="2565777"/>
            <a:ext cx="7168571" cy="4031873"/>
          </a:xfrm>
          <a:prstGeom prst="rect">
            <a:avLst/>
          </a:prstGeom>
          <a:solidFill>
            <a:srgbClr val="002060"/>
          </a:solidFill>
          <a:ln w="9525">
            <a:noFill/>
            <a:miter lim="800000"/>
            <a:headEnd/>
            <a:tailEnd/>
          </a:ln>
        </p:spPr>
        <p:txBody>
          <a:bodyPr wrap="square">
            <a:spAutoFit/>
          </a:bodyPr>
          <a:lstStyle/>
          <a:p>
            <a:pPr marL="342900" indent="-342900" algn="just">
              <a:buFont typeface="Wingdings" panose="05000000000000000000" pitchFamily="2" charset="2"/>
              <a:buChar char="ü"/>
            </a:pPr>
            <a:r>
              <a:rPr lang="uk-UA" sz="2000" b="1" dirty="0">
                <a:solidFill>
                  <a:schemeClr val="bg1"/>
                </a:solidFill>
                <a:latin typeface="Times New Roman" pitchFamily="18" charset="0"/>
              </a:rPr>
              <a:t>о</a:t>
            </a:r>
            <a:r>
              <a:rPr lang="uk-UA" sz="2000" b="1" dirty="0" smtClean="0">
                <a:solidFill>
                  <a:schemeClr val="bg1"/>
                </a:solidFill>
                <a:latin typeface="Times New Roman" pitchFamily="18" charset="0"/>
              </a:rPr>
              <a:t>бора </a:t>
            </a:r>
            <a:r>
              <a:rPr lang="uk-UA" sz="2000" b="1" dirty="0">
                <a:solidFill>
                  <a:schemeClr val="bg1"/>
                </a:solidFill>
                <a:latin typeface="Times New Roman" pitchFamily="18" charset="0"/>
              </a:rPr>
              <a:t>—</a:t>
            </a:r>
            <a:r>
              <a:rPr lang="uk-UA" sz="3200" b="1" dirty="0" smtClean="0">
                <a:solidFill>
                  <a:schemeClr val="bg1"/>
                </a:solidFill>
                <a:latin typeface="Times New Roman" pitchFamily="18" charset="0"/>
              </a:rPr>
              <a:t> </a:t>
            </a:r>
            <a:r>
              <a:rPr lang="uk-UA" sz="1600" b="1" dirty="0" smtClean="0">
                <a:solidFill>
                  <a:schemeClr val="bg1"/>
                </a:solidFill>
                <a:latin typeface="Times New Roman" pitchFamily="18" charset="0"/>
              </a:rPr>
              <a:t>відгороджена частина подвір'я з приміщеннями для худоби</a:t>
            </a:r>
          </a:p>
          <a:p>
            <a:pPr marL="342900" indent="-342900" algn="just">
              <a:buFont typeface="Wingdings" panose="05000000000000000000" pitchFamily="2" charset="2"/>
              <a:buChar char="ü"/>
            </a:pPr>
            <a:r>
              <a:rPr lang="uk-UA" sz="2000" b="1" dirty="0">
                <a:solidFill>
                  <a:schemeClr val="bg1"/>
                </a:solidFill>
                <a:latin typeface="Times New Roman" pitchFamily="18" charset="0"/>
              </a:rPr>
              <a:t>обрік</a:t>
            </a:r>
            <a:r>
              <a:rPr lang="ru-RU" sz="2000" b="1" dirty="0">
                <a:solidFill>
                  <a:schemeClr val="bg1"/>
                </a:solidFill>
                <a:latin typeface="Times New Roman" pitchFamily="18" charset="0"/>
              </a:rPr>
              <a:t> </a:t>
            </a:r>
            <a:r>
              <a:rPr lang="uk-UA" sz="2000" b="1" dirty="0">
                <a:solidFill>
                  <a:schemeClr val="bg1"/>
                </a:solidFill>
                <a:latin typeface="Times New Roman" pitchFamily="18" charset="0"/>
              </a:rPr>
              <a:t>—</a:t>
            </a:r>
            <a:r>
              <a:rPr lang="uk-UA" sz="3200" b="1" dirty="0">
                <a:solidFill>
                  <a:schemeClr val="bg1"/>
                </a:solidFill>
                <a:latin typeface="Times New Roman" pitchFamily="18" charset="0"/>
              </a:rPr>
              <a:t> </a:t>
            </a:r>
            <a:r>
              <a:rPr lang="uk-UA" sz="1600" b="1" dirty="0">
                <a:solidFill>
                  <a:schemeClr val="bg1"/>
                </a:solidFill>
                <a:latin typeface="Times New Roman" pitchFamily="18" charset="0"/>
              </a:rPr>
              <a:t>дрібно посічена солома з вівсом, дертю і т. ін. для годівлі коней</a:t>
            </a:r>
          </a:p>
          <a:p>
            <a:pPr marL="342900" indent="-342900" algn="just">
              <a:buFont typeface="Wingdings" panose="05000000000000000000" pitchFamily="2" charset="2"/>
              <a:buChar char="ü"/>
            </a:pPr>
            <a:r>
              <a:rPr lang="uk-UA" sz="2000" b="1" dirty="0">
                <a:solidFill>
                  <a:schemeClr val="bg1"/>
                </a:solidFill>
                <a:latin typeface="Times New Roman" pitchFamily="18" charset="0"/>
              </a:rPr>
              <a:t>ванькирчик —</a:t>
            </a:r>
            <a:r>
              <a:rPr lang="uk-UA" sz="2400" b="1" dirty="0">
                <a:solidFill>
                  <a:schemeClr val="bg1"/>
                </a:solidFill>
                <a:latin typeface="Times New Roman" pitchFamily="18" charset="0"/>
              </a:rPr>
              <a:t> </a:t>
            </a:r>
            <a:r>
              <a:rPr lang="uk-UA" sz="1600" b="1" dirty="0">
                <a:solidFill>
                  <a:schemeClr val="bg1"/>
                </a:solidFill>
                <a:latin typeface="Times New Roman" pitchFamily="18" charset="0"/>
              </a:rPr>
              <a:t>бічна кімнатка, відокремлена стіною від великої кімнати</a:t>
            </a:r>
          </a:p>
          <a:p>
            <a:pPr marL="342900" indent="-342900" algn="just">
              <a:buFont typeface="Wingdings" panose="05000000000000000000" pitchFamily="2" charset="2"/>
              <a:buChar char="ü"/>
            </a:pPr>
            <a:r>
              <a:rPr lang="uk-UA" sz="2000" b="1" dirty="0" err="1">
                <a:solidFill>
                  <a:schemeClr val="bg1"/>
                </a:solidFill>
                <a:latin typeface="Times New Roman" pitchFamily="18" charset="0"/>
              </a:rPr>
              <a:t>хустя</a:t>
            </a:r>
            <a:r>
              <a:rPr lang="uk-UA" sz="2000" b="1" dirty="0">
                <a:solidFill>
                  <a:schemeClr val="bg1"/>
                </a:solidFill>
                <a:latin typeface="Times New Roman" pitchFamily="18" charset="0"/>
              </a:rPr>
              <a:t> —</a:t>
            </a:r>
            <a:r>
              <a:rPr lang="uk-UA" sz="2400" b="1" dirty="0">
                <a:solidFill>
                  <a:schemeClr val="bg1"/>
                </a:solidFill>
                <a:latin typeface="Times New Roman" pitchFamily="18" charset="0"/>
              </a:rPr>
              <a:t> </a:t>
            </a:r>
            <a:r>
              <a:rPr lang="uk-UA" sz="1600" b="1" dirty="0">
                <a:solidFill>
                  <a:schemeClr val="bg1"/>
                </a:solidFill>
                <a:latin typeface="Times New Roman" pitchFamily="18" charset="0"/>
              </a:rPr>
              <a:t>білизна</a:t>
            </a:r>
          </a:p>
          <a:p>
            <a:pPr marL="342900" indent="-342900" algn="just">
              <a:buFont typeface="Wingdings" panose="05000000000000000000" pitchFamily="2" charset="2"/>
              <a:buChar char="ü"/>
            </a:pPr>
            <a:r>
              <a:rPr lang="uk-UA" sz="2000" b="1" dirty="0">
                <a:solidFill>
                  <a:schemeClr val="bg1"/>
                </a:solidFill>
                <a:latin typeface="Times New Roman" pitchFamily="18" charset="0"/>
              </a:rPr>
              <a:t>трусок — </a:t>
            </a:r>
            <a:r>
              <a:rPr lang="uk-UA" sz="1600" b="1" dirty="0" smtClean="0">
                <a:solidFill>
                  <a:schemeClr val="bg1"/>
                </a:solidFill>
                <a:latin typeface="Times New Roman" pitchFamily="18" charset="0"/>
              </a:rPr>
              <a:t>дрібний</a:t>
            </a:r>
            <a:r>
              <a:rPr lang="ru-RU" sz="1600" b="1" dirty="0" smtClean="0">
                <a:solidFill>
                  <a:schemeClr val="bg1"/>
                </a:solidFill>
                <a:latin typeface="Times New Roman" pitchFamily="18" charset="0"/>
              </a:rPr>
              <a:t> </a:t>
            </a:r>
            <a:r>
              <a:rPr lang="uk-UA" sz="1600" b="1" dirty="0" smtClean="0">
                <a:solidFill>
                  <a:schemeClr val="bg1"/>
                </a:solidFill>
                <a:latin typeface="Times New Roman" pitchFamily="18" charset="0"/>
              </a:rPr>
              <a:t>хмиз</a:t>
            </a:r>
          </a:p>
          <a:p>
            <a:pPr marL="342900" indent="-342900" algn="just">
              <a:buFont typeface="Wingdings" panose="05000000000000000000" pitchFamily="2" charset="2"/>
              <a:buChar char="ü"/>
            </a:pPr>
            <a:r>
              <a:rPr lang="uk-UA" sz="2000" b="1" dirty="0" smtClean="0">
                <a:solidFill>
                  <a:schemeClr val="bg1"/>
                </a:solidFill>
                <a:latin typeface="Times New Roman" pitchFamily="18" charset="0"/>
              </a:rPr>
              <a:t>лейбик </a:t>
            </a:r>
            <a:r>
              <a:rPr lang="uk-UA" sz="2000" b="1" dirty="0">
                <a:solidFill>
                  <a:schemeClr val="bg1"/>
                </a:solidFill>
                <a:latin typeface="Times New Roman" pitchFamily="18" charset="0"/>
              </a:rPr>
              <a:t>— </a:t>
            </a:r>
            <a:r>
              <a:rPr lang="uk-UA" sz="1600" b="1" dirty="0" smtClean="0">
                <a:solidFill>
                  <a:schemeClr val="bg1"/>
                </a:solidFill>
                <a:latin typeface="Times New Roman" pitchFamily="18" charset="0"/>
              </a:rPr>
              <a:t>чоловічий і жіночий прямоспинний одяг без рукавів</a:t>
            </a:r>
          </a:p>
          <a:p>
            <a:pPr marL="342900" indent="-342900" algn="just">
              <a:buFont typeface="Wingdings" panose="05000000000000000000" pitchFamily="2" charset="2"/>
              <a:buChar char="ü"/>
            </a:pPr>
            <a:r>
              <a:rPr lang="uk-UA" sz="2000" b="1" dirty="0" err="1" smtClean="0">
                <a:solidFill>
                  <a:schemeClr val="bg1"/>
                </a:solidFill>
                <a:latin typeface="Times New Roman" pitchFamily="18" charset="0"/>
              </a:rPr>
              <a:t>ногавиця</a:t>
            </a:r>
            <a:r>
              <a:rPr lang="uk-UA" sz="2000" b="1" dirty="0" smtClean="0">
                <a:solidFill>
                  <a:schemeClr val="bg1"/>
                </a:solidFill>
                <a:latin typeface="Times New Roman" pitchFamily="18" charset="0"/>
              </a:rPr>
              <a:t> </a:t>
            </a:r>
            <a:r>
              <a:rPr lang="uk-UA" sz="2000" b="1" dirty="0">
                <a:solidFill>
                  <a:schemeClr val="bg1"/>
                </a:solidFill>
                <a:latin typeface="Times New Roman" pitchFamily="18" charset="0"/>
              </a:rPr>
              <a:t>— </a:t>
            </a:r>
            <a:r>
              <a:rPr lang="uk-UA" sz="1600" b="1" dirty="0" smtClean="0">
                <a:solidFill>
                  <a:schemeClr val="bg1"/>
                </a:solidFill>
                <a:latin typeface="Times New Roman" pitchFamily="18" charset="0"/>
              </a:rPr>
              <a:t>суконні штани</a:t>
            </a:r>
            <a:endParaRPr lang="uk-UA" sz="1600" b="1" dirty="0">
              <a:solidFill>
                <a:schemeClr val="bg1"/>
              </a:solidFill>
              <a:latin typeface="Times New Roman" pitchFamily="18" charset="0"/>
            </a:endParaRPr>
          </a:p>
          <a:p>
            <a:pPr marL="342900" indent="-342900" algn="just">
              <a:buFont typeface="Wingdings" panose="05000000000000000000" pitchFamily="2" charset="2"/>
              <a:buChar char="ü"/>
            </a:pPr>
            <a:r>
              <a:rPr lang="uk-UA" sz="2000" b="1" dirty="0">
                <a:solidFill>
                  <a:schemeClr val="bg1"/>
                </a:solidFill>
                <a:latin typeface="Times New Roman" pitchFamily="18" charset="0"/>
              </a:rPr>
              <a:t>напрасний —</a:t>
            </a:r>
            <a:r>
              <a:rPr lang="uk-UA" sz="2800" b="1" dirty="0">
                <a:solidFill>
                  <a:schemeClr val="bg1"/>
                </a:solidFill>
                <a:latin typeface="Times New Roman" pitchFamily="18" charset="0"/>
              </a:rPr>
              <a:t> </a:t>
            </a:r>
            <a:r>
              <a:rPr lang="uk-UA" sz="1600" b="1" dirty="0">
                <a:solidFill>
                  <a:schemeClr val="bg1"/>
                </a:solidFill>
                <a:latin typeface="Times New Roman" pitchFamily="18" charset="0"/>
              </a:rPr>
              <a:t>швидкий</a:t>
            </a:r>
          </a:p>
          <a:p>
            <a:pPr marL="342900" indent="-342900" algn="just">
              <a:buFont typeface="Wingdings" panose="05000000000000000000" pitchFamily="2" charset="2"/>
              <a:buChar char="ü"/>
            </a:pPr>
            <a:r>
              <a:rPr lang="uk-UA" sz="2000" b="1" dirty="0">
                <a:solidFill>
                  <a:schemeClr val="bg1"/>
                </a:solidFill>
                <a:latin typeface="Times New Roman" pitchFamily="18" charset="0"/>
              </a:rPr>
              <a:t>зборня —</a:t>
            </a:r>
            <a:r>
              <a:rPr lang="uk-UA" sz="2400" b="1" dirty="0">
                <a:solidFill>
                  <a:schemeClr val="bg1"/>
                </a:solidFill>
                <a:latin typeface="Times New Roman" pitchFamily="18" charset="0"/>
              </a:rPr>
              <a:t> </a:t>
            </a:r>
            <a:r>
              <a:rPr lang="uk-UA" sz="1600" b="1" dirty="0" smtClean="0">
                <a:solidFill>
                  <a:schemeClr val="bg1"/>
                </a:solidFill>
                <a:latin typeface="Times New Roman" pitchFamily="18" charset="0"/>
              </a:rPr>
              <a:t>приміщення, в якому збирався сход</a:t>
            </a:r>
            <a:endParaRPr lang="uk-UA" sz="1600" b="1" dirty="0">
              <a:solidFill>
                <a:schemeClr val="bg1"/>
              </a:solidFill>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96838" y="260350"/>
            <a:ext cx="539750" cy="6337300"/>
          </a:xfrm>
          <a:prstGeom prst="rect">
            <a:avLst/>
          </a:prstGeom>
          <a:noFill/>
          <a:ln w="9525">
            <a:noFill/>
            <a:miter lim="800000"/>
            <a:headEnd/>
            <a:tailEnd/>
          </a:ln>
        </p:spPr>
      </p:pic>
      <p:pic>
        <p:nvPicPr>
          <p:cNvPr id="21506" name="Picture 2"/>
          <p:cNvPicPr>
            <a:picLocks noChangeAspect="1" noChangeArrowheads="1"/>
          </p:cNvPicPr>
          <p:nvPr/>
        </p:nvPicPr>
        <p:blipFill>
          <a:blip r:embed="rId3"/>
          <a:srcRect/>
          <a:stretch>
            <a:fillRect/>
          </a:stretch>
        </p:blipFill>
        <p:spPr bwMode="auto">
          <a:xfrm>
            <a:off x="8496300" y="260350"/>
            <a:ext cx="539750" cy="6337300"/>
          </a:xfrm>
          <a:prstGeom prst="rect">
            <a:avLst/>
          </a:prstGeom>
          <a:noFill/>
          <a:ln w="9525">
            <a:noFill/>
            <a:miter lim="800000"/>
            <a:headEnd/>
            <a:tailEnd/>
          </a:ln>
        </p:spPr>
      </p:pic>
      <p:sp>
        <p:nvSpPr>
          <p:cNvPr id="21507" name="TextBox 6"/>
          <p:cNvSpPr txBox="1">
            <a:spLocks noChangeArrowheads="1"/>
          </p:cNvSpPr>
          <p:nvPr/>
        </p:nvSpPr>
        <p:spPr bwMode="auto">
          <a:xfrm>
            <a:off x="990600" y="303213"/>
            <a:ext cx="7162800" cy="369332"/>
          </a:xfrm>
          <a:prstGeom prst="rect">
            <a:avLst/>
          </a:prstGeom>
          <a:solidFill>
            <a:srgbClr val="FFFF00"/>
          </a:solidFill>
          <a:ln w="9525">
            <a:noFill/>
            <a:miter lim="800000"/>
            <a:headEnd/>
            <a:tailEnd/>
          </a:ln>
        </p:spPr>
        <p:txBody>
          <a:bodyPr>
            <a:spAutoFit/>
          </a:bodyPr>
          <a:lstStyle/>
          <a:p>
            <a:pPr algn="ctr"/>
            <a:r>
              <a:rPr lang="uk-UA" b="1" dirty="0" smtClean="0">
                <a:latin typeface="Times New Roman" pitchFamily="18" charset="0"/>
              </a:rPr>
              <a:t>Наслідки невпорядкованості норм тодішньої літературної мови</a:t>
            </a:r>
            <a:endParaRPr lang="uk-UA" b="1" dirty="0">
              <a:latin typeface="Times New Roman" pitchFamily="18" charset="0"/>
            </a:endParaRPr>
          </a:p>
        </p:txBody>
      </p:sp>
      <p:sp>
        <p:nvSpPr>
          <p:cNvPr id="8" name="TextBox 7"/>
          <p:cNvSpPr txBox="1"/>
          <p:nvPr/>
        </p:nvSpPr>
        <p:spPr>
          <a:xfrm>
            <a:off x="1003842" y="749895"/>
            <a:ext cx="7162800" cy="5847755"/>
          </a:xfrm>
          <a:prstGeom prst="rect">
            <a:avLst/>
          </a:prstGeom>
          <a:solidFill>
            <a:srgbClr val="002060"/>
          </a:solidFill>
        </p:spPr>
        <p:txBody>
          <a:bodyPr wrap="square">
            <a:spAutoFit/>
          </a:bodyPr>
          <a:lstStyle/>
          <a:p>
            <a:pPr algn="just" fontAlgn="auto">
              <a:spcBef>
                <a:spcPts val="0"/>
              </a:spcBef>
              <a:spcAft>
                <a:spcPts val="0"/>
              </a:spcAft>
              <a:defRPr/>
            </a:pPr>
            <a:r>
              <a:rPr lang="uk-UA" sz="2400" b="1" dirty="0">
                <a:solidFill>
                  <a:schemeClr val="bg1"/>
                </a:solidFill>
                <a:latin typeface="+mn-lt"/>
              </a:rPr>
              <a:t>«Він вже втомився, захрип, але ті, що надійшли, теж </a:t>
            </a:r>
            <a:r>
              <a:rPr lang="uk-UA" sz="2400" b="1" dirty="0">
                <a:solidFill>
                  <a:schemeClr val="accent5">
                    <a:lumMod val="40000"/>
                    <a:lumOff val="60000"/>
                  </a:schemeClr>
                </a:solidFill>
                <a:latin typeface="+mn-lt"/>
              </a:rPr>
              <a:t>хтіли</a:t>
            </a:r>
            <a:r>
              <a:rPr lang="uk-UA" sz="2400" b="1" dirty="0">
                <a:solidFill>
                  <a:schemeClr val="bg1"/>
                </a:solidFill>
                <a:latin typeface="+mn-lt"/>
              </a:rPr>
              <a:t> </a:t>
            </a:r>
            <a:r>
              <a:rPr lang="uk-UA" sz="2400" b="1" dirty="0" smtClean="0">
                <a:solidFill>
                  <a:schemeClr val="bg1"/>
                </a:solidFill>
                <a:latin typeface="+mn-lt"/>
              </a:rPr>
              <a:t>чути».</a:t>
            </a:r>
            <a:r>
              <a:rPr lang="en-US" sz="2400" dirty="0" smtClean="0">
                <a:solidFill>
                  <a:schemeClr val="bg1"/>
                </a:solidFill>
                <a:latin typeface="+mn-lt"/>
                <a:cs typeface="+mn-cs"/>
              </a:rPr>
              <a:t> </a:t>
            </a:r>
            <a:endParaRPr lang="uk-UA" sz="2400" dirty="0" smtClean="0">
              <a:solidFill>
                <a:schemeClr val="bg1"/>
              </a:solidFill>
              <a:latin typeface="+mn-lt"/>
              <a:cs typeface="+mn-cs"/>
            </a:endParaRPr>
          </a:p>
          <a:p>
            <a:pPr fontAlgn="auto">
              <a:spcBef>
                <a:spcPts val="0"/>
              </a:spcBef>
              <a:spcAft>
                <a:spcPts val="0"/>
              </a:spcAft>
              <a:defRPr/>
            </a:pPr>
            <a:endParaRPr lang="uk-UA" b="1" dirty="0" smtClean="0">
              <a:solidFill>
                <a:schemeClr val="bg1"/>
              </a:solidFill>
              <a:latin typeface="+mn-lt"/>
              <a:cs typeface="+mn-cs"/>
            </a:endParaRPr>
          </a:p>
          <a:p>
            <a:pPr fontAlgn="auto">
              <a:spcBef>
                <a:spcPts val="0"/>
              </a:spcBef>
              <a:spcAft>
                <a:spcPts val="0"/>
              </a:spcAft>
              <a:defRPr/>
            </a:pPr>
            <a:endParaRPr lang="uk-UA" b="1" dirty="0" smtClean="0">
              <a:solidFill>
                <a:schemeClr val="bg1"/>
              </a:solidFill>
              <a:latin typeface="+mn-lt"/>
              <a:cs typeface="+mn-cs"/>
            </a:endParaRPr>
          </a:p>
          <a:p>
            <a:pPr fontAlgn="auto">
              <a:spcBef>
                <a:spcPts val="0"/>
              </a:spcBef>
              <a:spcAft>
                <a:spcPts val="0"/>
              </a:spcAft>
              <a:defRPr/>
            </a:pPr>
            <a:endParaRPr lang="en-US" b="1" dirty="0">
              <a:solidFill>
                <a:schemeClr val="bg1"/>
              </a:solidFill>
              <a:latin typeface="+mn-lt"/>
              <a:cs typeface="+mn-cs"/>
            </a:endParaRPr>
          </a:p>
          <a:p>
            <a:pPr fontAlgn="auto">
              <a:spcBef>
                <a:spcPts val="0"/>
              </a:spcBef>
              <a:spcAft>
                <a:spcPts val="0"/>
              </a:spcAft>
              <a:defRPr/>
            </a:pPr>
            <a:endParaRPr lang="en-US" b="1" dirty="0">
              <a:solidFill>
                <a:schemeClr val="bg1"/>
              </a:solidFill>
              <a:latin typeface="+mn-lt"/>
              <a:cs typeface="+mn-cs"/>
            </a:endParaRPr>
          </a:p>
          <a:p>
            <a:pPr fontAlgn="auto">
              <a:spcBef>
                <a:spcPts val="0"/>
              </a:spcBef>
              <a:spcAft>
                <a:spcPts val="0"/>
              </a:spcAft>
              <a:defRPr/>
            </a:pPr>
            <a:endParaRPr lang="en-US" b="1" dirty="0">
              <a:solidFill>
                <a:schemeClr val="bg1"/>
              </a:solidFill>
              <a:latin typeface="+mn-lt"/>
              <a:cs typeface="+mn-cs"/>
            </a:endParaRPr>
          </a:p>
          <a:p>
            <a:pPr fontAlgn="auto">
              <a:spcBef>
                <a:spcPts val="0"/>
              </a:spcBef>
              <a:spcAft>
                <a:spcPts val="0"/>
              </a:spcAft>
              <a:defRPr/>
            </a:pPr>
            <a:endParaRPr lang="uk-UA" b="1" dirty="0">
              <a:solidFill>
                <a:schemeClr val="bg1"/>
              </a:solidFill>
              <a:latin typeface="+mn-lt"/>
              <a:cs typeface="+mn-cs"/>
            </a:endParaRPr>
          </a:p>
          <a:p>
            <a:pPr fontAlgn="auto">
              <a:spcBef>
                <a:spcPts val="0"/>
              </a:spcBef>
              <a:spcAft>
                <a:spcPts val="0"/>
              </a:spcAft>
              <a:defRPr/>
            </a:pPr>
            <a:r>
              <a:rPr lang="en-US" dirty="0">
                <a:solidFill>
                  <a:schemeClr val="bg1"/>
                </a:solidFill>
                <a:latin typeface="+mn-lt"/>
                <a:cs typeface="+mn-cs"/>
              </a:rPr>
              <a:t>  </a:t>
            </a:r>
            <a:r>
              <a:rPr lang="uk-UA" dirty="0">
                <a:solidFill>
                  <a:schemeClr val="bg1"/>
                </a:solidFill>
                <a:latin typeface="+mn-lt"/>
                <a:cs typeface="+mn-cs"/>
              </a:rPr>
              <a:t> </a:t>
            </a:r>
          </a:p>
          <a:p>
            <a:pPr fontAlgn="auto">
              <a:spcBef>
                <a:spcPts val="0"/>
              </a:spcBef>
              <a:spcAft>
                <a:spcPts val="0"/>
              </a:spcAft>
              <a:defRPr/>
            </a:pPr>
            <a:endParaRPr lang="en-US" b="1" dirty="0">
              <a:solidFill>
                <a:schemeClr val="bg1"/>
              </a:solidFill>
              <a:latin typeface="+mn-lt"/>
              <a:cs typeface="+mn-cs"/>
            </a:endParaRPr>
          </a:p>
          <a:p>
            <a:pPr fontAlgn="auto">
              <a:spcBef>
                <a:spcPts val="0"/>
              </a:spcBef>
              <a:spcAft>
                <a:spcPts val="0"/>
              </a:spcAft>
              <a:defRPr/>
            </a:pPr>
            <a:endParaRPr lang="uk-UA" b="1" dirty="0">
              <a:solidFill>
                <a:schemeClr val="bg1"/>
              </a:solidFill>
              <a:latin typeface="+mn-lt"/>
              <a:cs typeface="+mn-cs"/>
            </a:endParaRPr>
          </a:p>
          <a:p>
            <a:pPr fontAlgn="auto">
              <a:spcBef>
                <a:spcPts val="0"/>
              </a:spcBef>
              <a:spcAft>
                <a:spcPts val="0"/>
              </a:spcAft>
              <a:defRPr/>
            </a:pPr>
            <a:endParaRPr lang="uk-UA" dirty="0">
              <a:solidFill>
                <a:schemeClr val="bg1"/>
              </a:solidFill>
              <a:latin typeface="+mn-lt"/>
              <a:cs typeface="+mn-cs"/>
            </a:endParaRPr>
          </a:p>
          <a:p>
            <a:pPr fontAlgn="auto">
              <a:spcBef>
                <a:spcPts val="0"/>
              </a:spcBef>
              <a:spcAft>
                <a:spcPts val="0"/>
              </a:spcAft>
              <a:defRPr/>
            </a:pPr>
            <a:endParaRPr lang="en-US" dirty="0">
              <a:solidFill>
                <a:schemeClr val="bg1"/>
              </a:solidFill>
              <a:latin typeface="+mn-lt"/>
              <a:cs typeface="+mn-cs"/>
            </a:endParaRPr>
          </a:p>
          <a:p>
            <a:pPr fontAlgn="auto">
              <a:spcBef>
                <a:spcPts val="0"/>
              </a:spcBef>
              <a:spcAft>
                <a:spcPts val="0"/>
              </a:spcAft>
              <a:defRPr/>
            </a:pPr>
            <a:endParaRPr lang="uk-UA" dirty="0">
              <a:solidFill>
                <a:schemeClr val="bg1"/>
              </a:solidFill>
              <a:latin typeface="+mn-lt"/>
              <a:cs typeface="+mn-cs"/>
            </a:endParaRPr>
          </a:p>
          <a:p>
            <a:pPr fontAlgn="auto">
              <a:spcBef>
                <a:spcPts val="0"/>
              </a:spcBef>
              <a:spcAft>
                <a:spcPts val="0"/>
              </a:spcAft>
              <a:defRPr/>
            </a:pPr>
            <a:endParaRPr lang="uk-UA" sz="1600" dirty="0" smtClean="0">
              <a:solidFill>
                <a:schemeClr val="bg1"/>
              </a:solidFill>
              <a:latin typeface="+mn-lt"/>
              <a:cs typeface="+mn-cs"/>
            </a:endParaRPr>
          </a:p>
          <a:p>
            <a:pPr fontAlgn="auto">
              <a:spcBef>
                <a:spcPts val="0"/>
              </a:spcBef>
              <a:spcAft>
                <a:spcPts val="0"/>
              </a:spcAft>
              <a:defRPr/>
            </a:pPr>
            <a:endParaRPr lang="uk-UA" sz="1600" dirty="0">
              <a:solidFill>
                <a:schemeClr val="bg1"/>
              </a:solidFill>
              <a:latin typeface="+mn-lt"/>
              <a:cs typeface="+mn-cs"/>
            </a:endParaRPr>
          </a:p>
          <a:p>
            <a:pPr fontAlgn="auto">
              <a:spcBef>
                <a:spcPts val="0"/>
              </a:spcBef>
              <a:spcAft>
                <a:spcPts val="0"/>
              </a:spcAft>
              <a:defRPr/>
            </a:pPr>
            <a:endParaRPr lang="uk-UA" dirty="0" smtClean="0">
              <a:solidFill>
                <a:schemeClr val="bg1"/>
              </a:solidFill>
              <a:latin typeface="+mn-lt"/>
              <a:cs typeface="+mn-cs"/>
            </a:endParaRPr>
          </a:p>
          <a:p>
            <a:pPr fontAlgn="auto">
              <a:spcBef>
                <a:spcPts val="0"/>
              </a:spcBef>
              <a:spcAft>
                <a:spcPts val="0"/>
              </a:spcAft>
              <a:defRPr/>
            </a:pPr>
            <a:endParaRPr lang="uk-UA" dirty="0">
              <a:solidFill>
                <a:schemeClr val="bg1"/>
              </a:solidFill>
              <a:latin typeface="+mn-lt"/>
              <a:cs typeface="+mn-cs"/>
            </a:endParaRPr>
          </a:p>
          <a:p>
            <a:pPr fontAlgn="auto">
              <a:spcBef>
                <a:spcPts val="0"/>
              </a:spcBef>
              <a:spcAft>
                <a:spcPts val="0"/>
              </a:spcAft>
              <a:defRPr/>
            </a:pPr>
            <a:endParaRPr lang="uk-UA" sz="1600" dirty="0" smtClean="0">
              <a:solidFill>
                <a:schemeClr val="bg1"/>
              </a:solidFill>
              <a:latin typeface="+mn-lt"/>
              <a:cs typeface="+mn-cs"/>
            </a:endParaRPr>
          </a:p>
          <a:p>
            <a:pPr fontAlgn="auto">
              <a:spcBef>
                <a:spcPts val="0"/>
              </a:spcBef>
              <a:spcAft>
                <a:spcPts val="0"/>
              </a:spcAft>
              <a:defRPr/>
            </a:pPr>
            <a:endParaRPr lang="uk-UA" dirty="0">
              <a:solidFill>
                <a:schemeClr val="bg1"/>
              </a:solidFill>
              <a:latin typeface="+mn-lt"/>
              <a:cs typeface="+mn-cs"/>
            </a:endParaRPr>
          </a:p>
          <a:p>
            <a:pPr fontAlgn="auto">
              <a:spcBef>
                <a:spcPts val="0"/>
              </a:spcBef>
              <a:spcAft>
                <a:spcPts val="0"/>
              </a:spcAft>
              <a:defRPr/>
            </a:pPr>
            <a:endParaRPr lang="ru-RU" sz="800" dirty="0">
              <a:solidFill>
                <a:schemeClr val="bg1"/>
              </a:solidFill>
              <a:latin typeface="+mn-lt"/>
              <a:cs typeface="+mn-cs"/>
            </a:endParaRPr>
          </a:p>
        </p:txBody>
      </p:sp>
      <p:sp>
        <p:nvSpPr>
          <p:cNvPr id="21509" name="TextBox 2"/>
          <p:cNvSpPr txBox="1">
            <a:spLocks noChangeArrowheads="1"/>
          </p:cNvSpPr>
          <p:nvPr/>
        </p:nvSpPr>
        <p:spPr bwMode="auto">
          <a:xfrm>
            <a:off x="1005973" y="1468147"/>
            <a:ext cx="7173912" cy="830997"/>
          </a:xfrm>
          <a:prstGeom prst="rect">
            <a:avLst/>
          </a:prstGeom>
          <a:noFill/>
          <a:ln w="9525">
            <a:noFill/>
            <a:miter lim="800000"/>
            <a:headEnd/>
            <a:tailEnd/>
          </a:ln>
        </p:spPr>
        <p:txBody>
          <a:bodyPr wrap="square">
            <a:spAutoFit/>
          </a:bodyPr>
          <a:lstStyle/>
          <a:p>
            <a:pPr algn="just"/>
            <a:r>
              <a:rPr lang="uk-UA" sz="2400" b="1" dirty="0" smtClean="0">
                <a:solidFill>
                  <a:schemeClr val="bg1"/>
                </a:solidFill>
                <a:latin typeface="+mn-lt"/>
                <a:cs typeface="+mn-cs"/>
              </a:rPr>
              <a:t>«</a:t>
            </a:r>
            <a:r>
              <a:rPr lang="uk-UA" sz="2400" b="1" dirty="0">
                <a:solidFill>
                  <a:schemeClr val="bg1"/>
                </a:solidFill>
                <a:latin typeface="+mn-lt"/>
                <a:cs typeface="+mn-cs"/>
              </a:rPr>
              <a:t>Он </a:t>
            </a:r>
            <a:r>
              <a:rPr lang="uk-UA" sz="2400" b="1" dirty="0" smtClean="0">
                <a:solidFill>
                  <a:schemeClr val="bg1"/>
                </a:solidFill>
                <a:latin typeface="+mn-lt"/>
                <a:cs typeface="+mn-cs"/>
              </a:rPr>
              <a:t>зірвався </a:t>
            </a:r>
            <a:r>
              <a:rPr lang="uk-UA" sz="2400" b="1" dirty="0">
                <a:solidFill>
                  <a:schemeClr val="bg1"/>
                </a:solidFill>
                <a:latin typeface="+mn-lt"/>
                <a:cs typeface="+mn-cs"/>
              </a:rPr>
              <a:t>один яскравий </a:t>
            </a:r>
            <a:r>
              <a:rPr lang="uk-UA" sz="2400" b="1" dirty="0" err="1">
                <a:solidFill>
                  <a:schemeClr val="accent5">
                    <a:lumMod val="40000"/>
                    <a:lumOff val="60000"/>
                  </a:schemeClr>
                </a:solidFill>
                <a:latin typeface="+mn-lt"/>
                <a:cs typeface="+mn-cs"/>
              </a:rPr>
              <a:t>згук</a:t>
            </a:r>
            <a:r>
              <a:rPr lang="uk-UA" sz="2400" b="1" dirty="0">
                <a:solidFill>
                  <a:schemeClr val="bg1"/>
                </a:solidFill>
                <a:latin typeface="+mn-lt"/>
                <a:cs typeface="+mn-cs"/>
              </a:rPr>
              <a:t> i впав </a:t>
            </a:r>
            <a:r>
              <a:rPr lang="uk-UA" sz="2400" b="1" dirty="0" smtClean="0">
                <a:solidFill>
                  <a:schemeClr val="bg1"/>
                </a:solidFill>
                <a:latin typeface="+mn-lt"/>
                <a:cs typeface="+mn-cs"/>
              </a:rPr>
              <a:t>між </a:t>
            </a:r>
            <a:r>
              <a:rPr lang="uk-UA" sz="2400" b="1" dirty="0">
                <a:solidFill>
                  <a:schemeClr val="bg1"/>
                </a:solidFill>
                <a:latin typeface="+mn-lt"/>
                <a:cs typeface="+mn-cs"/>
              </a:rPr>
              <a:t>ниви червоним </a:t>
            </a:r>
            <a:r>
              <a:rPr lang="uk-UA" sz="2400" b="1" dirty="0" smtClean="0">
                <a:solidFill>
                  <a:schemeClr val="bg1"/>
                </a:solidFill>
                <a:latin typeface="+mn-lt"/>
                <a:cs typeface="+mn-cs"/>
              </a:rPr>
              <a:t>куколем».</a:t>
            </a:r>
            <a:endParaRPr lang="en-US" sz="2400" b="1" dirty="0">
              <a:solidFill>
                <a:schemeClr val="bg1"/>
              </a:solidFill>
              <a:latin typeface="+mn-lt"/>
              <a:cs typeface="+mn-cs"/>
            </a:endParaRPr>
          </a:p>
        </p:txBody>
      </p:sp>
      <p:sp>
        <p:nvSpPr>
          <p:cNvPr id="7" name="TextBox 2"/>
          <p:cNvSpPr txBox="1">
            <a:spLocks noChangeArrowheads="1"/>
          </p:cNvSpPr>
          <p:nvPr/>
        </p:nvSpPr>
        <p:spPr bwMode="auto">
          <a:xfrm>
            <a:off x="999081" y="3570032"/>
            <a:ext cx="7173913" cy="1569660"/>
          </a:xfrm>
          <a:prstGeom prst="rect">
            <a:avLst/>
          </a:prstGeom>
          <a:noFill/>
          <a:ln w="9525">
            <a:noFill/>
            <a:miter lim="800000"/>
            <a:headEnd/>
            <a:tailEnd/>
          </a:ln>
        </p:spPr>
        <p:txBody>
          <a:bodyPr wrap="square">
            <a:spAutoFit/>
          </a:bodyPr>
          <a:lstStyle/>
          <a:p>
            <a:pPr algn="just"/>
            <a:r>
              <a:rPr lang="uk-UA" sz="2400" b="1" dirty="0" smtClean="0">
                <a:solidFill>
                  <a:schemeClr val="bg1"/>
                </a:solidFill>
                <a:latin typeface="+mn-lt"/>
                <a:cs typeface="+mn-cs"/>
              </a:rPr>
              <a:t>«</a:t>
            </a:r>
            <a:r>
              <a:rPr lang="uk-UA" sz="2400" b="1" dirty="0">
                <a:solidFill>
                  <a:schemeClr val="bg1"/>
                </a:solidFill>
                <a:latin typeface="+mn-lt"/>
                <a:cs typeface="+mn-cs"/>
              </a:rPr>
              <a:t>Котивсь зеленими царинками, маленький i </a:t>
            </a:r>
            <a:r>
              <a:rPr lang="uk-UA" sz="2400" b="1" dirty="0" smtClean="0">
                <a:solidFill>
                  <a:schemeClr val="bg1"/>
                </a:solidFill>
                <a:latin typeface="+mn-lt"/>
                <a:cs typeface="+mn-cs"/>
              </a:rPr>
              <a:t>білий, </a:t>
            </a:r>
            <a:r>
              <a:rPr lang="uk-UA" sz="2400" b="1" dirty="0">
                <a:solidFill>
                  <a:schemeClr val="bg1"/>
                </a:solidFill>
                <a:latin typeface="+mn-lt"/>
                <a:cs typeface="+mn-cs"/>
              </a:rPr>
              <a:t>наче банька кульбаби, безстрашно забирався у темний </a:t>
            </a:r>
            <a:r>
              <a:rPr lang="uk-UA" sz="2400" b="1" dirty="0" smtClean="0">
                <a:solidFill>
                  <a:schemeClr val="bg1"/>
                </a:solidFill>
                <a:latin typeface="+mn-lt"/>
                <a:cs typeface="+mn-cs"/>
              </a:rPr>
              <a:t>ліс, </a:t>
            </a:r>
            <a:r>
              <a:rPr lang="uk-UA" sz="2400" b="1" dirty="0">
                <a:solidFill>
                  <a:schemeClr val="bg1"/>
                </a:solidFill>
                <a:latin typeface="+mn-lt"/>
                <a:cs typeface="+mn-cs"/>
              </a:rPr>
              <a:t>де </a:t>
            </a:r>
            <a:r>
              <a:rPr lang="uk-UA" sz="2400" b="1" dirty="0" err="1">
                <a:solidFill>
                  <a:schemeClr val="bg1"/>
                </a:solidFill>
                <a:latin typeface="+mn-lt"/>
                <a:cs typeface="+mn-cs"/>
              </a:rPr>
              <a:t>гаджуги</a:t>
            </a:r>
            <a:r>
              <a:rPr lang="uk-UA" sz="2400" b="1" dirty="0">
                <a:solidFill>
                  <a:schemeClr val="bg1"/>
                </a:solidFill>
                <a:latin typeface="+mn-lt"/>
                <a:cs typeface="+mn-cs"/>
              </a:rPr>
              <a:t> кивали над ним галузками, як </a:t>
            </a:r>
            <a:r>
              <a:rPr lang="uk-UA" sz="2400" b="1" dirty="0" smtClean="0">
                <a:solidFill>
                  <a:schemeClr val="bg1"/>
                </a:solidFill>
                <a:latin typeface="+mn-lt"/>
                <a:cs typeface="+mn-cs"/>
              </a:rPr>
              <a:t>ведмідь </a:t>
            </a:r>
            <a:r>
              <a:rPr lang="uk-UA" sz="2400" b="1" dirty="0" err="1">
                <a:solidFill>
                  <a:schemeClr val="accent5">
                    <a:lumMod val="40000"/>
                    <a:lumOff val="60000"/>
                  </a:schemeClr>
                </a:solidFill>
                <a:latin typeface="+mn-lt"/>
                <a:cs typeface="+mn-cs"/>
              </a:rPr>
              <a:t>лабами</a:t>
            </a:r>
            <a:r>
              <a:rPr lang="uk-UA" sz="2400" b="1" dirty="0">
                <a:solidFill>
                  <a:schemeClr val="bg1"/>
                </a:solidFill>
                <a:latin typeface="+mn-lt"/>
                <a:cs typeface="+mn-cs"/>
              </a:rPr>
              <a:t>».</a:t>
            </a:r>
            <a:endParaRPr lang="en-US" sz="2400" b="1" dirty="0">
              <a:solidFill>
                <a:schemeClr val="bg1"/>
              </a:solidFill>
              <a:latin typeface="+mn-lt"/>
              <a:cs typeface="+mn-cs"/>
            </a:endParaRPr>
          </a:p>
        </p:txBody>
      </p:sp>
      <p:sp>
        <p:nvSpPr>
          <p:cNvPr id="9" name="TextBox 2"/>
          <p:cNvSpPr txBox="1">
            <a:spLocks noChangeArrowheads="1"/>
          </p:cNvSpPr>
          <p:nvPr/>
        </p:nvSpPr>
        <p:spPr bwMode="auto">
          <a:xfrm>
            <a:off x="979486" y="2299144"/>
            <a:ext cx="7173913" cy="1200329"/>
          </a:xfrm>
          <a:prstGeom prst="rect">
            <a:avLst/>
          </a:prstGeom>
          <a:noFill/>
          <a:ln w="9525">
            <a:noFill/>
            <a:miter lim="800000"/>
            <a:headEnd/>
            <a:tailEnd/>
          </a:ln>
        </p:spPr>
        <p:txBody>
          <a:bodyPr wrap="square">
            <a:spAutoFit/>
          </a:bodyPr>
          <a:lstStyle/>
          <a:p>
            <a:pPr algn="just"/>
            <a:r>
              <a:rPr lang="uk-UA" sz="2400" b="1" dirty="0" smtClean="0">
                <a:solidFill>
                  <a:schemeClr val="bg1"/>
                </a:solidFill>
                <a:latin typeface="+mn-lt"/>
                <a:cs typeface="+mn-cs"/>
              </a:rPr>
              <a:t>«</a:t>
            </a:r>
            <a:r>
              <a:rPr lang="uk-UA" sz="2400" b="1" dirty="0">
                <a:solidFill>
                  <a:schemeClr val="bg1"/>
                </a:solidFill>
                <a:latin typeface="+mn-lt"/>
                <a:cs typeface="+mn-cs"/>
              </a:rPr>
              <a:t>Грубий голос йде знизу, й старий безвусий вид панського пастуха Хоми </a:t>
            </a:r>
            <a:r>
              <a:rPr lang="uk-UA" sz="2400" b="1" dirty="0" err="1">
                <a:solidFill>
                  <a:schemeClr val="bg1"/>
                </a:solidFill>
                <a:latin typeface="+mn-lt"/>
                <a:cs typeface="+mn-cs"/>
              </a:rPr>
              <a:t>Гудзя</a:t>
            </a:r>
            <a:r>
              <a:rPr lang="uk-UA" sz="2400" b="1" dirty="0">
                <a:solidFill>
                  <a:schemeClr val="bg1"/>
                </a:solidFill>
                <a:latin typeface="+mn-lt"/>
                <a:cs typeface="+mn-cs"/>
              </a:rPr>
              <a:t> виглядає з-за похилого </a:t>
            </a:r>
            <a:r>
              <a:rPr lang="uk-UA" sz="2400" b="1" dirty="0" err="1" smtClean="0">
                <a:solidFill>
                  <a:schemeClr val="accent5">
                    <a:lumMod val="40000"/>
                    <a:lumOff val="60000"/>
                  </a:schemeClr>
                </a:solidFill>
                <a:latin typeface="+mn-lt"/>
                <a:cs typeface="+mn-cs"/>
              </a:rPr>
              <a:t>баркану</a:t>
            </a:r>
            <a:r>
              <a:rPr lang="uk-UA" sz="2400" b="1" dirty="0" smtClean="0">
                <a:solidFill>
                  <a:schemeClr val="bg1"/>
                </a:solidFill>
                <a:latin typeface="+mn-lt"/>
                <a:cs typeface="+mn-cs"/>
              </a:rPr>
              <a:t>».</a:t>
            </a:r>
            <a:endParaRPr lang="en-US" sz="2400" b="1" dirty="0">
              <a:solidFill>
                <a:schemeClr val="bg1"/>
              </a:solidFill>
              <a:latin typeface="+mn-lt"/>
              <a:cs typeface="+mn-cs"/>
            </a:endParaRPr>
          </a:p>
        </p:txBody>
      </p:sp>
      <p:sp>
        <p:nvSpPr>
          <p:cNvPr id="2" name="Прямоугольник 1"/>
          <p:cNvSpPr/>
          <p:nvPr/>
        </p:nvSpPr>
        <p:spPr>
          <a:xfrm>
            <a:off x="979485" y="5766653"/>
            <a:ext cx="7162798" cy="830997"/>
          </a:xfrm>
          <a:prstGeom prst="rect">
            <a:avLst/>
          </a:prstGeom>
        </p:spPr>
        <p:txBody>
          <a:bodyPr wrap="square">
            <a:spAutoFit/>
          </a:bodyPr>
          <a:lstStyle/>
          <a:p>
            <a:r>
              <a:rPr lang="uk-UA" sz="2400" b="1" dirty="0" smtClean="0">
                <a:solidFill>
                  <a:schemeClr val="bg1"/>
                </a:solidFill>
                <a:latin typeface="+mn-lt"/>
                <a:cs typeface="+mn-cs"/>
              </a:rPr>
              <a:t>«Все </a:t>
            </a:r>
            <a:r>
              <a:rPr lang="uk-UA" sz="2400" b="1" dirty="0">
                <a:solidFill>
                  <a:schemeClr val="bg1"/>
                </a:solidFill>
                <a:latin typeface="+mn-lt"/>
                <a:cs typeface="+mn-cs"/>
              </a:rPr>
              <a:t>було в нім </a:t>
            </a:r>
            <a:r>
              <a:rPr lang="uk-UA" sz="2400" b="1" dirty="0">
                <a:solidFill>
                  <a:schemeClr val="accent5">
                    <a:lumMod val="40000"/>
                    <a:lumOff val="60000"/>
                  </a:schemeClr>
                </a:solidFill>
                <a:latin typeface="+mn-lt"/>
                <a:cs typeface="+mn-cs"/>
              </a:rPr>
              <a:t>ясне</a:t>
            </a:r>
            <a:r>
              <a:rPr lang="uk-UA" sz="2400" b="1" dirty="0">
                <a:solidFill>
                  <a:schemeClr val="bg1"/>
                </a:solidFill>
                <a:latin typeface="+mn-lt"/>
                <a:cs typeface="+mn-cs"/>
              </a:rPr>
              <a:t>, добре відоме, укладалося в рамки, а от</a:t>
            </a:r>
            <a:r>
              <a:rPr lang="uk-UA" sz="2400" b="1" dirty="0" smtClean="0">
                <a:solidFill>
                  <a:schemeClr val="bg1"/>
                </a:solidFill>
                <a:latin typeface="+mn-lt"/>
                <a:cs typeface="+mn-cs"/>
              </a:rPr>
              <a:t>...».</a:t>
            </a:r>
            <a:endParaRPr lang="ru-RU" sz="2400" b="1" dirty="0">
              <a:solidFill>
                <a:schemeClr val="bg1"/>
              </a:solidFill>
              <a:latin typeface="+mn-lt"/>
              <a:cs typeface="+mn-cs"/>
            </a:endParaRPr>
          </a:p>
        </p:txBody>
      </p:sp>
      <p:sp>
        <p:nvSpPr>
          <p:cNvPr id="3" name="Прямоугольник 2"/>
          <p:cNvSpPr/>
          <p:nvPr/>
        </p:nvSpPr>
        <p:spPr>
          <a:xfrm>
            <a:off x="1043572" y="5204757"/>
            <a:ext cx="7151683" cy="461665"/>
          </a:xfrm>
          <a:prstGeom prst="rect">
            <a:avLst/>
          </a:prstGeom>
        </p:spPr>
        <p:txBody>
          <a:bodyPr wrap="square">
            <a:spAutoFit/>
          </a:bodyPr>
          <a:lstStyle/>
          <a:p>
            <a:r>
              <a:rPr lang="uk-UA" sz="2400" b="1" dirty="0" smtClean="0">
                <a:solidFill>
                  <a:schemeClr val="bg1"/>
                </a:solidFill>
                <a:latin typeface="+mn-lt"/>
                <a:cs typeface="+mn-cs"/>
              </a:rPr>
              <a:t>«Ледве діждалась, </a:t>
            </a:r>
            <a:r>
              <a:rPr lang="uk-UA" sz="2400" b="1" dirty="0">
                <a:solidFill>
                  <a:schemeClr val="accent5">
                    <a:lumMod val="40000"/>
                    <a:lumOff val="60000"/>
                  </a:schemeClr>
                </a:solidFill>
                <a:latin typeface="+mn-lt"/>
                <a:cs typeface="+mn-cs"/>
              </a:rPr>
              <a:t>аж</a:t>
            </a:r>
            <a:r>
              <a:rPr lang="uk-UA" sz="2400" b="1" dirty="0" smtClean="0">
                <a:solidFill>
                  <a:schemeClr val="bg1"/>
                </a:solidFill>
                <a:latin typeface="+mn-lt"/>
                <a:cs typeface="+mn-cs"/>
              </a:rPr>
              <a:t> смеркне…».</a:t>
            </a:r>
            <a:endParaRPr lang="ru-RU" sz="2400" b="1" dirty="0">
              <a:solidFill>
                <a:schemeClr val="bg1"/>
              </a:solidFill>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8"/>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1999"/>
                                          </p:stCondLst>
                                        </p:cTn>
                                        <p:tgtEl>
                                          <p:spTgt spid="21509"/>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9"/>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1999"/>
                                          </p:stCondLst>
                                        </p:cTn>
                                        <p:tgtEl>
                                          <p:spTgt spid="7"/>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1999"/>
                                          </p:stCondLst>
                                        </p:cTn>
                                        <p:tgtEl>
                                          <p:spTgt spid="3"/>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1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509" grpId="0"/>
      <p:bldP spid="7" grpId="0"/>
      <p:bldP spid="9" grpId="0"/>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2456</TotalTime>
  <Words>1966</Words>
  <Application>Microsoft Office PowerPoint</Application>
  <PresentationFormat>Экран (4:3)</PresentationFormat>
  <Paragraphs>225</Paragraphs>
  <Slides>20</Slides>
  <Notes>20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ector>
  </HeadingPairs>
  <TitlesOfParts>
    <vt:vector size="27" baseType="lpstr">
      <vt:lpstr>Arial</vt:lpstr>
      <vt:lpstr>Book Antiqua</vt:lpstr>
      <vt:lpstr>Calibri</vt:lpstr>
      <vt:lpstr>Segoe Print</vt:lpstr>
      <vt:lpstr>Times New Roman</vt:lpstr>
      <vt:lpstr>Wingdings</vt:lpstr>
      <vt:lpstr>Твердый переплет</vt:lpstr>
      <vt:lpstr>  Мова творів М.М.Коцюбинського</vt:lpstr>
      <vt:lpstr>Зміст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Життєвий шлях П.Г. Житецького та формування наукового світогляду </dc:title>
  <dc:creator>BLACKEDITION</dc:creator>
  <cp:lastModifiedBy>Andrey Viktorovich</cp:lastModifiedBy>
  <cp:revision>136</cp:revision>
  <cp:lastPrinted>2014-05-26T16:30:14Z</cp:lastPrinted>
  <dcterms:created xsi:type="dcterms:W3CDTF">2013-11-10T15:08:14Z</dcterms:created>
  <dcterms:modified xsi:type="dcterms:W3CDTF">2014-05-26T19:26:56Z</dcterms:modified>
</cp:coreProperties>
</file>