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4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2" r:id="rId6"/>
    <p:sldId id="261" r:id="rId7"/>
    <p:sldId id="260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60648"/>
            <a:ext cx="7772400" cy="2766169"/>
          </a:xfrm>
        </p:spPr>
        <p:txBody>
          <a:bodyPr>
            <a:noAutofit/>
          </a:bodyPr>
          <a:lstStyle/>
          <a:p>
            <a:r>
              <a:rPr lang="uk-UA" sz="5400" b="1" dirty="0" smtClean="0">
                <a:latin typeface="Times New Roman" pitchFamily="18" charset="0"/>
                <a:cs typeface="Times New Roman" pitchFamily="18" charset="0"/>
              </a:rPr>
              <a:t>Фразеологічне новаторство в сучасній рекламі</a:t>
            </a:r>
            <a:endParaRPr lang="uk-UA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7784" y="3717032"/>
            <a:ext cx="6368752" cy="2641848"/>
          </a:xfrm>
        </p:spPr>
        <p:txBody>
          <a:bodyPr>
            <a:normAutofit/>
          </a:bodyPr>
          <a:lstStyle/>
          <a:p>
            <a:pPr algn="r"/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Підготувала: студентка 61 групи</a:t>
            </a:r>
          </a:p>
          <a:p>
            <a:pPr algn="r"/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ННІ філології та журналістики</a:t>
            </a:r>
          </a:p>
          <a:p>
            <a:pPr algn="r"/>
            <a:r>
              <a:rPr lang="uk-UA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Жмак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Людмила</a:t>
            </a:r>
          </a:p>
          <a:p>
            <a:pPr algn="r"/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871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8686800" y="274638"/>
            <a:ext cx="61664" cy="202034"/>
          </a:xfrm>
        </p:spPr>
        <p:txBody>
          <a:bodyPr>
            <a:normAutofit fontScale="90000"/>
          </a:bodyPr>
          <a:lstStyle/>
          <a:p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548680"/>
            <a:ext cx="8291264" cy="5688632"/>
          </a:xfrm>
        </p:spPr>
        <p:txBody>
          <a:bodyPr/>
          <a:lstStyle/>
          <a:p>
            <a:r>
              <a:rPr lang="uk-UA" u="sng" dirty="0" smtClean="0">
                <a:latin typeface="Times New Roman" pitchFamily="18" charset="0"/>
                <a:cs typeface="Times New Roman" pitchFamily="18" charset="0"/>
              </a:rPr>
              <a:t>Реклама продовольчих товарів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Jacobs Monarch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 – сила </a:t>
            </a:r>
            <a:r>
              <a:rPr lang="uk-UA" i="1" dirty="0" err="1" smtClean="0">
                <a:latin typeface="Times New Roman" pitchFamily="18" charset="0"/>
                <a:cs typeface="Times New Roman" pitchFamily="18" charset="0"/>
              </a:rPr>
              <a:t>аромаоксамиту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uk-UA" u="sng" dirty="0" smtClean="0">
                <a:latin typeface="Times New Roman" pitchFamily="18" charset="0"/>
                <a:cs typeface="Times New Roman" pitchFamily="18" charset="0"/>
              </a:rPr>
              <a:t>Реклама непродовольчих товарів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Готуй сані влітку, змінюй вікна взимку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uk-UA" u="sng" dirty="0" smtClean="0">
                <a:latin typeface="Times New Roman" pitchFamily="18" charset="0"/>
                <a:cs typeface="Times New Roman" pitchFamily="18" charset="0"/>
              </a:rPr>
              <a:t>Реклама установ та компаній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Фокстрот – завжди отримуєш більше, З каналу по нитці – народові трансляція(</a:t>
            </a:r>
            <a:r>
              <a:rPr lang="uk-UA" i="1" dirty="0" err="1" smtClean="0">
                <a:latin typeface="Times New Roman" pitchFamily="18" charset="0"/>
                <a:cs typeface="Times New Roman" pitchFamily="18" charset="0"/>
              </a:rPr>
              <a:t>радіореклама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endParaRPr lang="uk-UA" dirty="0" smtClean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00518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Типові помилки у вживанні фразеологізмів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68144" y="1916832"/>
            <a:ext cx="2952328" cy="4392488"/>
          </a:xfrm>
        </p:spPr>
        <p:txBody>
          <a:bodyPr/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Орфографічні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Орфоепічні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Фактичні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Стилістичні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Лексичні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Граматичні</a:t>
            </a:r>
          </a:p>
          <a:p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5472608" cy="5015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3519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Причини цих помилок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281339"/>
          </a:xfrm>
        </p:spPr>
        <p:txBody>
          <a:bodyPr/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Освіта загальна і спеціальна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Читання художньої і спеціальної літератури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Відвідування культурно-мистецьких заходів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Цікавість і розуміння суспільно-політичним життям в країні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Спеціалізація в певній галузі.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913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874442"/>
          </a:xfrm>
        </p:spPr>
        <p:txBody>
          <a:bodyPr>
            <a:normAutofit/>
          </a:bodyPr>
          <a:lstStyle/>
          <a:p>
            <a:r>
              <a:rPr lang="uk-UA" sz="9600" b="1" i="1" u="sng" dirty="0" smtClean="0">
                <a:latin typeface="Times New Roman" pitchFamily="18" charset="0"/>
                <a:cs typeface="Times New Roman" pitchFamily="18" charset="0"/>
              </a:rPr>
              <a:t>Дякую за увагу!</a:t>
            </a:r>
            <a:endParaRPr lang="uk-UA" sz="96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H="1" flipV="1">
            <a:off x="8625136" y="5290667"/>
            <a:ext cx="195336" cy="154557"/>
          </a:xfrm>
        </p:spPr>
        <p:txBody>
          <a:bodyPr>
            <a:normAutofit fontScale="25000" lnSpcReduction="20000"/>
          </a:bodyPr>
          <a:lstStyle/>
          <a:p>
            <a:endParaRPr lang="uk-UA" sz="6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21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800" b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sz="4800" b="1" dirty="0" smtClean="0">
                <a:latin typeface="Times New Roman" pitchFamily="18" charset="0"/>
                <a:cs typeface="Times New Roman" pitchFamily="18" charset="0"/>
              </a:rPr>
              <a:t>лан</a:t>
            </a:r>
            <a:endParaRPr lang="uk-UA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Фразеологізм як лінгвістична одиниця</a:t>
            </a:r>
          </a:p>
          <a:p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Реклама, як одна із активних сфер, у якій вживаються фразеологізми</a:t>
            </a:r>
          </a:p>
          <a:p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Типи фразеологізмів у мові реклами</a:t>
            </a:r>
          </a:p>
          <a:p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Типові помилки у вживанні фразеологізмів</a:t>
            </a:r>
            <a:endParaRPr lang="uk-UA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993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i="1" u="sng" dirty="0" smtClean="0">
                <a:latin typeface="Times New Roman" pitchFamily="18" charset="0"/>
                <a:cs typeface="Times New Roman" pitchFamily="18" charset="0"/>
              </a:rPr>
              <a:t>Фразеологізм – «крилатий вислів»</a:t>
            </a:r>
            <a:endParaRPr lang="uk-UA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Фразеологізми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– стійкі словосполучення, які сприймаються як єдине ціле і вживаються носіями мови в усталеному оформленні.</a:t>
            </a:r>
          </a:p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Фразеологізм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– це самостійна номінативна одиниця мови, що представляє собою стійке поєднання слів, яке виражає цілісне фразеологічне значення і по функції співвідносна з окремими словами.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392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i="1" u="sng" dirty="0" smtClean="0">
                <a:latin typeface="Times New Roman" pitchFamily="18" charset="0"/>
                <a:cs typeface="Times New Roman" pitchFamily="18" charset="0"/>
              </a:rPr>
              <a:t>Сфери вживання фразеологізмів:</a:t>
            </a:r>
            <a:endParaRPr lang="uk-UA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72816"/>
            <a:ext cx="4104456" cy="3773016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Публіцистика;</a:t>
            </a:r>
          </a:p>
          <a:p>
            <a:pPr>
              <a:buFont typeface="Wingdings" pitchFamily="2" charset="2"/>
              <a:buChar char="v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Література;</a:t>
            </a:r>
          </a:p>
          <a:p>
            <a:pPr>
              <a:buFont typeface="Wingdings" pitchFamily="2" charset="2"/>
              <a:buChar char="v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Розмовна лексика;</a:t>
            </a:r>
          </a:p>
          <a:p>
            <a:pPr>
              <a:buFont typeface="Wingdings" pitchFamily="2" charset="2"/>
              <a:buChar char="v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Реклама.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211" y="1412776"/>
            <a:ext cx="4761685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423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4968552" cy="5170586"/>
          </a:xfrm>
        </p:spPr>
        <p:txBody>
          <a:bodyPr>
            <a:noAutofit/>
          </a:bodyPr>
          <a:lstStyle/>
          <a:p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Реклама 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– це процес інформування населення про товар, знайомство з ним, переконання в необхідності його покупки</a:t>
            </a:r>
            <a:endParaRPr lang="uk-UA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57200" y="5031780"/>
            <a:ext cx="46038" cy="34528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32656"/>
            <a:ext cx="4084356" cy="6192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553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274638"/>
            <a:ext cx="4248472" cy="1143000"/>
          </a:xfrm>
        </p:spPr>
        <p:txBody>
          <a:bodyPr>
            <a:normAutofit/>
          </a:bodyPr>
          <a:lstStyle/>
          <a:p>
            <a:r>
              <a:rPr lang="uk-UA" dirty="0" smtClean="0"/>
              <a:t>Функції реклами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V="1">
            <a:off x="8641080" y="1489497"/>
            <a:ext cx="45719" cy="110703"/>
          </a:xfrm>
        </p:spPr>
        <p:txBody>
          <a:bodyPr>
            <a:normAutofit fontScale="25000" lnSpcReduction="20000"/>
          </a:bodyPr>
          <a:lstStyle/>
          <a:p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34774" y="260648"/>
            <a:ext cx="4248472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Функції  реклами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5148064" y="1412776"/>
            <a:ext cx="360040" cy="23762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Соединительная линия уступом 9"/>
          <p:cNvCxnSpPr/>
          <p:nvPr/>
        </p:nvCxnSpPr>
        <p:spPr>
          <a:xfrm rot="16200000" flipH="1">
            <a:off x="6147703" y="828239"/>
            <a:ext cx="1440160" cy="1169074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Соединительная линия уступом 11"/>
          <p:cNvCxnSpPr>
            <a:stCxn id="2" idx="1"/>
          </p:cNvCxnSpPr>
          <p:nvPr/>
        </p:nvCxnSpPr>
        <p:spPr>
          <a:xfrm rot="10800000" flipV="1">
            <a:off x="1475656" y="846138"/>
            <a:ext cx="576064" cy="1286718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 flipH="1">
            <a:off x="467544" y="2132856"/>
            <a:ext cx="1567230" cy="18722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Інформаційна</a:t>
            </a:r>
            <a:endParaRPr lang="uk-UA" dirty="0"/>
          </a:p>
        </p:txBody>
      </p:sp>
      <p:sp>
        <p:nvSpPr>
          <p:cNvPr id="15" name="Овал 14"/>
          <p:cNvSpPr/>
          <p:nvPr/>
        </p:nvSpPr>
        <p:spPr>
          <a:xfrm>
            <a:off x="5940152" y="2132856"/>
            <a:ext cx="2736304" cy="1656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Економічна</a:t>
            </a:r>
            <a:endParaRPr lang="uk-UA" dirty="0"/>
          </a:p>
        </p:txBody>
      </p:sp>
      <p:sp>
        <p:nvSpPr>
          <p:cNvPr id="16" name="Овал 15"/>
          <p:cNvSpPr/>
          <p:nvPr/>
        </p:nvSpPr>
        <p:spPr>
          <a:xfrm>
            <a:off x="4572001" y="3789040"/>
            <a:ext cx="2295782" cy="22322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Соціальна</a:t>
            </a:r>
            <a:endParaRPr lang="uk-UA" dirty="0"/>
          </a:p>
        </p:txBody>
      </p:sp>
      <p:sp>
        <p:nvSpPr>
          <p:cNvPr id="17" name="Овал 16"/>
          <p:cNvSpPr/>
          <p:nvPr/>
        </p:nvSpPr>
        <p:spPr>
          <a:xfrm>
            <a:off x="2034774" y="2492896"/>
            <a:ext cx="1889154" cy="25202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Естетична</a:t>
            </a:r>
            <a:endParaRPr lang="uk-UA" dirty="0"/>
          </a:p>
        </p:txBody>
      </p:sp>
      <p:cxnSp>
        <p:nvCxnSpPr>
          <p:cNvPr id="19" name="Прямая со стрелкой 18"/>
          <p:cNvCxnSpPr>
            <a:endCxn id="17" idx="0"/>
          </p:cNvCxnSpPr>
          <p:nvPr/>
        </p:nvCxnSpPr>
        <p:spPr>
          <a:xfrm flipH="1">
            <a:off x="2979351" y="1412776"/>
            <a:ext cx="296505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179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 flipV="1">
            <a:off x="8651424" y="1403647"/>
            <a:ext cx="45719" cy="45719"/>
          </a:xfrm>
        </p:spPr>
        <p:txBody>
          <a:bodyPr>
            <a:normAutofit fontScale="90000"/>
          </a:bodyPr>
          <a:lstStyle/>
          <a:p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13088" y="771988"/>
            <a:ext cx="45719" cy="64724"/>
          </a:xfrm>
        </p:spPr>
        <p:txBody>
          <a:bodyPr>
            <a:normAutofit fontScale="25000" lnSpcReduction="20000"/>
          </a:bodyPr>
          <a:lstStyle/>
          <a:p>
            <a:pPr lvl="8"/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17010" y="332656"/>
            <a:ext cx="4608512" cy="18596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Цілі вживання фразеологізмів у рекламі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 стрелкой 11"/>
          <p:cNvCxnSpPr>
            <a:stCxn id="4" idx="1"/>
          </p:cNvCxnSpPr>
          <p:nvPr/>
        </p:nvCxnSpPr>
        <p:spPr>
          <a:xfrm flipH="1">
            <a:off x="1900986" y="1262491"/>
            <a:ext cx="216024" cy="14537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6554852" y="1989347"/>
            <a:ext cx="465420" cy="7268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755576" y="2428172"/>
            <a:ext cx="1145410" cy="1792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Привернути увагу потенційного покупця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020272" y="2407955"/>
            <a:ext cx="1512168" cy="18131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Формувати потребу в даному товарі</a:t>
            </a:r>
            <a:endParaRPr lang="uk-UA" dirty="0"/>
          </a:p>
        </p:txBody>
      </p:sp>
      <p:cxnSp>
        <p:nvCxnSpPr>
          <p:cNvPr id="18" name="Прямая со стрелкой 17"/>
          <p:cNvCxnSpPr/>
          <p:nvPr/>
        </p:nvCxnSpPr>
        <p:spPr>
          <a:xfrm flipH="1">
            <a:off x="1475656" y="3004236"/>
            <a:ext cx="1656184" cy="18649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5652120" y="3004236"/>
            <a:ext cx="1800200" cy="17209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>
            <a:off x="3419872" y="3004236"/>
            <a:ext cx="288032" cy="9324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5004048" y="3004236"/>
            <a:ext cx="648072" cy="12168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7164288" y="4725144"/>
            <a:ext cx="1368152" cy="1872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Формувати позитивну думку про товар</a:t>
            </a:r>
            <a:endParaRPr lang="uk-UA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4830019" y="4221089"/>
            <a:ext cx="1724833" cy="2376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Стимулювати збут товару</a:t>
            </a:r>
            <a:endParaRPr lang="uk-UA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899592" y="4869160"/>
            <a:ext cx="1404156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Формувати перший рівень знань про самий товар</a:t>
            </a:r>
            <a:endParaRPr lang="uk-UA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2843808" y="3936698"/>
            <a:ext cx="1577458" cy="26606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Створити сприятливий образ фірми-виробника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86285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6600" b="1" dirty="0" smtClean="0">
                <a:latin typeface="Times New Roman" pitchFamily="18" charset="0"/>
                <a:cs typeface="Times New Roman" pitchFamily="18" charset="0"/>
              </a:rPr>
              <a:t>Види реклами</a:t>
            </a:r>
            <a:endParaRPr lang="uk-UA" sz="6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988840"/>
            <a:ext cx="4104456" cy="3672408"/>
          </a:xfrm>
        </p:spPr>
        <p:txBody>
          <a:bodyPr/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Зовнішня реклама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Газетна реклама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Телереклама</a:t>
            </a:r>
          </a:p>
          <a:p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Радіореклама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Інтернетреклама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484784"/>
            <a:ext cx="4840982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361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Типи фразеологізмів у мові реклами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u="sng" dirty="0" smtClean="0">
                <a:latin typeface="Times New Roman" pitchFamily="18" charset="0"/>
                <a:cs typeface="Times New Roman" pitchFamily="18" charset="0"/>
              </a:rPr>
              <a:t>Туристична реклама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відпочинок у Хорватії, </a:t>
            </a:r>
            <a:r>
              <a:rPr lang="uk-UA" i="1" dirty="0" err="1" smtClean="0">
                <a:latin typeface="Times New Roman" pitchFamily="18" charset="0"/>
                <a:cs typeface="Times New Roman" pitchFamily="18" charset="0"/>
              </a:rPr>
              <a:t>турагентство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 «Золотий Лев», з чого починається Туреччина?)</a:t>
            </a:r>
          </a:p>
          <a:p>
            <a:r>
              <a:rPr lang="uk-UA" u="sng" dirty="0" smtClean="0">
                <a:latin typeface="Times New Roman" pitchFamily="18" charset="0"/>
                <a:cs typeface="Times New Roman" pitchFamily="18" charset="0"/>
              </a:rPr>
              <a:t>Медична реклама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Visine- 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погляньте на світ іншими очима, Коли застуда та грип бере за горло, питайте про справжній англійський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Strepsils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Сфера обслуговування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всі дороги ведуть у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McDonald’s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, І люди ситі, і коні цілі( кафе)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653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Весна</Template>
  <TotalTime>162</TotalTime>
  <Words>324</Words>
  <Application>Microsoft Office PowerPoint</Application>
  <PresentationFormat>Экран (4:3)</PresentationFormat>
  <Paragraphs>58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Spring</vt:lpstr>
      <vt:lpstr>Фразеологічне новаторство в сучасній рекламі</vt:lpstr>
      <vt:lpstr>План</vt:lpstr>
      <vt:lpstr>Фразеологізм – «крилатий вислів»</vt:lpstr>
      <vt:lpstr>Сфери вживання фразеологізмів:</vt:lpstr>
      <vt:lpstr>Реклама – це процес інформування населення про товар, знайомство з ним, переконання в необхідності його покупки</vt:lpstr>
      <vt:lpstr>Функції реклами</vt:lpstr>
      <vt:lpstr>Презентация PowerPoint</vt:lpstr>
      <vt:lpstr>Види реклами</vt:lpstr>
      <vt:lpstr>Типи фразеологізмів у мові реклами</vt:lpstr>
      <vt:lpstr>Презентация PowerPoint</vt:lpstr>
      <vt:lpstr>Типові помилки у вживанні фразеологізмів</vt:lpstr>
      <vt:lpstr>Причини цих помилок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Фразеологічне новаторство в сучасній рекламі</dc:title>
  <dc:creator>Anatolich</dc:creator>
  <cp:lastModifiedBy>Anatolich</cp:lastModifiedBy>
  <cp:revision>16</cp:revision>
  <dcterms:created xsi:type="dcterms:W3CDTF">2014-05-21T18:14:11Z</dcterms:created>
  <dcterms:modified xsi:type="dcterms:W3CDTF">2014-05-21T21:07:46Z</dcterms:modified>
</cp:coreProperties>
</file>