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79F8A-5A15-4D19-9077-E3BFEDB5330E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5660-E6A6-4DDC-9168-AB6C4C56B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i="1" smtClean="0"/>
              <a:t>Особливості функціонування фразеологізмів у творчості </a:t>
            </a:r>
            <a:br>
              <a:rPr lang="uk-UA" b="1" i="1" smtClean="0"/>
            </a:br>
            <a:r>
              <a:rPr lang="uk-UA" b="1" i="1" smtClean="0"/>
              <a:t>М. В. Никончука (на матеріалі збірки “Її величність жінка”)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mtClean="0">
                <a:solidFill>
                  <a:schemeClr val="tx1"/>
                </a:solidFill>
              </a:rPr>
              <a:t>Екзаменаційний проект</a:t>
            </a:r>
          </a:p>
          <a:p>
            <a:r>
              <a:rPr lang="uk-UA" smtClean="0">
                <a:solidFill>
                  <a:schemeClr val="tx1"/>
                </a:solidFill>
              </a:rPr>
              <a:t>с</a:t>
            </a:r>
            <a:r>
              <a:rPr lang="uk-UA" smtClean="0">
                <a:solidFill>
                  <a:schemeClr val="tx1"/>
                </a:solidFill>
              </a:rPr>
              <a:t>тудентки 61 групи</a:t>
            </a:r>
          </a:p>
          <a:p>
            <a:r>
              <a:rPr lang="uk-UA" smtClean="0">
                <a:solidFill>
                  <a:schemeClr val="tx1"/>
                </a:solidFill>
              </a:rPr>
              <a:t>ННІ філології та журналістики </a:t>
            </a:r>
          </a:p>
          <a:p>
            <a:r>
              <a:rPr lang="uk-UA" smtClean="0">
                <a:solidFill>
                  <a:schemeClr val="tx1"/>
                </a:solidFill>
              </a:rPr>
              <a:t>Білоус Тетяни Сергіївни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285992"/>
            <a:ext cx="8229600" cy="1143000"/>
          </a:xfrm>
        </p:spPr>
        <p:txBody>
          <a:bodyPr>
            <a:noAutofit/>
          </a:bodyPr>
          <a:lstStyle/>
          <a:p>
            <a:r>
              <a:rPr lang="uk-UA" sz="7200" b="1" dirty="0" smtClean="0"/>
              <a:t>Дякую за увагу!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+mn-lt"/>
                <a:cs typeface="Times New Roman" pitchFamily="18" charset="0"/>
              </a:rPr>
              <a:t>Микола Васильович Никончук - 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Никончу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2071678"/>
            <a:ext cx="2500338" cy="3525477"/>
          </a:xfrm>
        </p:spPr>
      </p:pic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071934" y="1600200"/>
            <a:ext cx="4614866" cy="43291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cs typeface="Times New Roman" pitchFamily="18" charset="0"/>
              </a:rPr>
              <a:t>мовознавець-діалектолог, засновник Житомирської діалектологічної школи, автор 8 поетичних збірок, як-от: </a:t>
            </a:r>
            <a:r>
              <a:rPr lang="uk-UA" i="1" dirty="0" err="1" smtClean="0">
                <a:cs typeface="Times New Roman" pitchFamily="18" charset="0"/>
              </a:rPr>
              <a:t>“Зворини”</a:t>
            </a:r>
            <a:r>
              <a:rPr lang="uk-UA" i="1" dirty="0" smtClean="0">
                <a:cs typeface="Times New Roman" pitchFamily="18" charset="0"/>
              </a:rPr>
              <a:t> </a:t>
            </a:r>
            <a:r>
              <a:rPr lang="uk-UA" dirty="0" smtClean="0">
                <a:cs typeface="Times New Roman" pitchFamily="18" charset="0"/>
              </a:rPr>
              <a:t>(1992), </a:t>
            </a:r>
            <a:r>
              <a:rPr lang="uk-UA" i="1" dirty="0" err="1" smtClean="0">
                <a:cs typeface="Times New Roman" pitchFamily="18" charset="0"/>
              </a:rPr>
              <a:t>“Незгаркамінь”</a:t>
            </a:r>
            <a:r>
              <a:rPr lang="uk-UA" i="1" dirty="0" smtClean="0">
                <a:cs typeface="Times New Roman" pitchFamily="18" charset="0"/>
              </a:rPr>
              <a:t> </a:t>
            </a:r>
            <a:r>
              <a:rPr lang="uk-UA" dirty="0" smtClean="0">
                <a:cs typeface="Times New Roman" pitchFamily="18" charset="0"/>
              </a:rPr>
              <a:t>(1993), </a:t>
            </a:r>
            <a:r>
              <a:rPr lang="uk-UA" i="1" dirty="0" err="1" smtClean="0">
                <a:cs typeface="Times New Roman" pitchFamily="18" charset="0"/>
              </a:rPr>
              <a:t>“Грезно”</a:t>
            </a:r>
            <a:r>
              <a:rPr lang="uk-UA" i="1" dirty="0" smtClean="0">
                <a:cs typeface="Times New Roman" pitchFamily="18" charset="0"/>
              </a:rPr>
              <a:t> </a:t>
            </a:r>
            <a:r>
              <a:rPr lang="uk-UA" dirty="0" smtClean="0">
                <a:cs typeface="Times New Roman" pitchFamily="18" charset="0"/>
              </a:rPr>
              <a:t>(1996), </a:t>
            </a:r>
            <a:r>
              <a:rPr lang="uk-UA" i="1" dirty="0" err="1" smtClean="0">
                <a:cs typeface="Times New Roman" pitchFamily="18" charset="0"/>
              </a:rPr>
              <a:t>“Її</a:t>
            </a:r>
            <a:r>
              <a:rPr lang="uk-UA" i="1" dirty="0" smtClean="0">
                <a:cs typeface="Times New Roman" pitchFamily="18" charset="0"/>
              </a:rPr>
              <a:t> величність </a:t>
            </a:r>
            <a:r>
              <a:rPr lang="uk-UA" i="1" dirty="0" err="1" smtClean="0">
                <a:cs typeface="Times New Roman" pitchFamily="18" charset="0"/>
              </a:rPr>
              <a:t>жінка”</a:t>
            </a:r>
            <a:r>
              <a:rPr lang="uk-UA" dirty="0" smtClean="0">
                <a:cs typeface="Times New Roman" pitchFamily="18" charset="0"/>
              </a:rPr>
              <a:t> (1999), </a:t>
            </a:r>
            <a:r>
              <a:rPr lang="uk-UA" i="1" dirty="0" err="1" smtClean="0">
                <a:cs typeface="Times New Roman" pitchFamily="18" charset="0"/>
              </a:rPr>
              <a:t>“Голгофа”</a:t>
            </a:r>
            <a:r>
              <a:rPr lang="uk-UA" i="1" dirty="0" smtClean="0">
                <a:cs typeface="Times New Roman" pitchFamily="18" charset="0"/>
              </a:rPr>
              <a:t>  </a:t>
            </a:r>
            <a:r>
              <a:rPr lang="uk-UA" dirty="0" smtClean="0">
                <a:cs typeface="Times New Roman" pitchFamily="18" charset="0"/>
              </a:rPr>
              <a:t>(2000) та ін.</a:t>
            </a:r>
          </a:p>
        </p:txBody>
      </p:sp>
      <p:sp>
        <p:nvSpPr>
          <p:cNvPr id="17" name="Содержимое 13"/>
          <p:cNvSpPr txBox="1">
            <a:spLocks/>
          </p:cNvSpPr>
          <p:nvPr/>
        </p:nvSpPr>
        <p:spPr>
          <a:xfrm>
            <a:off x="4214810" y="3929066"/>
            <a:ext cx="4614866" cy="190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1142984"/>
            <a:ext cx="3829048" cy="1143000"/>
          </a:xfrm>
        </p:spPr>
        <p:txBody>
          <a:bodyPr/>
          <a:lstStyle/>
          <a:p>
            <a:pPr algn="l"/>
            <a:r>
              <a:rPr lang="uk-UA" b="1" dirty="0" smtClean="0">
                <a:latin typeface="+mn-lt"/>
                <a:cs typeface="Times New Roman" pitchFamily="18" charset="0"/>
              </a:rPr>
              <a:t>Мета роботи: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00034" y="2285992"/>
            <a:ext cx="4038600" cy="361475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>
                <a:cs typeface="Times New Roman" pitchFamily="18" charset="0"/>
              </a:rPr>
              <a:t>розглянути фразеологічні одиниці, що функціонують у збірці</a:t>
            </a:r>
            <a:r>
              <a:rPr lang="uk-UA" i="1" dirty="0" smtClean="0">
                <a:cs typeface="Times New Roman" pitchFamily="18" charset="0"/>
              </a:rPr>
              <a:t> </a:t>
            </a:r>
            <a:r>
              <a:rPr lang="uk-UA" b="1" i="1" dirty="0" err="1" smtClean="0">
                <a:cs typeface="Times New Roman" pitchFamily="18" charset="0"/>
              </a:rPr>
              <a:t>“Її</a:t>
            </a:r>
            <a:r>
              <a:rPr lang="uk-UA" b="1" i="1" dirty="0" smtClean="0">
                <a:cs typeface="Times New Roman" pitchFamily="18" charset="0"/>
              </a:rPr>
              <a:t> величність </a:t>
            </a:r>
            <a:r>
              <a:rPr lang="uk-UA" b="1" i="1" dirty="0" err="1" smtClean="0">
                <a:cs typeface="Times New Roman" pitchFamily="18" charset="0"/>
              </a:rPr>
              <a:t>жінка”</a:t>
            </a:r>
            <a:r>
              <a:rPr lang="uk-UA" dirty="0" smtClean="0">
                <a:cs typeface="Times New Roman" pitchFamily="18" charset="0"/>
              </a:rPr>
              <a:t> та дослідити їх роль у поетичному мовленні Миколи Никончука.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2" name="Содержимое 11" descr="IMG_00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214422"/>
            <a:ext cx="3114316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ФО, що позначають експресивні характеристики: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uk-UA" u="sng" dirty="0" smtClean="0">
                <a:cs typeface="Times New Roman" pitchFamily="18" charset="0"/>
              </a:rPr>
              <a:t>зовнішнього </a:t>
            </a:r>
            <a:r>
              <a:rPr lang="uk-UA" u="sng" dirty="0" smtClean="0">
                <a:cs typeface="Times New Roman" pitchFamily="18" charset="0"/>
              </a:rPr>
              <a:t>вигляду персонажів: </a:t>
            </a:r>
            <a:r>
              <a:rPr lang="uk-UA" i="1" dirty="0" smtClean="0">
                <a:cs typeface="Times New Roman" pitchFamily="18" charset="0"/>
              </a:rPr>
              <a:t>щічки </a:t>
            </a:r>
            <a:r>
              <a:rPr lang="uk-UA" b="1" i="1" dirty="0" smtClean="0">
                <a:cs typeface="Times New Roman" pitchFamily="18" charset="0"/>
              </a:rPr>
              <a:t>полум</a:t>
            </a:r>
            <a:r>
              <a:rPr lang="en-US" b="1" i="1" dirty="0" smtClean="0">
                <a:cs typeface="Times New Roman" pitchFamily="18" charset="0"/>
              </a:rPr>
              <a:t>‘</a:t>
            </a:r>
            <a:r>
              <a:rPr lang="ru-RU" b="1" i="1" dirty="0" smtClean="0">
                <a:cs typeface="Times New Roman" pitchFamily="18" charset="0"/>
              </a:rPr>
              <a:t>ям </a:t>
            </a:r>
            <a:r>
              <a:rPr lang="ru-RU" b="1" i="1" dirty="0" err="1" smtClean="0">
                <a:cs typeface="Times New Roman" pitchFamily="18" charset="0"/>
              </a:rPr>
              <a:t>горять</a:t>
            </a:r>
            <a:r>
              <a:rPr lang="ru-RU" b="1" i="1" dirty="0" smtClean="0">
                <a:cs typeface="Times New Roman" pitchFamily="18" charset="0"/>
              </a:rPr>
              <a:t> </a:t>
            </a:r>
            <a:r>
              <a:rPr lang="ru-RU" i="1" dirty="0" smtClean="0">
                <a:cs typeface="Times New Roman" pitchFamily="18" charset="0"/>
              </a:rPr>
              <a:t>(23), </a:t>
            </a:r>
            <a:r>
              <a:rPr lang="ru-RU" b="1" i="1" dirty="0" smtClean="0">
                <a:cs typeface="Times New Roman" pitchFamily="18" charset="0"/>
              </a:rPr>
              <a:t>чиста, як </a:t>
            </a:r>
            <a:r>
              <a:rPr lang="ru-RU" b="1" i="1" dirty="0" err="1" smtClean="0">
                <a:cs typeface="Times New Roman" pitchFamily="18" charset="0"/>
              </a:rPr>
              <a:t>сльоза</a:t>
            </a:r>
            <a:r>
              <a:rPr lang="ru-RU" b="1" i="1" dirty="0" smtClean="0">
                <a:cs typeface="Times New Roman" pitchFamily="18" charset="0"/>
              </a:rPr>
              <a:t> </a:t>
            </a:r>
            <a:r>
              <a:rPr lang="ru-RU" i="1" dirty="0" smtClean="0">
                <a:cs typeface="Times New Roman" pitchFamily="18" charset="0"/>
              </a:rPr>
              <a:t>(41), </a:t>
            </a:r>
            <a:r>
              <a:rPr lang="ru-RU" b="1" i="1" dirty="0" smtClean="0">
                <a:cs typeface="Times New Roman" pitchFamily="18" charset="0"/>
              </a:rPr>
              <a:t>вабить око </a:t>
            </a:r>
            <a:r>
              <a:rPr lang="ru-RU" i="1" dirty="0" smtClean="0">
                <a:cs typeface="Times New Roman" pitchFamily="18" charset="0"/>
              </a:rPr>
              <a:t>(84);</a:t>
            </a:r>
          </a:p>
          <a:p>
            <a:r>
              <a:rPr lang="uk-UA" u="sng" dirty="0" smtClean="0">
                <a:cs typeface="Times New Roman" pitchFamily="18" charset="0"/>
              </a:rPr>
              <a:t>психічного </a:t>
            </a:r>
            <a:r>
              <a:rPr lang="uk-UA" u="sng" dirty="0" smtClean="0">
                <a:cs typeface="Times New Roman" pitchFamily="18" charset="0"/>
              </a:rPr>
              <a:t>(емоційного) стану: </a:t>
            </a:r>
            <a:r>
              <a:rPr lang="uk-UA" i="1" dirty="0" smtClean="0">
                <a:cs typeface="Times New Roman" pitchFamily="18" charset="0"/>
              </a:rPr>
              <a:t>людина</a:t>
            </a:r>
            <a:r>
              <a:rPr lang="uk-UA" b="1" i="1" dirty="0" smtClean="0">
                <a:cs typeface="Times New Roman" pitchFamily="18" charset="0"/>
              </a:rPr>
              <a:t> на сьомому небі </a:t>
            </a:r>
            <a:r>
              <a:rPr lang="uk-UA" i="1" dirty="0" smtClean="0">
                <a:cs typeface="Times New Roman" pitchFamily="18" charset="0"/>
              </a:rPr>
              <a:t>(28), </a:t>
            </a:r>
            <a:r>
              <a:rPr lang="uk-UA" b="1" i="1" dirty="0" smtClean="0">
                <a:cs typeface="Times New Roman" pitchFamily="18" charset="0"/>
              </a:rPr>
              <a:t>з ума зійти </a:t>
            </a:r>
            <a:r>
              <a:rPr lang="uk-UA" i="1" dirty="0" smtClean="0">
                <a:cs typeface="Times New Roman" pitchFamily="18" charset="0"/>
              </a:rPr>
              <a:t>(37), </a:t>
            </a:r>
            <a:r>
              <a:rPr lang="uk-UA" b="1" i="1" dirty="0" smtClean="0">
                <a:cs typeface="Times New Roman" pitchFamily="18" charset="0"/>
              </a:rPr>
              <a:t>один у всьому світі</a:t>
            </a:r>
            <a:r>
              <a:rPr lang="uk-UA" i="1" dirty="0" smtClean="0">
                <a:cs typeface="Times New Roman" pitchFamily="18" charset="0"/>
              </a:rPr>
              <a:t> (79), </a:t>
            </a:r>
            <a:r>
              <a:rPr lang="uk-UA" b="1" i="1" dirty="0" smtClean="0">
                <a:cs typeface="Times New Roman" pitchFamily="18" charset="0"/>
              </a:rPr>
              <a:t>спокій не бере </a:t>
            </a:r>
            <a:r>
              <a:rPr lang="uk-UA" i="1" dirty="0" smtClean="0">
                <a:cs typeface="Times New Roman" pitchFamily="18" charset="0"/>
              </a:rPr>
              <a:t>(147);</a:t>
            </a:r>
          </a:p>
          <a:p>
            <a:r>
              <a:rPr lang="uk-UA" u="sng" dirty="0" smtClean="0">
                <a:cs typeface="Times New Roman" pitchFamily="18" charset="0"/>
              </a:rPr>
              <a:t>рішучість</a:t>
            </a:r>
            <a:r>
              <a:rPr lang="uk-UA" u="sng" dirty="0" smtClean="0">
                <a:cs typeface="Times New Roman" pitchFamily="18" charset="0"/>
              </a:rPr>
              <a:t>:</a:t>
            </a:r>
            <a:r>
              <a:rPr lang="uk-UA" dirty="0" smtClean="0">
                <a:cs typeface="Times New Roman" pitchFamily="18" charset="0"/>
              </a:rPr>
              <a:t> </a:t>
            </a:r>
            <a:r>
              <a:rPr lang="uk-UA" i="1" dirty="0" smtClean="0">
                <a:cs typeface="Times New Roman" pitchFamily="18" charset="0"/>
              </a:rPr>
              <a:t>на звіра </a:t>
            </a:r>
            <a:r>
              <a:rPr lang="uk-UA" b="1" i="1" dirty="0" smtClean="0">
                <a:cs typeface="Times New Roman" pitchFamily="18" charset="0"/>
              </a:rPr>
              <a:t>з кулаками </a:t>
            </a:r>
            <a:r>
              <a:rPr lang="uk-UA" i="1" dirty="0" smtClean="0">
                <a:cs typeface="Times New Roman" pitchFamily="18" charset="0"/>
              </a:rPr>
              <a:t>ладна </a:t>
            </a:r>
            <a:r>
              <a:rPr lang="uk-UA" b="1" i="1" dirty="0" smtClean="0">
                <a:cs typeface="Times New Roman" pitchFamily="18" charset="0"/>
              </a:rPr>
              <a:t>кинутись</a:t>
            </a:r>
            <a:r>
              <a:rPr lang="uk-UA" i="1" dirty="0" smtClean="0">
                <a:cs typeface="Times New Roman" pitchFamily="18" charset="0"/>
              </a:rPr>
              <a:t> одна (195);</a:t>
            </a:r>
          </a:p>
          <a:p>
            <a:r>
              <a:rPr lang="uk-UA" u="sng" dirty="0" smtClean="0">
                <a:cs typeface="Times New Roman" pitchFamily="18" charset="0"/>
              </a:rPr>
              <a:t>почуття </a:t>
            </a:r>
            <a:r>
              <a:rPr lang="uk-UA" u="sng" dirty="0" smtClean="0">
                <a:cs typeface="Times New Roman" pitchFamily="18" charset="0"/>
              </a:rPr>
              <a:t>хвилювання, стану</a:t>
            </a:r>
            <a:r>
              <a:rPr lang="uk-UA" b="1" u="sng" dirty="0" smtClean="0">
                <a:cs typeface="Times New Roman" pitchFamily="18" charset="0"/>
              </a:rPr>
              <a:t>:</a:t>
            </a:r>
            <a:r>
              <a:rPr lang="uk-UA" b="1" dirty="0" smtClean="0">
                <a:cs typeface="Times New Roman" pitchFamily="18" charset="0"/>
              </a:rPr>
              <a:t> </a:t>
            </a:r>
            <a:r>
              <a:rPr lang="uk-UA" b="1" i="1" dirty="0" smtClean="0">
                <a:cs typeface="Times New Roman" pitchFamily="18" charset="0"/>
              </a:rPr>
              <a:t>бентежить </a:t>
            </a:r>
            <a:r>
              <a:rPr lang="uk-UA" i="1" dirty="0" smtClean="0">
                <a:cs typeface="Times New Roman" pitchFamily="18" charset="0"/>
              </a:rPr>
              <a:t>у мене </a:t>
            </a:r>
            <a:r>
              <a:rPr lang="uk-UA" b="1" i="1" dirty="0" smtClean="0">
                <a:cs typeface="Times New Roman" pitchFamily="18" charset="0"/>
              </a:rPr>
              <a:t>дух</a:t>
            </a:r>
            <a:r>
              <a:rPr lang="uk-UA" i="1" dirty="0" smtClean="0">
                <a:cs typeface="Times New Roman" pitchFamily="18" charset="0"/>
              </a:rPr>
              <a:t> (22</a:t>
            </a:r>
            <a:r>
              <a:rPr lang="uk-UA" b="1" i="1" dirty="0" smtClean="0">
                <a:cs typeface="Times New Roman" pitchFamily="18" charset="0"/>
              </a:rPr>
              <a:t>), не дає спокою </a:t>
            </a:r>
            <a:r>
              <a:rPr lang="uk-UA" i="1" dirty="0" smtClean="0">
                <a:cs typeface="Times New Roman" pitchFamily="18" charset="0"/>
              </a:rPr>
              <a:t>(65), ніколи ще </a:t>
            </a:r>
            <a:r>
              <a:rPr lang="uk-UA" b="1" i="1" dirty="0" smtClean="0">
                <a:cs typeface="Times New Roman" pitchFamily="18" charset="0"/>
              </a:rPr>
              <a:t>так серце не боліло </a:t>
            </a:r>
            <a:r>
              <a:rPr lang="uk-UA" i="1" dirty="0" smtClean="0">
                <a:cs typeface="Times New Roman" pitchFamily="18" charset="0"/>
              </a:rPr>
              <a:t>(152).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ФО, що називають </a:t>
            </a:r>
            <a:r>
              <a:rPr lang="uk-UA" b="1" u="sng" dirty="0" smtClean="0"/>
              <a:t>різного роду дії: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7715304" cy="3714776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b="1" i="1" dirty="0" smtClean="0"/>
              <a:t>краса заполонила світ </a:t>
            </a:r>
            <a:r>
              <a:rPr lang="uk-UA" i="1" dirty="0" smtClean="0"/>
              <a:t>(14), найтонші фарби </a:t>
            </a:r>
            <a:r>
              <a:rPr lang="uk-UA" b="1" i="1" dirty="0" smtClean="0"/>
              <a:t>доживають вік </a:t>
            </a:r>
            <a:r>
              <a:rPr lang="uk-UA" i="1" dirty="0" smtClean="0"/>
              <a:t>(14), </a:t>
            </a:r>
            <a:r>
              <a:rPr lang="uk-UA" b="1" i="1" dirty="0" smtClean="0"/>
              <a:t>співи ллються</a:t>
            </a:r>
            <a:r>
              <a:rPr lang="uk-UA" i="1" dirty="0" smtClean="0"/>
              <a:t> (15), </a:t>
            </a:r>
            <a:r>
              <a:rPr lang="uk-UA" b="1" i="1" dirty="0" smtClean="0"/>
              <a:t>візьми себе у руки </a:t>
            </a:r>
            <a:r>
              <a:rPr lang="uk-UA" i="1" dirty="0" smtClean="0"/>
              <a:t>(78), </a:t>
            </a:r>
            <a:r>
              <a:rPr lang="uk-UA" b="1" i="1" dirty="0" smtClean="0"/>
              <a:t>втрачаєш глузд </a:t>
            </a:r>
            <a:r>
              <a:rPr lang="uk-UA" i="1" dirty="0" smtClean="0"/>
              <a:t>(78), </a:t>
            </a:r>
            <a:r>
              <a:rPr lang="uk-UA" b="1" i="1" dirty="0" smtClean="0"/>
              <a:t>світом нудиш </a:t>
            </a:r>
            <a:r>
              <a:rPr lang="uk-UA" i="1" dirty="0" smtClean="0"/>
              <a:t>(82), </a:t>
            </a:r>
            <a:r>
              <a:rPr lang="uk-UA" b="1" i="1" dirty="0" smtClean="0"/>
              <a:t>сказав рішуче, прямо в лоб </a:t>
            </a:r>
            <a:r>
              <a:rPr lang="uk-UA" i="1" dirty="0" smtClean="0"/>
              <a:t>(135), </a:t>
            </a:r>
            <a:r>
              <a:rPr lang="uk-UA" b="1" i="1" dirty="0" smtClean="0"/>
              <a:t>віри не йняла </a:t>
            </a:r>
            <a:r>
              <a:rPr lang="uk-UA" i="1" dirty="0" smtClean="0"/>
              <a:t>(188).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ФО, складовим компонентом яких виступає </a:t>
            </a:r>
            <a:r>
              <a:rPr lang="uk-UA" b="1" u="sng" dirty="0" smtClean="0"/>
              <a:t>соматична лексика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r>
              <a:rPr lang="uk-UA" u="sng" dirty="0" smtClean="0"/>
              <a:t>серце </a:t>
            </a:r>
            <a:r>
              <a:rPr lang="uk-UA" u="sng" dirty="0" smtClean="0"/>
              <a:t>та душа: </a:t>
            </a:r>
            <a:r>
              <a:rPr lang="uk-UA" i="1" dirty="0" smtClean="0"/>
              <a:t>стріли </a:t>
            </a:r>
            <a:r>
              <a:rPr lang="uk-UA" i="1" dirty="0" smtClean="0"/>
              <a:t>брів </a:t>
            </a:r>
            <a:r>
              <a:rPr lang="uk-UA" b="1" i="1" dirty="0" smtClean="0"/>
              <a:t>влучили прямо в серце </a:t>
            </a:r>
            <a:r>
              <a:rPr lang="uk-UA" i="1" dirty="0" smtClean="0"/>
              <a:t>(69), </a:t>
            </a:r>
            <a:r>
              <a:rPr lang="uk-UA" b="1" i="1" dirty="0" smtClean="0"/>
              <a:t>не радують серце </a:t>
            </a:r>
            <a:r>
              <a:rPr lang="uk-UA" i="1" dirty="0" smtClean="0"/>
              <a:t>(53), тобі </a:t>
            </a:r>
            <a:r>
              <a:rPr lang="uk-UA" b="1" i="1" dirty="0" smtClean="0"/>
              <a:t>не легше на душі</a:t>
            </a:r>
            <a:r>
              <a:rPr lang="uk-UA" i="1" dirty="0" smtClean="0"/>
              <a:t> (109), </a:t>
            </a:r>
            <a:r>
              <a:rPr lang="uk-UA" b="1" i="1" dirty="0" smtClean="0"/>
              <a:t>душу </a:t>
            </a:r>
            <a:r>
              <a:rPr lang="uk-UA" b="1" i="1" dirty="0" smtClean="0"/>
              <a:t>не суши</a:t>
            </a:r>
            <a:r>
              <a:rPr lang="uk-UA" i="1" dirty="0" smtClean="0"/>
              <a:t>(74);</a:t>
            </a:r>
          </a:p>
          <a:p>
            <a:r>
              <a:rPr lang="uk-UA" u="sng" dirty="0" smtClean="0"/>
              <a:t>голова</a:t>
            </a:r>
            <a:r>
              <a:rPr lang="uk-UA" u="sng" dirty="0" smtClean="0"/>
              <a:t>:</a:t>
            </a:r>
            <a:r>
              <a:rPr lang="uk-UA" dirty="0" smtClean="0"/>
              <a:t> </a:t>
            </a:r>
            <a:r>
              <a:rPr lang="uk-UA" b="1" i="1" dirty="0" smtClean="0"/>
              <a:t>не втратила голову </a:t>
            </a:r>
            <a:r>
              <a:rPr lang="uk-UA" i="1" dirty="0" smtClean="0"/>
              <a:t>(141), </a:t>
            </a:r>
            <a:r>
              <a:rPr lang="uk-UA" b="1" i="1" dirty="0" smtClean="0"/>
              <a:t>прихиливши голову </a:t>
            </a:r>
            <a:r>
              <a:rPr lang="uk-UA" i="1" dirty="0" smtClean="0"/>
              <a:t>(79</a:t>
            </a:r>
            <a:r>
              <a:rPr lang="uk-UA" i="1" dirty="0" smtClean="0"/>
              <a:t>)</a:t>
            </a:r>
          </a:p>
          <a:p>
            <a:r>
              <a:rPr lang="uk-UA" u="sng" dirty="0" smtClean="0"/>
              <a:t>руки: </a:t>
            </a:r>
            <a:r>
              <a:rPr lang="uk-UA" b="1" i="1" dirty="0" smtClean="0"/>
              <a:t>покою</a:t>
            </a:r>
            <a:r>
              <a:rPr lang="uk-UA" i="1" dirty="0" smtClean="0"/>
              <a:t> рукам </a:t>
            </a:r>
            <a:r>
              <a:rPr lang="uk-UA" b="1" i="1" dirty="0" smtClean="0"/>
              <a:t>не дають  </a:t>
            </a:r>
            <a:r>
              <a:rPr lang="uk-UA" i="1" dirty="0" smtClean="0"/>
              <a:t>(126);</a:t>
            </a:r>
          </a:p>
          <a:p>
            <a:r>
              <a:rPr lang="uk-UA" u="sng" dirty="0" smtClean="0"/>
              <a:t>очі: </a:t>
            </a:r>
            <a:r>
              <a:rPr lang="uk-UA" b="1" i="1" dirty="0" smtClean="0"/>
              <a:t>перед очима, </a:t>
            </a:r>
            <a:r>
              <a:rPr lang="uk-UA" i="1" dirty="0" smtClean="0"/>
              <a:t>як мара, </a:t>
            </a:r>
            <a:r>
              <a:rPr lang="uk-UA" b="1" i="1" dirty="0" smtClean="0"/>
              <a:t>стоїть</a:t>
            </a:r>
            <a:r>
              <a:rPr lang="uk-UA" i="1" dirty="0" smtClean="0"/>
              <a:t> (70), </a:t>
            </a:r>
            <a:r>
              <a:rPr lang="uk-UA" b="1" i="1" dirty="0" smtClean="0"/>
              <a:t>вабить око </a:t>
            </a:r>
            <a:r>
              <a:rPr lang="uk-UA" i="1" dirty="0" smtClean="0"/>
              <a:t>(84).</a:t>
            </a:r>
            <a:endParaRPr lang="uk-UA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Ампліфікаційні ряди ФО, що передають стан ліричного героя: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uk-UA" dirty="0" smtClean="0"/>
              <a:t>у</a:t>
            </a:r>
            <a:r>
              <a:rPr lang="uk-UA" dirty="0" smtClean="0"/>
              <a:t> поезії </a:t>
            </a:r>
            <a:r>
              <a:rPr lang="uk-UA" i="1" dirty="0" err="1" smtClean="0"/>
              <a:t>“Муки”</a:t>
            </a:r>
            <a:r>
              <a:rPr lang="uk-UA" dirty="0" smtClean="0"/>
              <a:t>: </a:t>
            </a:r>
            <a:r>
              <a:rPr lang="uk-UA" b="1" i="1" dirty="0" smtClean="0"/>
              <a:t>десятою дорогою обходиш </a:t>
            </a:r>
            <a:r>
              <a:rPr lang="uk-UA" i="1" dirty="0" smtClean="0"/>
              <a:t>(78), </a:t>
            </a:r>
            <a:r>
              <a:rPr lang="uk-UA" b="1" i="1" dirty="0" smtClean="0"/>
              <a:t>візьми себе у руки </a:t>
            </a:r>
            <a:r>
              <a:rPr lang="uk-UA" i="1" dirty="0" smtClean="0"/>
              <a:t>(78), </a:t>
            </a:r>
            <a:r>
              <a:rPr lang="uk-UA" b="1" i="1" dirty="0" smtClean="0"/>
              <a:t>втрачаєш глузд</a:t>
            </a:r>
            <a:r>
              <a:rPr lang="uk-UA" i="1" dirty="0" smtClean="0"/>
              <a:t> (78), </a:t>
            </a:r>
            <a:r>
              <a:rPr lang="uk-UA" b="1" i="1" dirty="0" smtClean="0"/>
              <a:t>я сам не свій </a:t>
            </a:r>
            <a:r>
              <a:rPr lang="uk-UA" i="1" dirty="0" smtClean="0"/>
              <a:t>(78);</a:t>
            </a:r>
          </a:p>
          <a:p>
            <a:r>
              <a:rPr lang="uk-UA" dirty="0" smtClean="0"/>
              <a:t>у</a:t>
            </a:r>
            <a:r>
              <a:rPr lang="uk-UA" dirty="0" smtClean="0"/>
              <a:t> поезії </a:t>
            </a:r>
            <a:r>
              <a:rPr lang="uk-UA" i="1" dirty="0" err="1" smtClean="0"/>
              <a:t>“Зрада”</a:t>
            </a:r>
            <a:r>
              <a:rPr lang="uk-UA" dirty="0" smtClean="0"/>
              <a:t>: </a:t>
            </a:r>
            <a:r>
              <a:rPr lang="uk-UA" b="1" i="1" dirty="0" smtClean="0"/>
              <a:t>з мислями </a:t>
            </a:r>
            <a:r>
              <a:rPr lang="uk-UA" i="1" dirty="0" smtClean="0"/>
              <a:t>тривожними </a:t>
            </a:r>
            <a:r>
              <a:rPr lang="uk-UA" b="1" i="1" dirty="0" err="1" smtClean="0"/>
              <a:t>зібраться</a:t>
            </a:r>
            <a:r>
              <a:rPr lang="uk-UA" i="1" dirty="0" smtClean="0"/>
              <a:t> (115), </a:t>
            </a:r>
            <a:r>
              <a:rPr lang="uk-UA" b="1" i="1" dirty="0" smtClean="0"/>
              <a:t>душа болить, все валиться із рук</a:t>
            </a:r>
            <a:r>
              <a:rPr lang="uk-UA" i="1" dirty="0" smtClean="0"/>
              <a:t> (115).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ФО, що містять у своєму складі числівники: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b="1" i="1" dirty="0" smtClean="0"/>
              <a:t>десятою дорогою </a:t>
            </a:r>
            <a:r>
              <a:rPr lang="uk-UA" i="1" dirty="0" smtClean="0"/>
              <a:t>обходиш (78) </a:t>
            </a:r>
            <a:r>
              <a:rPr lang="uk-UA" dirty="0" smtClean="0"/>
              <a:t>(у значенні </a:t>
            </a:r>
            <a:r>
              <a:rPr lang="uk-UA" dirty="0" err="1" smtClean="0"/>
              <a:t>“обминати</a:t>
            </a:r>
            <a:r>
              <a:rPr lang="uk-UA" dirty="0" smtClean="0"/>
              <a:t> десятою дорогою, уникати зустрічі з </a:t>
            </a:r>
            <a:r>
              <a:rPr lang="uk-UA" dirty="0" err="1" smtClean="0"/>
              <a:t>ким-небудь”</a:t>
            </a:r>
            <a:r>
              <a:rPr lang="uk-UA" dirty="0" smtClean="0"/>
              <a:t>);</a:t>
            </a:r>
          </a:p>
          <a:p>
            <a:pPr>
              <a:buNone/>
            </a:pPr>
            <a:r>
              <a:rPr lang="uk-UA" dirty="0" smtClean="0"/>
              <a:t>		</a:t>
            </a:r>
            <a:r>
              <a:rPr lang="uk-UA" i="1" dirty="0" smtClean="0"/>
              <a:t>Вона в </a:t>
            </a:r>
            <a:r>
              <a:rPr lang="uk-UA" b="1" i="1" dirty="0" smtClean="0"/>
              <a:t>тридев’ятому царстві</a:t>
            </a:r>
            <a:r>
              <a:rPr lang="uk-UA" i="1" dirty="0" smtClean="0"/>
              <a:t>, А я  - в </a:t>
            </a:r>
            <a:r>
              <a:rPr lang="uk-UA" b="1" i="1" dirty="0" smtClean="0"/>
              <a:t>тридесятім краю </a:t>
            </a:r>
            <a:r>
              <a:rPr lang="uk-UA" i="1" dirty="0" smtClean="0"/>
              <a:t>(77) </a:t>
            </a:r>
            <a:r>
              <a:rPr lang="uk-UA" dirty="0" smtClean="0"/>
              <a:t>(у значенні </a:t>
            </a:r>
            <a:r>
              <a:rPr lang="uk-UA" dirty="0" err="1" smtClean="0"/>
              <a:t>“дуже</a:t>
            </a:r>
            <a:r>
              <a:rPr lang="uk-UA" dirty="0" smtClean="0"/>
              <a:t> </a:t>
            </a:r>
            <a:r>
              <a:rPr lang="uk-UA" dirty="0" err="1" smtClean="0"/>
              <a:t>далеко”</a:t>
            </a:r>
            <a:r>
              <a:rPr lang="uk-UA" dirty="0" smtClean="0"/>
              <a:t> або </a:t>
            </a:r>
            <a:r>
              <a:rPr lang="uk-UA" dirty="0" err="1" smtClean="0"/>
              <a:t>“невідомо</a:t>
            </a:r>
            <a:r>
              <a:rPr lang="uk-UA" dirty="0" smtClean="0"/>
              <a:t> </a:t>
            </a:r>
            <a:r>
              <a:rPr lang="uk-UA" dirty="0" err="1" smtClean="0"/>
              <a:t>де”</a:t>
            </a:r>
            <a:r>
              <a:rPr lang="uk-UA" dirty="0" smtClean="0"/>
              <a:t>);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	</a:t>
            </a:r>
            <a:r>
              <a:rPr lang="uk-UA" b="1" i="1" dirty="0" smtClean="0"/>
              <a:t>один у всьому світі </a:t>
            </a:r>
            <a:r>
              <a:rPr lang="uk-UA" i="1" dirty="0" smtClean="0"/>
              <a:t>(79)</a:t>
            </a:r>
            <a:r>
              <a:rPr lang="uk-UA" dirty="0" smtClean="0"/>
              <a:t> (у значенні </a:t>
            </a:r>
            <a:r>
              <a:rPr lang="uk-UA" dirty="0" err="1" smtClean="0"/>
              <a:t>“самотній”</a:t>
            </a:r>
            <a:r>
              <a:rPr lang="uk-UA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785818"/>
          </a:xfrm>
        </p:spPr>
        <p:txBody>
          <a:bodyPr/>
          <a:lstStyle/>
          <a:p>
            <a:r>
              <a:rPr lang="uk-UA" b="1" dirty="0" smtClean="0"/>
              <a:t>Література: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143536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Александрова С. П. Фразеологізми в загальнонародній мові та в художніх </a:t>
            </a:r>
            <a:r>
              <a:rPr lang="uk-UA" dirty="0" smtClean="0"/>
              <a:t>текстах / С. П. Александрова // Мовознавство</a:t>
            </a:r>
            <a:r>
              <a:rPr lang="uk-UA" dirty="0" smtClean="0"/>
              <a:t>. – 1993. – №6. – </a:t>
            </a:r>
            <a:r>
              <a:rPr lang="uk-UA" dirty="0" smtClean="0"/>
              <a:t>С. 70-74.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err="1" smtClean="0"/>
              <a:t>Мойсієнко</a:t>
            </a:r>
            <a:r>
              <a:rPr lang="uk-UA" dirty="0" smtClean="0"/>
              <a:t> В. Микола Васильович </a:t>
            </a:r>
            <a:r>
              <a:rPr lang="uk-UA" dirty="0" smtClean="0"/>
              <a:t>Никончук / Віктор </a:t>
            </a:r>
            <a:r>
              <a:rPr lang="uk-UA" dirty="0" err="1" smtClean="0"/>
              <a:t>Мойсієнко</a:t>
            </a:r>
            <a:r>
              <a:rPr lang="uk-UA" dirty="0" smtClean="0"/>
              <a:t> </a:t>
            </a:r>
            <a:r>
              <a:rPr lang="uk-UA" dirty="0" smtClean="0"/>
              <a:t>// Волинь-Житомирщина. – 1997</a:t>
            </a:r>
            <a:r>
              <a:rPr lang="uk-UA" dirty="0" smtClean="0"/>
              <a:t>.– </a:t>
            </a:r>
            <a:r>
              <a:rPr lang="uk-UA" dirty="0" smtClean="0"/>
              <a:t>№ 1. </a:t>
            </a:r>
            <a:r>
              <a:rPr lang="uk-UA" dirty="0" smtClean="0"/>
              <a:t>–   </a:t>
            </a:r>
            <a:r>
              <a:rPr lang="uk-UA" dirty="0" smtClean="0"/>
              <a:t>С. 90-93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Скрипник </a:t>
            </a:r>
            <a:r>
              <a:rPr lang="uk-UA" dirty="0" smtClean="0"/>
              <a:t>Л. Г. Фразеологія української </a:t>
            </a:r>
            <a:r>
              <a:rPr lang="uk-UA" dirty="0" smtClean="0"/>
              <a:t>мови</a:t>
            </a:r>
            <a:r>
              <a:rPr lang="uk-UA" dirty="0" smtClean="0"/>
              <a:t> </a:t>
            </a:r>
            <a:r>
              <a:rPr lang="uk-UA" dirty="0" smtClean="0"/>
              <a:t>/ Л. Г. Скрипник. – </a:t>
            </a:r>
            <a:r>
              <a:rPr lang="uk-UA" dirty="0" smtClean="0"/>
              <a:t>К. : Наукова думка. – 1973. – 297 с</a:t>
            </a:r>
            <a:r>
              <a:rPr lang="uk-UA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dirty="0" smtClean="0"/>
              <a:t>Фразеологічний словник української мови: В 2-х т. / </a:t>
            </a:r>
            <a:r>
              <a:rPr lang="uk-UA" dirty="0" err="1" smtClean="0"/>
              <a:t>Білоноженко</a:t>
            </a:r>
            <a:r>
              <a:rPr lang="uk-UA" dirty="0" smtClean="0"/>
              <a:t> В.М., Гнатюк І.С., Винник В.О. та ін. – К. : Наукова думка, 1993</a:t>
            </a:r>
            <a:r>
              <a:rPr lang="uk-UA" dirty="0" smtClean="0"/>
              <a:t>.</a:t>
            </a:r>
          </a:p>
          <a:p>
            <a:pPr marL="514350" lvl="0" indent="-514350" algn="ctr">
              <a:buNone/>
            </a:pPr>
            <a:r>
              <a:rPr lang="uk-UA" sz="3500" b="1" dirty="0" smtClean="0"/>
              <a:t>Джерела:</a:t>
            </a:r>
          </a:p>
          <a:p>
            <a:pPr marL="514350" indent="-514350">
              <a:buNone/>
            </a:pPr>
            <a:r>
              <a:rPr lang="uk-UA" dirty="0" smtClean="0"/>
              <a:t>	Никончук</a:t>
            </a:r>
            <a:r>
              <a:rPr lang="uk-UA" dirty="0" smtClean="0"/>
              <a:t> М. Її величність жінка / Микола Никончук. – Житомир «Полісся», 1999. – 272 с.</a:t>
            </a:r>
            <a:endParaRPr lang="ru-RU" dirty="0" smtClean="0"/>
          </a:p>
          <a:p>
            <a:pPr marL="514350" lvl="0" indent="-514350">
              <a:buNone/>
            </a:pPr>
            <a:endParaRPr lang="uk-UA" sz="3500" b="1" dirty="0" smtClean="0"/>
          </a:p>
          <a:p>
            <a:pPr marL="514350" lvl="0" indent="-514350" algn="ctr">
              <a:buNone/>
            </a:pPr>
            <a:endParaRPr lang="uk-UA" sz="3500" b="1" dirty="0" smtClean="0"/>
          </a:p>
          <a:p>
            <a:pPr marL="514350" lvl="0" indent="-514350" algn="ctr">
              <a:buNone/>
            </a:pPr>
            <a:endParaRPr lang="ru-RU" sz="3500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407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Особливості функціонування фразеологізмів у творчості  М. В. Никончука (на матеріалі збірки “Її величність жінка”)</vt:lpstr>
      <vt:lpstr>Микола Васильович Никончук - </vt:lpstr>
      <vt:lpstr>Мета роботи:</vt:lpstr>
      <vt:lpstr>ФО, що позначають експресивні характеристики:</vt:lpstr>
      <vt:lpstr>ФО, що називають різного роду дії:</vt:lpstr>
      <vt:lpstr>ФО, складовим компонентом яких виступає соматична лексика</vt:lpstr>
      <vt:lpstr>Ампліфікаційні ряди ФО, що передають стан ліричного героя:</vt:lpstr>
      <vt:lpstr>ФО, що містять у своєму складі числівники: </vt:lpstr>
      <vt:lpstr>Література: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Богдан</dc:creator>
  <cp:lastModifiedBy>Богдан</cp:lastModifiedBy>
  <cp:revision>28</cp:revision>
  <dcterms:created xsi:type="dcterms:W3CDTF">2014-05-25T04:27:14Z</dcterms:created>
  <dcterms:modified xsi:type="dcterms:W3CDTF">2014-05-25T17:20:28Z</dcterms:modified>
</cp:coreProperties>
</file>