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9349" y="1189973"/>
            <a:ext cx="10922695" cy="33820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32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 робота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Вербальні та невербальні одиниці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ередньополіського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весільного обряду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студентки 61 групи</a:t>
            </a:r>
            <a:b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uk-UA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Яворської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І.</a:t>
            </a:r>
            <a:endParaRPr lang="uk-UA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4733" y="4571999"/>
            <a:ext cx="4271377" cy="350729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6243" y="470459"/>
            <a:ext cx="604157" cy="6235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0586"/>
            <a:ext cx="12192000" cy="4798099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 </a:t>
            </a:r>
            <a:r>
              <a:rPr lang="uk-UA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 весільного обряду виражені переважно </a:t>
            </a:r>
            <a:endParaRPr lang="uk-UA" sz="36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600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іменниками </a:t>
            </a:r>
            <a:r>
              <a:rPr lang="uk-UA" sz="3600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(62%), </a:t>
            </a:r>
            <a:endParaRPr lang="uk-UA" sz="3600" i="1" u="sng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600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сполученнями </a:t>
            </a:r>
            <a:r>
              <a:rPr lang="uk-UA" sz="3600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іменника з прикметником (22</a:t>
            </a:r>
            <a:r>
              <a:rPr lang="uk-UA" sz="3600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%),</a:t>
            </a:r>
          </a:p>
          <a:p>
            <a:pPr algn="just"/>
            <a:r>
              <a:rPr lang="uk-UA" sz="3600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субстантивованими прикметником чи </a:t>
            </a:r>
            <a:r>
              <a:rPr lang="uk-UA" sz="3600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дієприкметником,</a:t>
            </a:r>
          </a:p>
          <a:p>
            <a:pPr algn="just"/>
            <a:r>
              <a:rPr lang="uk-UA" sz="3600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описовими </a:t>
            </a:r>
            <a:r>
              <a:rPr lang="uk-UA" sz="3600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1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обряди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супроводжувалися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співом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29" y="1926771"/>
            <a:ext cx="11718471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</a:t>
            </a:r>
            <a:r>
              <a:rPr lang="ru-R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йари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раўс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´а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Йак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de-DE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ǐ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наста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равс´а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ц´іпа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рати,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Гроше</a:t>
            </a:r>
            <a:r>
              <a:rPr lang="ru-R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´аток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</a:t>
            </a:r>
            <a:r>
              <a:rPr lang="ru-RU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  вдай   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uk-UA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′не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′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мат′інко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de-DE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ǐ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′рочок,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Хай   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зно′шу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ру′мйанен′к′і</a:t>
            </a:r>
            <a:r>
              <a:rPr lang="de-DE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ǐ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в’і′ночок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</a:t>
            </a:r>
            <a:r>
              <a:rPr lang="uk-UA" sz="24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′лени</a:t>
            </a:r>
            <a:r>
              <a:rPr lang="de-DE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ǐ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бар′в’іночку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uk-UA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′жи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са′дочку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с  ′тебе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плес′ти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в’і′ночки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2806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1404258"/>
            <a:ext cx="11348357" cy="48144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Весільний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обряд досліджуваних населених пунктів у порівнянні з обрядами інших діалектних зон виділяється наявністю лінгвістичних та етнографічних елементів, які свідчать про збереження у ньому деяких давніх раритетів, що відсутні в  інших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районах.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5836" y="764373"/>
            <a:ext cx="8610600" cy="62971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852" y="764372"/>
            <a:ext cx="11842230" cy="5636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весілля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носить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одруження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благословляє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Лексема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весілля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святкування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одруження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обряд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низкою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ритуальних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дійств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834031" y="1058555"/>
            <a:ext cx="182379" cy="5641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4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974767" y="3942413"/>
            <a:ext cx="3531434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 flipH="1" flipV="1">
            <a:off x="4122289" y="3297835"/>
            <a:ext cx="3852477" cy="94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Овал 3"/>
          <p:cNvSpPr/>
          <p:nvPr/>
        </p:nvSpPr>
        <p:spPr>
          <a:xfrm>
            <a:off x="584615" y="2788170"/>
            <a:ext cx="353767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весільного обряду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614" y="2257132"/>
            <a:ext cx="10921584" cy="397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І</a:t>
            </a:r>
          </a:p>
          <a:p>
            <a:pPr marL="0" indent="0">
              <a:buNone/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ередвесільний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ІІ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ІІІ</a:t>
            </a:r>
          </a:p>
          <a:p>
            <a:pPr marL="0" indent="0" algn="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післявесільний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704" y="1049310"/>
            <a:ext cx="8589365" cy="1145249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Передшлюбна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6434528" cy="4024125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сватання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заручини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 частина сватання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оглядини.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0"/>
            <a:ext cx="8610600" cy="1379095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весільний</a:t>
            </a:r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lang="uk-UA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105" y="1379095"/>
            <a:ext cx="11970896" cy="5336498"/>
          </a:xfrm>
          <a:solidFill>
            <a:srgbClr val="05EBEB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весілля,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дівич-вечір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викуп молодої,                                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 весільного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деревця, 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*випікання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короваю,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одягання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нареченої, 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благословіння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вінчання,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зустріч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 після вінчання, 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*перегороджування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</a:t>
            </a:r>
          </a:p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весільному поїздові,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посад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молодих, 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*перепій,                                                     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обдарування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гостей…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3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7330190" y="3942413"/>
            <a:ext cx="4527030" cy="1588958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85800" y="2653258"/>
            <a:ext cx="4515787" cy="1768839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931765" y="1903752"/>
            <a:ext cx="2278504" cy="644576"/>
          </a:xfrm>
          <a:prstGeom prst="triangle">
            <a:avLst>
              <a:gd name="adj" fmla="val 54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421958"/>
            <a:ext cx="8610600" cy="79447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Післявесільний</a:t>
            </a:r>
            <a:r>
              <a:rPr lang="uk-UA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етап</a:t>
            </a:r>
            <a:endParaRPr lang="uk-UA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008" y="1680015"/>
            <a:ext cx="10820400" cy="4524796"/>
          </a:xfrm>
        </p:spPr>
        <p:txBody>
          <a:bodyPr/>
          <a:lstStyle/>
          <a:p>
            <a:pPr marL="0" indent="0" algn="ctr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Обряди</a:t>
            </a:r>
          </a:p>
          <a:p>
            <a:pPr marL="0" indent="0">
              <a:buNone/>
            </a:pP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сніданок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приносить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 мати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молодої</a:t>
            </a:r>
          </a:p>
          <a:p>
            <a:pPr marL="0" indent="0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молодим після першої шлюбної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ночі </a:t>
            </a:r>
          </a:p>
          <a:p>
            <a:pPr marL="0" indent="0" algn="r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частування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домі молодої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0" indent="0" algn="r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 після весільної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неділю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5201587" y="2548328"/>
            <a:ext cx="869430" cy="1310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71017" y="2548328"/>
            <a:ext cx="1259173" cy="218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7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685799" y="1699128"/>
            <a:ext cx="10820401" cy="1448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993971"/>
            <a:ext cx="7648732" cy="4324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4422097"/>
            <a:ext cx="7648732" cy="434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85799" y="3779770"/>
            <a:ext cx="7648732" cy="4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5801" y="3147935"/>
            <a:ext cx="7648730" cy="494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4541" y="764373"/>
            <a:ext cx="8901659" cy="440079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uk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2176565"/>
            <a:ext cx="10161741" cy="41612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обрядовості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обрядів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молодих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обряду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обряду,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весільних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280656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uk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243" y="1289958"/>
            <a:ext cx="11707585" cy="5568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шлюбу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обрядового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хліба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короваю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вінка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розлуки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рідною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домівкою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сім’єю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подругами,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дівоцтвом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42761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29" y="1191986"/>
            <a:ext cx="11947071" cy="540475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Парубка, який досяг шлюбного віку та збирається одружитися називають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uk-UA" sz="2400" b="1" i="1" baseline="30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іх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моло′дик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кав′ал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ер,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уха′жор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ф′райер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х′лопе</a:t>
            </a:r>
            <a:r>
              <a:rPr lang="uk-UA" sz="2400" b="1" i="1" baseline="30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шо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uk-UA" sz="2400" b="1" i="1" baseline="30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′нит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 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т′реба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х′лопе</a:t>
            </a:r>
            <a:r>
              <a:rPr lang="uk-UA" sz="2400" b="1" i="1" baseline="30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та′кий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шо  ′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uk-UA" sz="2400" b="1" i="1" baseline="30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ниц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:а;  ′парубок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та′кий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шо 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т′реба</a:t>
            </a:r>
            <a:r>
              <a:rPr lang="uk-UA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′д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іуку</a:t>
            </a:r>
            <a:r>
              <a:rPr lang="uk-U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uk-UA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Обрядові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дівчини, яка збирається одружитися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н’і′в’еста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′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д’івка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sz="2400" b="1" i="1" baseline="30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да′н’:і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sz="2400" b="1" i="1" baseline="30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да′н’:і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′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д’івч’ина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′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д’івка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йа′ка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</a:t>
            </a:r>
            <a:r>
              <a:rPr lang="uk-UA" sz="2400" b="1" i="1" baseline="30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′райец</a:t>
            </a:r>
            <a:r>
              <a:rPr lang="ru-RU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:а ′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зам’іж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і′ти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′д</a:t>
            </a:r>
            <a:r>
              <a:rPr lang="ru-RU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івч’ина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та′ка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шо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т′реба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в’і′д:ат</a:t>
            </a:r>
            <a:r>
              <a:rPr lang="ru-RU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´ 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зам’іж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йій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по′ра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′</a:t>
            </a:r>
            <a:r>
              <a:rPr lang="uk-UA" sz="24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зам’іж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57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162</TotalTime>
  <Words>502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След самолета</vt:lpstr>
      <vt:lpstr>Дипломна робота  «Вербальні та невербальні одиниці Cередньополіського весільного обряду»                                                       студентки 61 групи                                         Яворської О. І.</vt:lpstr>
      <vt:lpstr>*</vt:lpstr>
      <vt:lpstr> етапи весільного обряду</vt:lpstr>
      <vt:lpstr>Передшлюбна частина </vt:lpstr>
      <vt:lpstr>Власне весільний етап</vt:lpstr>
      <vt:lpstr>Післявесільний етап</vt:lpstr>
      <vt:lpstr>.</vt:lpstr>
      <vt:lpstr>.</vt:lpstr>
      <vt:lpstr>.</vt:lpstr>
      <vt:lpstr>.</vt:lpstr>
      <vt:lpstr>Усі весільні обряди супроводжувалися співом</vt:lpstr>
      <vt:lpstr>.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 робота  «Вербальні та невербальні одиниці Cередньополіського весільного обряду»</dc:title>
  <dc:creator>Яворская</dc:creator>
  <cp:lastModifiedBy>Яворская</cp:lastModifiedBy>
  <cp:revision>19</cp:revision>
  <dcterms:created xsi:type="dcterms:W3CDTF">2014-05-21T20:08:37Z</dcterms:created>
  <dcterms:modified xsi:type="dcterms:W3CDTF">2014-05-26T02:48:17Z</dcterms:modified>
</cp:coreProperties>
</file>