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87" r:id="rId10"/>
    <p:sldId id="268" r:id="rId11"/>
    <p:sldId id="269" r:id="rId12"/>
    <p:sldId id="271" r:id="rId13"/>
    <p:sldId id="272" r:id="rId14"/>
    <p:sldId id="273" r:id="rId15"/>
    <p:sldId id="285" r:id="rId16"/>
    <p:sldId id="286" r:id="rId17"/>
    <p:sldId id="278" r:id="rId18"/>
    <p:sldId id="279" r:id="rId19"/>
    <p:sldId id="281" r:id="rId20"/>
    <p:sldId id="283" r:id="rId21"/>
    <p:sldId id="284"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22C16"/>
    <a:srgbClr val="0C788E"/>
    <a:srgbClr val="025198"/>
    <a:srgbClr val="1C1C1C"/>
    <a:srgbClr val="660066"/>
    <a:srgbClr val="000058"/>
    <a:srgbClr val="36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4652" autoAdjust="0"/>
  </p:normalViewPr>
  <p:slideViewPr>
    <p:cSldViewPr>
      <p:cViewPr>
        <p:scale>
          <a:sx n="77" d="100"/>
          <a:sy n="77" d="100"/>
        </p:scale>
        <p:origin x="-264"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uk-UA"/>
          </a:pPr>
          <a:endParaRPr lang="uk-UA"/>
        </a:p>
      </c:txPr>
    </c:title>
    <c:autoTitleDeleted val="0"/>
    <c:plotArea>
      <c:layout>
        <c:manualLayout>
          <c:layoutTarget val="inner"/>
          <c:xMode val="edge"/>
          <c:yMode val="edge"/>
          <c:x val="0.12249145046444487"/>
          <c:y val="0.19602242901455499"/>
          <c:w val="0.41518546829227321"/>
          <c:h val="0.66726250127824926"/>
        </c:manualLayout>
      </c:layout>
      <c:pieChart>
        <c:varyColors val="1"/>
        <c:ser>
          <c:idx val="0"/>
          <c:order val="0"/>
          <c:tx>
            <c:strRef>
              <c:f>Лист1!$B$1</c:f>
              <c:strCache>
                <c:ptCount val="1"/>
                <c:pt idx="0">
                  <c:v>Відгуки тренерів</c:v>
                </c:pt>
              </c:strCache>
            </c:strRef>
          </c:tx>
          <c:dLbls>
            <c:txPr>
              <a:bodyPr/>
              <a:lstStyle/>
              <a:p>
                <a:pPr>
                  <a:defRPr lang="uk-UA"/>
                </a:pPr>
                <a:endParaRPr lang="uk-UA"/>
              </a:p>
            </c:txPr>
            <c:showLegendKey val="0"/>
            <c:showVal val="1"/>
            <c:showCatName val="0"/>
            <c:showSerName val="0"/>
            <c:showPercent val="0"/>
            <c:showBubbleSize val="0"/>
            <c:showLeaderLines val="1"/>
          </c:dLbls>
          <c:cat>
            <c:strRef>
              <c:f>Лист1!$A$2:$A$4</c:f>
              <c:strCache>
                <c:ptCount val="3"/>
                <c:pt idx="0">
                  <c:v>Ефективна методика</c:v>
                </c:pt>
                <c:pt idx="1">
                  <c:v>Ефективна ,але складна методика</c:v>
                </c:pt>
                <c:pt idx="2">
                  <c:v>Звичайна методика</c:v>
                </c:pt>
              </c:strCache>
            </c:strRef>
          </c:cat>
          <c:val>
            <c:numRef>
              <c:f>Лист1!$B$2:$B$4</c:f>
              <c:numCache>
                <c:formatCode>0.00%</c:formatCode>
                <c:ptCount val="3"/>
                <c:pt idx="0" formatCode="0%">
                  <c:v>0.60000000000000064</c:v>
                </c:pt>
                <c:pt idx="1">
                  <c:v>0.26670000000000005</c:v>
                </c:pt>
                <c:pt idx="2">
                  <c:v>0.1333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lang="uk-UA"/>
          </a:pPr>
          <a:endParaRPr lang="uk-UA"/>
        </a:p>
      </c:txPr>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uk-UA"/>
          </a:pPr>
          <a:endParaRPr lang="uk-UA"/>
        </a:p>
      </c:txPr>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Час виконання вправи</c:v>
                </c:pt>
              </c:strCache>
            </c:strRef>
          </c:tx>
          <c:invertIfNegative val="0"/>
          <c:dLbls>
            <c:dLbl>
              <c:idx val="0"/>
              <c:layout>
                <c:manualLayout>
                  <c:x val="1.8518518518518583E-2"/>
                  <c:y val="0.25000000000000006"/>
                </c:manualLayout>
              </c:layout>
              <c:showLegendKey val="0"/>
              <c:showVal val="1"/>
              <c:showCatName val="0"/>
              <c:showSerName val="0"/>
              <c:showPercent val="0"/>
              <c:showBubbleSize val="0"/>
            </c:dLbl>
            <c:dLbl>
              <c:idx val="1"/>
              <c:layout>
                <c:manualLayout>
                  <c:x val="1.6203703703703703E-2"/>
                  <c:y val="0.19047619047619202"/>
                </c:manualLayout>
              </c:layout>
              <c:showLegendKey val="0"/>
              <c:showVal val="1"/>
              <c:showCatName val="0"/>
              <c:showSerName val="0"/>
              <c:showPercent val="0"/>
              <c:showBubbleSize val="0"/>
            </c:dLbl>
            <c:spPr>
              <a:solidFill>
                <a:srgbClr val="FFFF00">
                  <a:alpha val="67000"/>
                </a:srgbClr>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32.720000000000013</c:v>
                </c:pt>
                <c:pt idx="1">
                  <c:v>31.88</c:v>
                </c:pt>
              </c:numCache>
            </c:numRef>
          </c:val>
        </c:ser>
        <c:dLbls>
          <c:showLegendKey val="0"/>
          <c:showVal val="0"/>
          <c:showCatName val="0"/>
          <c:showSerName val="0"/>
          <c:showPercent val="0"/>
          <c:showBubbleSize val="0"/>
        </c:dLbls>
        <c:gapWidth val="150"/>
        <c:shape val="cylinder"/>
        <c:axId val="37225216"/>
        <c:axId val="37226752"/>
        <c:axId val="0"/>
      </c:bar3DChart>
      <c:catAx>
        <c:axId val="37225216"/>
        <c:scaling>
          <c:orientation val="minMax"/>
        </c:scaling>
        <c:delete val="0"/>
        <c:axPos val="b"/>
        <c:majorTickMark val="out"/>
        <c:minorTickMark val="none"/>
        <c:tickLblPos val="nextTo"/>
        <c:txPr>
          <a:bodyPr/>
          <a:lstStyle/>
          <a:p>
            <a:pPr>
              <a:defRPr lang="uk-UA"/>
            </a:pPr>
            <a:endParaRPr lang="uk-UA"/>
          </a:p>
        </c:txPr>
        <c:crossAx val="37226752"/>
        <c:crosses val="autoZero"/>
        <c:auto val="1"/>
        <c:lblAlgn val="ctr"/>
        <c:lblOffset val="100"/>
        <c:noMultiLvlLbl val="0"/>
      </c:catAx>
      <c:valAx>
        <c:axId val="37226752"/>
        <c:scaling>
          <c:orientation val="minMax"/>
          <c:max val="33"/>
          <c:min val="30"/>
        </c:scaling>
        <c:delete val="0"/>
        <c:axPos val="l"/>
        <c:majorGridlines/>
        <c:title>
          <c:tx>
            <c:rich>
              <a:bodyPr rot="-5400000" vert="horz"/>
              <a:lstStyle/>
              <a:p>
                <a:pPr>
                  <a:defRPr lang="uk-UA"/>
                </a:pPr>
                <a:r>
                  <a:rPr lang="ru-RU"/>
                  <a:t>Час</a:t>
                </a:r>
                <a:r>
                  <a:rPr lang="ru-RU" baseline="0"/>
                  <a:t> (сек)</a:t>
                </a:r>
                <a:endParaRPr lang="ru-RU"/>
              </a:p>
            </c:rich>
          </c:tx>
          <c:layout/>
          <c:overlay val="0"/>
        </c:title>
        <c:numFmt formatCode="General" sourceLinked="1"/>
        <c:majorTickMark val="out"/>
        <c:minorTickMark val="none"/>
        <c:tickLblPos val="nextTo"/>
        <c:txPr>
          <a:bodyPr/>
          <a:lstStyle/>
          <a:p>
            <a:pPr>
              <a:defRPr lang="uk-UA"/>
            </a:pPr>
            <a:endParaRPr lang="uk-UA"/>
          </a:p>
        </c:txPr>
        <c:crossAx val="37225216"/>
        <c:crosses val="autoZero"/>
        <c:crossBetween val="between"/>
        <c:majorUnit val="0.5"/>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uk-UA"/>
          </a:pPr>
          <a:endParaRPr lang="uk-UA"/>
        </a:p>
      </c:txPr>
    </c:title>
    <c:autoTitleDeleted val="0"/>
    <c:plotArea>
      <c:layout/>
      <c:barChart>
        <c:barDir val="col"/>
        <c:grouping val="clustered"/>
        <c:varyColors val="1"/>
        <c:ser>
          <c:idx val="0"/>
          <c:order val="0"/>
          <c:tx>
            <c:strRef>
              <c:f>Лист1!$B$1</c:f>
              <c:strCache>
                <c:ptCount val="1"/>
                <c:pt idx="0">
                  <c:v>Кількість влучань у кошик</c:v>
                </c:pt>
              </c:strCache>
            </c:strRef>
          </c:tx>
          <c:invertIfNegative val="0"/>
          <c:dLbls>
            <c:dLbl>
              <c:idx val="0"/>
              <c:layout>
                <c:manualLayout>
                  <c:x val="1.5126595345909685E-3"/>
                  <c:y val="0.15641871836512944"/>
                </c:manualLayout>
              </c:layout>
              <c:showLegendKey val="0"/>
              <c:showVal val="1"/>
              <c:showCatName val="0"/>
              <c:showSerName val="0"/>
              <c:showPercent val="0"/>
              <c:showBubbleSize val="0"/>
            </c:dLbl>
            <c:dLbl>
              <c:idx val="1"/>
              <c:layout>
                <c:manualLayout>
                  <c:x val="8.7118865923792848E-3"/>
                  <c:y val="0.22433712177041448"/>
                </c:manualLayout>
              </c:layout>
              <c:showLegendKey val="0"/>
              <c:showVal val="1"/>
              <c:showCatName val="0"/>
              <c:showSerName val="0"/>
              <c:showPercent val="0"/>
              <c:showBubbleSize val="0"/>
            </c:dLbl>
            <c:spPr>
              <a:solidFill>
                <a:srgbClr val="FFFF00"/>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5.9</c:v>
                </c:pt>
                <c:pt idx="1">
                  <c:v>6.8</c:v>
                </c:pt>
              </c:numCache>
            </c:numRef>
          </c:val>
        </c:ser>
        <c:dLbls>
          <c:showLegendKey val="0"/>
          <c:showVal val="0"/>
          <c:showCatName val="0"/>
          <c:showSerName val="0"/>
          <c:showPercent val="0"/>
          <c:showBubbleSize val="0"/>
        </c:dLbls>
        <c:gapWidth val="150"/>
        <c:axId val="5966080"/>
        <c:axId val="6889472"/>
      </c:barChart>
      <c:catAx>
        <c:axId val="5966080"/>
        <c:scaling>
          <c:orientation val="minMax"/>
        </c:scaling>
        <c:delete val="0"/>
        <c:axPos val="b"/>
        <c:majorTickMark val="out"/>
        <c:minorTickMark val="none"/>
        <c:tickLblPos val="nextTo"/>
        <c:txPr>
          <a:bodyPr/>
          <a:lstStyle/>
          <a:p>
            <a:pPr>
              <a:defRPr lang="uk-UA"/>
            </a:pPr>
            <a:endParaRPr lang="uk-UA"/>
          </a:p>
        </c:txPr>
        <c:crossAx val="6889472"/>
        <c:crosses val="autoZero"/>
        <c:auto val="1"/>
        <c:lblAlgn val="ctr"/>
        <c:lblOffset val="100"/>
        <c:noMultiLvlLbl val="0"/>
      </c:catAx>
      <c:valAx>
        <c:axId val="6889472"/>
        <c:scaling>
          <c:orientation val="minMax"/>
          <c:max val="7"/>
          <c:min val="5"/>
        </c:scaling>
        <c:delete val="0"/>
        <c:axPos val="l"/>
        <c:majorGridlines/>
        <c:title>
          <c:tx>
            <c:rich>
              <a:bodyPr rot="-5400000" vert="horz"/>
              <a:lstStyle/>
              <a:p>
                <a:pPr>
                  <a:defRPr lang="uk-UA"/>
                </a:pPr>
                <a:r>
                  <a:rPr lang="ru-RU"/>
                  <a:t>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5966080"/>
        <c:crosses val="autoZero"/>
        <c:crossBetween val="between"/>
        <c:majorUnit val="0.5"/>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908757890112354"/>
          <c:y val="3.0475977171013444E-2"/>
        </c:manualLayout>
      </c:layout>
      <c:overlay val="0"/>
      <c:txPr>
        <a:bodyPr/>
        <a:lstStyle/>
        <a:p>
          <a:pPr>
            <a:defRPr lang="uk-UA"/>
          </a:pPr>
          <a:endParaRPr lang="uk-UA"/>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596839457567807"/>
          <c:y val="0.18134951881014874"/>
          <c:w val="0.52819243948673078"/>
          <c:h val="0.40032370953630797"/>
        </c:manualLayout>
      </c:layout>
      <c:bar3DChart>
        <c:barDir val="col"/>
        <c:grouping val="clustered"/>
        <c:varyColors val="1"/>
        <c:ser>
          <c:idx val="0"/>
          <c:order val="0"/>
          <c:tx>
            <c:strRef>
              <c:f>Лист1!$B$1</c:f>
              <c:strCache>
                <c:ptCount val="1"/>
                <c:pt idx="0">
                  <c:v>Кількість влучань в кільце</c:v>
                </c:pt>
              </c:strCache>
            </c:strRef>
          </c:tx>
          <c:invertIfNegative val="0"/>
          <c:dLbls>
            <c:dLbl>
              <c:idx val="0"/>
              <c:layout>
                <c:manualLayout>
                  <c:x val="2.0833333333333412E-2"/>
                  <c:y val="0.27777777777778034"/>
                </c:manualLayout>
              </c:layout>
              <c:spPr>
                <a:solidFill>
                  <a:srgbClr val="FF0000"/>
                </a:solidFill>
              </c:spPr>
              <c:txPr>
                <a:bodyPr/>
                <a:lstStyle/>
                <a:p>
                  <a:pPr>
                    <a:defRPr lang="uk-UA"/>
                  </a:pPr>
                  <a:endParaRPr lang="uk-UA"/>
                </a:p>
              </c:txPr>
              <c:showLegendKey val="0"/>
              <c:showVal val="1"/>
              <c:showCatName val="0"/>
              <c:showSerName val="0"/>
              <c:showPercent val="0"/>
              <c:showBubbleSize val="0"/>
            </c:dLbl>
            <c:dLbl>
              <c:idx val="1"/>
              <c:layout>
                <c:manualLayout>
                  <c:x val="1.3888888888889043E-2"/>
                  <c:y val="0.20238095238095238"/>
                </c:manualLayout>
              </c:layout>
              <c:spPr>
                <a:solidFill>
                  <a:srgbClr val="FF0000"/>
                </a:solidFill>
              </c:spPr>
              <c:txPr>
                <a:bodyPr/>
                <a:lstStyle/>
                <a:p>
                  <a:pPr>
                    <a:defRPr lang="uk-UA"/>
                  </a:pPr>
                  <a:endParaRPr lang="uk-UA"/>
                </a:p>
              </c:txPr>
              <c:showLegendKey val="0"/>
              <c:showVal val="1"/>
              <c:showCatName val="0"/>
              <c:showSerName val="0"/>
              <c:showPercent val="0"/>
              <c:showBubbleSize val="0"/>
            </c:dLbl>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5</c:v>
                </c:pt>
                <c:pt idx="1">
                  <c:v>4.9000000000000004</c:v>
                </c:pt>
              </c:numCache>
            </c:numRef>
          </c:val>
        </c:ser>
        <c:dLbls>
          <c:showLegendKey val="0"/>
          <c:showVal val="0"/>
          <c:showCatName val="0"/>
          <c:showSerName val="0"/>
          <c:showPercent val="0"/>
          <c:showBubbleSize val="0"/>
        </c:dLbls>
        <c:gapWidth val="150"/>
        <c:shape val="cylinder"/>
        <c:axId val="33449856"/>
        <c:axId val="33451392"/>
        <c:axId val="0"/>
      </c:bar3DChart>
      <c:catAx>
        <c:axId val="33449856"/>
        <c:scaling>
          <c:orientation val="minMax"/>
        </c:scaling>
        <c:delete val="0"/>
        <c:axPos val="b"/>
        <c:majorTickMark val="out"/>
        <c:minorTickMark val="none"/>
        <c:tickLblPos val="nextTo"/>
        <c:txPr>
          <a:bodyPr/>
          <a:lstStyle/>
          <a:p>
            <a:pPr>
              <a:defRPr lang="uk-UA"/>
            </a:pPr>
            <a:endParaRPr lang="uk-UA"/>
          </a:p>
        </c:txPr>
        <c:crossAx val="33451392"/>
        <c:crosses val="autoZero"/>
        <c:auto val="1"/>
        <c:lblAlgn val="ctr"/>
        <c:lblOffset val="100"/>
        <c:noMultiLvlLbl val="0"/>
      </c:catAx>
      <c:valAx>
        <c:axId val="33451392"/>
        <c:scaling>
          <c:orientation val="minMax"/>
          <c:max val="5"/>
          <c:min val="4.5"/>
        </c:scaling>
        <c:delete val="0"/>
        <c:axPos val="l"/>
        <c:majorGridlines/>
        <c:title>
          <c:tx>
            <c:rich>
              <a:bodyPr rot="-5400000" vert="horz"/>
              <a:lstStyle/>
              <a:p>
                <a:pPr>
                  <a:defRPr lang="uk-UA"/>
                </a:pPr>
                <a:r>
                  <a:rPr lang="ru-RU"/>
                  <a:t>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33449856"/>
        <c:crosses val="autoZero"/>
        <c:crossBetween val="between"/>
        <c:majorUnit val="0.1"/>
        <c:minorUnit val="4.0000000000000114E-3"/>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082239627127841"/>
          <c:y val="2.8069978973301841E-2"/>
        </c:manualLayout>
      </c:layout>
      <c:overlay val="0"/>
      <c:txPr>
        <a:bodyPr/>
        <a:lstStyle/>
        <a:p>
          <a:pPr>
            <a:defRPr lang="uk-UA"/>
          </a:pPr>
          <a:endParaRPr lang="uk-UA"/>
        </a:p>
      </c:txPr>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Кількість влучань у кільце</c:v>
                </c:pt>
              </c:strCache>
            </c:strRef>
          </c:tx>
          <c:invertIfNegative val="0"/>
          <c:dLbls>
            <c:dLbl>
              <c:idx val="0"/>
              <c:layout>
                <c:manualLayout>
                  <c:x val="1.388882184792987E-2"/>
                  <c:y val="0.17431088569992975"/>
                </c:manualLayout>
              </c:layout>
              <c:showLegendKey val="0"/>
              <c:showVal val="1"/>
              <c:showCatName val="0"/>
              <c:showSerName val="0"/>
              <c:showPercent val="0"/>
              <c:showBubbleSize val="0"/>
            </c:dLbl>
            <c:dLbl>
              <c:idx val="1"/>
              <c:layout>
                <c:manualLayout>
                  <c:x val="1.3888888888889034E-2"/>
                  <c:y val="0.26587301587301587"/>
                </c:manualLayout>
              </c:layout>
              <c:showLegendKey val="0"/>
              <c:showVal val="1"/>
              <c:showCatName val="0"/>
              <c:showSerName val="0"/>
              <c:showPercent val="0"/>
              <c:showBubbleSize val="0"/>
            </c:dLbl>
            <c:spPr>
              <a:solidFill>
                <a:srgbClr val="FF0000"/>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5.0999999999999996</c:v>
                </c:pt>
                <c:pt idx="1">
                  <c:v>6</c:v>
                </c:pt>
              </c:numCache>
            </c:numRef>
          </c:val>
        </c:ser>
        <c:dLbls>
          <c:showLegendKey val="0"/>
          <c:showVal val="0"/>
          <c:showCatName val="0"/>
          <c:showSerName val="0"/>
          <c:showPercent val="0"/>
          <c:showBubbleSize val="0"/>
        </c:dLbls>
        <c:gapWidth val="150"/>
        <c:shape val="cylinder"/>
        <c:axId val="36049664"/>
        <c:axId val="36051200"/>
        <c:axId val="0"/>
      </c:bar3DChart>
      <c:catAx>
        <c:axId val="36049664"/>
        <c:scaling>
          <c:orientation val="minMax"/>
        </c:scaling>
        <c:delete val="0"/>
        <c:axPos val="b"/>
        <c:majorTickMark val="out"/>
        <c:minorTickMark val="none"/>
        <c:tickLblPos val="nextTo"/>
        <c:txPr>
          <a:bodyPr/>
          <a:lstStyle/>
          <a:p>
            <a:pPr>
              <a:defRPr lang="uk-UA"/>
            </a:pPr>
            <a:endParaRPr lang="uk-UA"/>
          </a:p>
        </c:txPr>
        <c:crossAx val="36051200"/>
        <c:crosses val="autoZero"/>
        <c:auto val="1"/>
        <c:lblAlgn val="ctr"/>
        <c:lblOffset val="100"/>
        <c:noMultiLvlLbl val="0"/>
      </c:catAx>
      <c:valAx>
        <c:axId val="36051200"/>
        <c:scaling>
          <c:orientation val="minMax"/>
          <c:max val="6"/>
          <c:min val="4"/>
        </c:scaling>
        <c:delete val="0"/>
        <c:axPos val="l"/>
        <c:majorGridlines/>
        <c:title>
          <c:tx>
            <c:rich>
              <a:bodyPr rot="-5400000" vert="horz"/>
              <a:lstStyle/>
              <a:p>
                <a:pPr>
                  <a:defRPr lang="uk-UA"/>
                </a:pPr>
                <a:r>
                  <a:rPr lang="ru-RU"/>
                  <a:t>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36049664"/>
        <c:crosses val="autoZero"/>
        <c:crossBetween val="between"/>
        <c:majorUnit val="0.3000000000000001"/>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uk-UA"/>
            </a:pPr>
            <a:r>
              <a:rPr lang="uk-UA"/>
              <a:t>Кількість </a:t>
            </a:r>
            <a:r>
              <a:rPr lang="uk-UA" smtClean="0"/>
              <a:t>влучань</a:t>
            </a:r>
            <a:endParaRPr lang="uk-UA"/>
          </a:p>
        </c:rich>
      </c:tx>
      <c:layout>
        <c:manualLayout>
          <c:xMode val="edge"/>
          <c:yMode val="edge"/>
          <c:x val="0.19642351997666957"/>
          <c:y val="3.571428571428571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596839457567807"/>
          <c:y val="0.16150793650793657"/>
          <c:w val="0.52819243948673078"/>
          <c:h val="0.40032370953630797"/>
        </c:manualLayout>
      </c:layout>
      <c:bar3DChart>
        <c:barDir val="col"/>
        <c:grouping val="clustered"/>
        <c:varyColors val="1"/>
        <c:ser>
          <c:idx val="0"/>
          <c:order val="0"/>
          <c:tx>
            <c:strRef>
              <c:f>Лист1!$B$1</c:f>
              <c:strCache>
                <c:ptCount val="1"/>
                <c:pt idx="0">
                  <c:v>Кількість влучань м'яча у кошик</c:v>
                </c:pt>
              </c:strCache>
            </c:strRef>
          </c:tx>
          <c:invertIfNegative val="0"/>
          <c:dLbls>
            <c:dLbl>
              <c:idx val="0"/>
              <c:layout>
                <c:manualLayout>
                  <c:x val="1.6203703703703703E-2"/>
                  <c:y val="0.27380952380952617"/>
                </c:manualLayout>
              </c:layout>
              <c:showLegendKey val="0"/>
              <c:showVal val="1"/>
              <c:showCatName val="0"/>
              <c:showSerName val="0"/>
              <c:showPercent val="0"/>
              <c:showBubbleSize val="0"/>
            </c:dLbl>
            <c:dLbl>
              <c:idx val="1"/>
              <c:layout>
                <c:manualLayout>
                  <c:x val="1.3888888888889049E-2"/>
                  <c:y val="0.16666666666666682"/>
                </c:manualLayout>
              </c:layout>
              <c:showLegendKey val="0"/>
              <c:showVal val="1"/>
              <c:showCatName val="0"/>
              <c:showSerName val="0"/>
              <c:showPercent val="0"/>
              <c:showBubbleSize val="0"/>
            </c:dLbl>
            <c:spPr>
              <a:solidFill>
                <a:srgbClr val="FFFF00">
                  <a:alpha val="62000"/>
                </a:srgbClr>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3.2</c:v>
                </c:pt>
                <c:pt idx="1">
                  <c:v>2.9</c:v>
                </c:pt>
              </c:numCache>
            </c:numRef>
          </c:val>
        </c:ser>
        <c:dLbls>
          <c:showLegendKey val="0"/>
          <c:showVal val="0"/>
          <c:showCatName val="0"/>
          <c:showSerName val="0"/>
          <c:showPercent val="0"/>
          <c:showBubbleSize val="0"/>
        </c:dLbls>
        <c:gapWidth val="150"/>
        <c:shape val="cone"/>
        <c:axId val="36123008"/>
        <c:axId val="36124544"/>
        <c:axId val="0"/>
      </c:bar3DChart>
      <c:catAx>
        <c:axId val="36123008"/>
        <c:scaling>
          <c:orientation val="minMax"/>
        </c:scaling>
        <c:delete val="0"/>
        <c:axPos val="b"/>
        <c:majorTickMark val="out"/>
        <c:minorTickMark val="none"/>
        <c:tickLblPos val="nextTo"/>
        <c:txPr>
          <a:bodyPr/>
          <a:lstStyle/>
          <a:p>
            <a:pPr>
              <a:defRPr lang="uk-UA"/>
            </a:pPr>
            <a:endParaRPr lang="uk-UA"/>
          </a:p>
        </c:txPr>
        <c:crossAx val="36124544"/>
        <c:crosses val="autoZero"/>
        <c:auto val="1"/>
        <c:lblAlgn val="ctr"/>
        <c:lblOffset val="100"/>
        <c:noMultiLvlLbl val="0"/>
      </c:catAx>
      <c:valAx>
        <c:axId val="36124544"/>
        <c:scaling>
          <c:orientation val="minMax"/>
          <c:max val="3.5"/>
          <c:min val="2.5"/>
        </c:scaling>
        <c:delete val="0"/>
        <c:axPos val="l"/>
        <c:majorGridlines/>
        <c:title>
          <c:tx>
            <c:rich>
              <a:bodyPr rot="-5400000" vert="horz"/>
              <a:lstStyle/>
              <a:p>
                <a:pPr>
                  <a:defRPr lang="uk-UA"/>
                </a:pPr>
                <a:r>
                  <a:rPr lang="ru-RU"/>
                  <a:t>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36123008"/>
        <c:crosses val="autoZero"/>
        <c:crossBetween val="between"/>
        <c:majorUnit val="0.2"/>
        <c:minorUnit val="0.1"/>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uk-UA"/>
            </a:pPr>
            <a:r>
              <a:rPr lang="uk-UA"/>
              <a:t>Кількість </a:t>
            </a:r>
            <a:r>
              <a:rPr lang="uk-UA" smtClean="0"/>
              <a:t>влучань</a:t>
            </a:r>
            <a:endParaRPr lang="uk-UA"/>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Кількість забитих кидків</c:v>
                </c:pt>
              </c:strCache>
            </c:strRef>
          </c:tx>
          <c:invertIfNegative val="0"/>
          <c:dLbls>
            <c:dLbl>
              <c:idx val="0"/>
              <c:layout>
                <c:manualLayout>
                  <c:x val="1.3888888888888984E-2"/>
                  <c:y val="0.25"/>
                </c:manualLayout>
              </c:layout>
              <c:showLegendKey val="0"/>
              <c:showVal val="1"/>
              <c:showCatName val="0"/>
              <c:showSerName val="0"/>
              <c:showPercent val="0"/>
              <c:showBubbleSize val="0"/>
            </c:dLbl>
            <c:dLbl>
              <c:idx val="1"/>
              <c:layout>
                <c:manualLayout>
                  <c:x val="1.8518518518518583E-2"/>
                  <c:y val="0.34126984126984528"/>
                </c:manualLayout>
              </c:layout>
              <c:showLegendKey val="0"/>
              <c:showVal val="1"/>
              <c:showCatName val="0"/>
              <c:showSerName val="0"/>
              <c:showPercent val="0"/>
              <c:showBubbleSize val="0"/>
            </c:dLbl>
            <c:spPr>
              <a:solidFill>
                <a:srgbClr val="FFFF00">
                  <a:alpha val="65000"/>
                </a:srgbClr>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3.3</c:v>
                </c:pt>
                <c:pt idx="1">
                  <c:v>3.9</c:v>
                </c:pt>
              </c:numCache>
            </c:numRef>
          </c:val>
        </c:ser>
        <c:dLbls>
          <c:showLegendKey val="0"/>
          <c:showVal val="0"/>
          <c:showCatName val="0"/>
          <c:showSerName val="0"/>
          <c:showPercent val="0"/>
          <c:showBubbleSize val="0"/>
        </c:dLbls>
        <c:gapWidth val="150"/>
        <c:shape val="cone"/>
        <c:axId val="36162560"/>
        <c:axId val="36168448"/>
        <c:axId val="0"/>
      </c:bar3DChart>
      <c:catAx>
        <c:axId val="36162560"/>
        <c:scaling>
          <c:orientation val="minMax"/>
        </c:scaling>
        <c:delete val="0"/>
        <c:axPos val="b"/>
        <c:majorTickMark val="out"/>
        <c:minorTickMark val="none"/>
        <c:tickLblPos val="nextTo"/>
        <c:txPr>
          <a:bodyPr/>
          <a:lstStyle/>
          <a:p>
            <a:pPr>
              <a:defRPr lang="uk-UA"/>
            </a:pPr>
            <a:endParaRPr lang="uk-UA"/>
          </a:p>
        </c:txPr>
        <c:crossAx val="36168448"/>
        <c:crosses val="autoZero"/>
        <c:auto val="1"/>
        <c:lblAlgn val="ctr"/>
        <c:lblOffset val="100"/>
        <c:noMultiLvlLbl val="0"/>
      </c:catAx>
      <c:valAx>
        <c:axId val="36168448"/>
        <c:scaling>
          <c:orientation val="minMax"/>
          <c:max val="4"/>
          <c:min val="2"/>
        </c:scaling>
        <c:delete val="0"/>
        <c:axPos val="l"/>
        <c:majorGridlines/>
        <c:title>
          <c:tx>
            <c:rich>
              <a:bodyPr rot="-5400000" vert="horz"/>
              <a:lstStyle/>
              <a:p>
                <a:pPr>
                  <a:defRPr lang="uk-UA"/>
                </a:pPr>
                <a:r>
                  <a:rPr lang="ru-RU"/>
                  <a:t>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36162560"/>
        <c:crosses val="autoZero"/>
        <c:crossBetween val="between"/>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627515310586176"/>
          <c:y val="6.3899200099987508E-2"/>
          <c:w val="0.49307596967046219"/>
          <c:h val="0.54446131733533309"/>
        </c:manualLayout>
      </c:layout>
      <c:bar3DChart>
        <c:barDir val="col"/>
        <c:grouping val="standard"/>
        <c:varyColors val="0"/>
        <c:ser>
          <c:idx val="0"/>
          <c:order val="0"/>
          <c:tx>
            <c:strRef>
              <c:f>Лист1!$B$1</c:f>
              <c:strCache>
                <c:ptCount val="1"/>
                <c:pt idx="0">
                  <c:v>3-очковий кидок</c:v>
                </c:pt>
              </c:strCache>
            </c:strRef>
          </c:tx>
          <c:invertIfNegative val="0"/>
          <c:dLbls>
            <c:dLbl>
              <c:idx val="0"/>
              <c:layout>
                <c:manualLayout>
                  <c:x val="2.3148148148148147E-3"/>
                  <c:y val="0.11507936507936425"/>
                </c:manualLayout>
              </c:layout>
              <c:showLegendKey val="0"/>
              <c:showVal val="1"/>
              <c:showCatName val="0"/>
              <c:showSerName val="0"/>
              <c:showPercent val="0"/>
              <c:showBubbleSize val="0"/>
            </c:dLbl>
            <c:dLbl>
              <c:idx val="1"/>
              <c:layout>
                <c:manualLayout>
                  <c:x val="2.3148148148148147E-3"/>
                  <c:y val="0.15873015873015894"/>
                </c:manualLayout>
              </c:layout>
              <c:showLegendKey val="0"/>
              <c:showVal val="1"/>
              <c:showCatName val="0"/>
              <c:showSerName val="0"/>
              <c:showPercent val="0"/>
              <c:showBubbleSize val="0"/>
            </c:dLbl>
            <c:spPr>
              <a:solidFill>
                <a:srgbClr val="FFFF00"/>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2.1</c:v>
                </c:pt>
                <c:pt idx="1">
                  <c:v>2.8</c:v>
                </c:pt>
              </c:numCache>
            </c:numRef>
          </c:val>
        </c:ser>
        <c:ser>
          <c:idx val="1"/>
          <c:order val="1"/>
          <c:tx>
            <c:strRef>
              <c:f>Лист1!$C$1</c:f>
              <c:strCache>
                <c:ptCount val="1"/>
                <c:pt idx="0">
                  <c:v>Середній кидок</c:v>
                </c:pt>
              </c:strCache>
            </c:strRef>
          </c:tx>
          <c:invertIfNegative val="0"/>
          <c:dLbls>
            <c:dLbl>
              <c:idx val="0"/>
              <c:layout>
                <c:manualLayout>
                  <c:x val="0"/>
                  <c:y val="0.13095238095238232"/>
                </c:manualLayout>
              </c:layout>
              <c:showLegendKey val="0"/>
              <c:showVal val="1"/>
              <c:showCatName val="0"/>
              <c:showSerName val="0"/>
              <c:showPercent val="0"/>
              <c:showBubbleSize val="0"/>
            </c:dLbl>
            <c:dLbl>
              <c:idx val="1"/>
              <c:layout>
                <c:manualLayout>
                  <c:x val="0"/>
                  <c:y val="0.1388888888888889"/>
                </c:manualLayout>
              </c:layout>
              <c:showLegendKey val="0"/>
              <c:showVal val="1"/>
              <c:showCatName val="0"/>
              <c:showSerName val="0"/>
              <c:showPercent val="0"/>
              <c:showBubbleSize val="0"/>
            </c:dLbl>
            <c:spPr>
              <a:solidFill>
                <a:srgbClr val="00B050"/>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Лист1!$C$2:$C$3</c:f>
              <c:numCache>
                <c:formatCode>General</c:formatCode>
                <c:ptCount val="2"/>
                <c:pt idx="0">
                  <c:v>4</c:v>
                </c:pt>
                <c:pt idx="1">
                  <c:v>4.7</c:v>
                </c:pt>
              </c:numCache>
            </c:numRef>
          </c:val>
        </c:ser>
        <c:dLbls>
          <c:showLegendKey val="0"/>
          <c:showVal val="0"/>
          <c:showCatName val="0"/>
          <c:showSerName val="0"/>
          <c:showPercent val="0"/>
          <c:showBubbleSize val="0"/>
        </c:dLbls>
        <c:gapWidth val="150"/>
        <c:shape val="box"/>
        <c:axId val="36933632"/>
        <c:axId val="36935168"/>
        <c:axId val="36913152"/>
      </c:bar3DChart>
      <c:catAx>
        <c:axId val="36933632"/>
        <c:scaling>
          <c:orientation val="minMax"/>
        </c:scaling>
        <c:delete val="0"/>
        <c:axPos val="b"/>
        <c:majorTickMark val="out"/>
        <c:minorTickMark val="none"/>
        <c:tickLblPos val="nextTo"/>
        <c:txPr>
          <a:bodyPr/>
          <a:lstStyle/>
          <a:p>
            <a:pPr>
              <a:defRPr lang="uk-UA"/>
            </a:pPr>
            <a:endParaRPr lang="uk-UA"/>
          </a:p>
        </c:txPr>
        <c:crossAx val="36935168"/>
        <c:crosses val="autoZero"/>
        <c:auto val="1"/>
        <c:lblAlgn val="ctr"/>
        <c:lblOffset val="100"/>
        <c:noMultiLvlLbl val="0"/>
      </c:catAx>
      <c:valAx>
        <c:axId val="36935168"/>
        <c:scaling>
          <c:orientation val="minMax"/>
        </c:scaling>
        <c:delete val="0"/>
        <c:axPos val="l"/>
        <c:majorGridlines/>
        <c:title>
          <c:tx>
            <c:rich>
              <a:bodyPr rot="-5400000" vert="horz"/>
              <a:lstStyle/>
              <a:p>
                <a:pPr>
                  <a:defRPr lang="uk-UA"/>
                </a:pPr>
                <a:r>
                  <a:rPr lang="ru-RU"/>
                  <a:t>НКількість</a:t>
                </a:r>
                <a:r>
                  <a:rPr lang="ru-RU" baseline="0"/>
                  <a:t> влучань</a:t>
                </a:r>
                <a:endParaRPr lang="ru-RU"/>
              </a:p>
            </c:rich>
          </c:tx>
          <c:layout/>
          <c:overlay val="0"/>
        </c:title>
        <c:numFmt formatCode="General" sourceLinked="1"/>
        <c:majorTickMark val="out"/>
        <c:minorTickMark val="none"/>
        <c:tickLblPos val="nextTo"/>
        <c:txPr>
          <a:bodyPr/>
          <a:lstStyle/>
          <a:p>
            <a:pPr>
              <a:defRPr lang="uk-UA"/>
            </a:pPr>
            <a:endParaRPr lang="uk-UA"/>
          </a:p>
        </c:txPr>
        <c:crossAx val="36933632"/>
        <c:crosses val="autoZero"/>
        <c:crossBetween val="between"/>
      </c:valAx>
      <c:serAx>
        <c:axId val="36913152"/>
        <c:scaling>
          <c:orientation val="minMax"/>
        </c:scaling>
        <c:delete val="0"/>
        <c:axPos val="b"/>
        <c:majorTickMark val="out"/>
        <c:minorTickMark val="none"/>
        <c:tickLblPos val="nextTo"/>
        <c:txPr>
          <a:bodyPr/>
          <a:lstStyle/>
          <a:p>
            <a:pPr>
              <a:defRPr lang="uk-UA"/>
            </a:pPr>
            <a:endParaRPr lang="uk-UA"/>
          </a:p>
        </c:txPr>
        <c:crossAx val="36935168"/>
        <c:crosses val="autoZero"/>
      </c:serAx>
    </c:plotArea>
    <c:legend>
      <c:legendPos val="r"/>
      <c:layout>
        <c:manualLayout>
          <c:xMode val="edge"/>
          <c:yMode val="edge"/>
          <c:x val="0.78149424030329562"/>
          <c:y val="0.82109955005624302"/>
          <c:w val="0.20461687080781571"/>
          <c:h val="0.14351518560180138"/>
        </c:manualLayout>
      </c:layout>
      <c:overlay val="0"/>
      <c:txPr>
        <a:bodyPr/>
        <a:lstStyle/>
        <a:p>
          <a:pPr>
            <a:defRPr lang="uk-UA"/>
          </a:pPr>
          <a:endParaRPr lang="uk-UA"/>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1509305951135151"/>
          <c:y val="5.4601514160910393E-2"/>
          <c:w val="0.40782263919137862"/>
          <c:h val="0.57688924263528685"/>
        </c:manualLayout>
      </c:layout>
      <c:bar3DChart>
        <c:barDir val="col"/>
        <c:grouping val="standard"/>
        <c:varyColors val="0"/>
        <c:ser>
          <c:idx val="0"/>
          <c:order val="0"/>
          <c:tx>
            <c:strRef>
              <c:f>Лист1!$B$1</c:f>
              <c:strCache>
                <c:ptCount val="1"/>
                <c:pt idx="0">
                  <c:v>3-очковий кидок </c:v>
                </c:pt>
              </c:strCache>
            </c:strRef>
          </c:tx>
          <c:invertIfNegative val="0"/>
          <c:dLbls>
            <c:dLbl>
              <c:idx val="0"/>
              <c:layout>
                <c:manualLayout>
                  <c:x val="0"/>
                  <c:y val="0.10714285714285714"/>
                </c:manualLayout>
              </c:layout>
              <c:showLegendKey val="0"/>
              <c:showVal val="1"/>
              <c:showCatName val="0"/>
              <c:showSerName val="0"/>
              <c:showPercent val="0"/>
              <c:showBubbleSize val="0"/>
            </c:dLbl>
            <c:dLbl>
              <c:idx val="1"/>
              <c:layout>
                <c:manualLayout>
                  <c:x val="0"/>
                  <c:y val="9.9206349206350186E-2"/>
                </c:manualLayout>
              </c:layout>
              <c:showLegendKey val="0"/>
              <c:showVal val="1"/>
              <c:showCatName val="0"/>
              <c:showSerName val="0"/>
              <c:showPercent val="0"/>
              <c:showBubbleSize val="0"/>
            </c:dLbl>
            <c:spPr>
              <a:solidFill>
                <a:srgbClr val="FFFF00"/>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2</c:v>
                </c:pt>
                <c:pt idx="1">
                  <c:v>1.9000000000000001</c:v>
                </c:pt>
              </c:numCache>
            </c:numRef>
          </c:val>
        </c:ser>
        <c:ser>
          <c:idx val="1"/>
          <c:order val="1"/>
          <c:tx>
            <c:strRef>
              <c:f>Лист1!$C$1</c:f>
              <c:strCache>
                <c:ptCount val="1"/>
                <c:pt idx="0">
                  <c:v>Середній кидок</c:v>
                </c:pt>
              </c:strCache>
            </c:strRef>
          </c:tx>
          <c:invertIfNegative val="0"/>
          <c:dLbls>
            <c:dLbl>
              <c:idx val="0"/>
              <c:layout>
                <c:manualLayout>
                  <c:x val="0"/>
                  <c:y val="0.16666666666666666"/>
                </c:manualLayout>
              </c:layout>
              <c:spPr>
                <a:solidFill>
                  <a:srgbClr val="00B050"/>
                </a:solidFill>
              </c:spPr>
              <c:txPr>
                <a:bodyPr/>
                <a:lstStyle/>
                <a:p>
                  <a:pPr>
                    <a:defRPr lang="uk-UA"/>
                  </a:pPr>
                  <a:endParaRPr lang="uk-UA"/>
                </a:p>
              </c:txPr>
              <c:showLegendKey val="0"/>
              <c:showVal val="1"/>
              <c:showCatName val="0"/>
              <c:showSerName val="0"/>
              <c:showPercent val="0"/>
              <c:showBubbleSize val="0"/>
            </c:dLbl>
            <c:dLbl>
              <c:idx val="1"/>
              <c:layout>
                <c:manualLayout>
                  <c:x val="0"/>
                  <c:y val="0.17857142857143044"/>
                </c:manualLayout>
              </c:layout>
              <c:spPr>
                <a:solidFill>
                  <a:srgbClr val="00B050"/>
                </a:solidFill>
              </c:spPr>
              <c:txPr>
                <a:bodyPr/>
                <a:lstStyle/>
                <a:p>
                  <a:pPr>
                    <a:defRPr lang="uk-UA"/>
                  </a:pPr>
                  <a:endParaRPr lang="uk-UA"/>
                </a:p>
              </c:txPr>
              <c:showLegendKey val="0"/>
              <c:showVal val="1"/>
              <c:showCatName val="0"/>
              <c:showSerName val="0"/>
              <c:showPercent val="0"/>
              <c:showBubbleSize val="0"/>
            </c:dLbl>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Лист1!$C$2:$C$3</c:f>
              <c:numCache>
                <c:formatCode>General</c:formatCode>
                <c:ptCount val="2"/>
                <c:pt idx="0">
                  <c:v>3.9</c:v>
                </c:pt>
                <c:pt idx="1">
                  <c:v>3.9</c:v>
                </c:pt>
              </c:numCache>
            </c:numRef>
          </c:val>
        </c:ser>
        <c:dLbls>
          <c:showLegendKey val="0"/>
          <c:showVal val="0"/>
          <c:showCatName val="0"/>
          <c:showSerName val="0"/>
          <c:showPercent val="0"/>
          <c:showBubbleSize val="0"/>
        </c:dLbls>
        <c:gapWidth val="150"/>
        <c:shape val="box"/>
        <c:axId val="37025280"/>
        <c:axId val="37026816"/>
        <c:axId val="36914944"/>
      </c:bar3DChart>
      <c:catAx>
        <c:axId val="37025280"/>
        <c:scaling>
          <c:orientation val="minMax"/>
        </c:scaling>
        <c:delete val="0"/>
        <c:axPos val="b"/>
        <c:majorTickMark val="out"/>
        <c:minorTickMark val="none"/>
        <c:tickLblPos val="nextTo"/>
        <c:txPr>
          <a:bodyPr/>
          <a:lstStyle/>
          <a:p>
            <a:pPr>
              <a:defRPr lang="uk-UA"/>
            </a:pPr>
            <a:endParaRPr lang="uk-UA"/>
          </a:p>
        </c:txPr>
        <c:crossAx val="37026816"/>
        <c:crosses val="autoZero"/>
        <c:auto val="1"/>
        <c:lblAlgn val="ctr"/>
        <c:lblOffset val="100"/>
        <c:noMultiLvlLbl val="0"/>
      </c:catAx>
      <c:valAx>
        <c:axId val="37026816"/>
        <c:scaling>
          <c:orientation val="minMax"/>
          <c:max val="4"/>
          <c:min val="1"/>
        </c:scaling>
        <c:delete val="0"/>
        <c:axPos val="l"/>
        <c:majorGridlines/>
        <c:title>
          <c:tx>
            <c:rich>
              <a:bodyPr rot="-5400000" vert="horz"/>
              <a:lstStyle/>
              <a:p>
                <a:pPr>
                  <a:defRPr lang="uk-UA"/>
                </a:pPr>
                <a:r>
                  <a:rPr lang="ru-RU"/>
                  <a:t>Кількість влучань</a:t>
                </a:r>
              </a:p>
            </c:rich>
          </c:tx>
          <c:layout/>
          <c:overlay val="0"/>
        </c:title>
        <c:numFmt formatCode="General" sourceLinked="1"/>
        <c:majorTickMark val="out"/>
        <c:minorTickMark val="none"/>
        <c:tickLblPos val="nextTo"/>
        <c:txPr>
          <a:bodyPr/>
          <a:lstStyle/>
          <a:p>
            <a:pPr>
              <a:defRPr lang="uk-UA"/>
            </a:pPr>
            <a:endParaRPr lang="uk-UA"/>
          </a:p>
        </c:txPr>
        <c:crossAx val="37025280"/>
        <c:crosses val="autoZero"/>
        <c:crossBetween val="between"/>
        <c:majorUnit val="0.5"/>
      </c:valAx>
      <c:serAx>
        <c:axId val="36914944"/>
        <c:scaling>
          <c:orientation val="minMax"/>
        </c:scaling>
        <c:delete val="0"/>
        <c:axPos val="b"/>
        <c:majorTickMark val="out"/>
        <c:minorTickMark val="none"/>
        <c:tickLblPos val="nextTo"/>
        <c:txPr>
          <a:bodyPr/>
          <a:lstStyle/>
          <a:p>
            <a:pPr>
              <a:defRPr lang="uk-UA"/>
            </a:pPr>
            <a:endParaRPr lang="uk-UA"/>
          </a:p>
        </c:txPr>
        <c:crossAx val="37026816"/>
        <c:crosses val="autoZero"/>
      </c:serAx>
    </c:plotArea>
    <c:legend>
      <c:legendPos val="r"/>
      <c:layout>
        <c:manualLayout>
          <c:xMode val="edge"/>
          <c:yMode val="edge"/>
          <c:x val="0.7607889245952576"/>
          <c:y val="0.46196537707154922"/>
          <c:w val="0.20984835228929896"/>
          <c:h val="0.19113423322084738"/>
        </c:manualLayout>
      </c:layout>
      <c:overlay val="0"/>
      <c:txPr>
        <a:bodyPr/>
        <a:lstStyle/>
        <a:p>
          <a:pPr>
            <a:defRPr lang="uk-UA"/>
          </a:pPr>
          <a:endParaRPr lang="uk-UA"/>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uk-UA"/>
          </a:pPr>
          <a:endParaRPr lang="uk-UA"/>
        </a:p>
      </c:txPr>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Час виконання вправи</c:v>
                </c:pt>
              </c:strCache>
            </c:strRef>
          </c:tx>
          <c:invertIfNegative val="0"/>
          <c:dLbls>
            <c:dLbl>
              <c:idx val="0"/>
              <c:layout>
                <c:manualLayout>
                  <c:x val="1.3888888888889025E-2"/>
                  <c:y val="0.11904761904761912"/>
                </c:manualLayout>
              </c:layout>
              <c:showLegendKey val="0"/>
              <c:showVal val="1"/>
              <c:showCatName val="0"/>
              <c:showSerName val="0"/>
              <c:showPercent val="0"/>
              <c:showBubbleSize val="0"/>
            </c:dLbl>
            <c:dLbl>
              <c:idx val="1"/>
              <c:layout>
                <c:manualLayout>
                  <c:x val="1.3888888888889025E-2"/>
                  <c:y val="0.15079365079365079"/>
                </c:manualLayout>
              </c:layout>
              <c:showLegendKey val="0"/>
              <c:showVal val="1"/>
              <c:showCatName val="0"/>
              <c:showSerName val="0"/>
              <c:showPercent val="0"/>
              <c:showBubbleSize val="0"/>
            </c:dLbl>
            <c:spPr>
              <a:solidFill>
                <a:srgbClr val="FFFF00">
                  <a:alpha val="65000"/>
                </a:srgbClr>
              </a:solidFill>
            </c:spPr>
            <c:txPr>
              <a:bodyPr/>
              <a:lstStyle/>
              <a:p>
                <a:pPr>
                  <a:defRPr lang="uk-UA"/>
                </a:pPr>
                <a:endParaRPr lang="uk-UA"/>
              </a:p>
            </c:txPr>
            <c:showLegendKey val="0"/>
            <c:showVal val="1"/>
            <c:showCatName val="0"/>
            <c:showSerName val="0"/>
            <c:showPercent val="0"/>
            <c:showBubbleSize val="0"/>
            <c:showLeaderLines val="0"/>
          </c:dLbls>
          <c:cat>
            <c:strRef>
              <c:f>Лист1!$A$2:$A$3</c:f>
              <c:strCache>
                <c:ptCount val="2"/>
                <c:pt idx="0">
                  <c:v>Контрольна група</c:v>
                </c:pt>
                <c:pt idx="1">
                  <c:v>Експериментальна група</c:v>
                </c:pt>
              </c:strCache>
            </c:strRef>
          </c:cat>
          <c:val>
            <c:numRef>
              <c:f>Лист1!$B$2:$B$3</c:f>
              <c:numCache>
                <c:formatCode>General</c:formatCode>
                <c:ptCount val="2"/>
                <c:pt idx="0">
                  <c:v>33.160000000000011</c:v>
                </c:pt>
                <c:pt idx="1">
                  <c:v>33.190000000000012</c:v>
                </c:pt>
              </c:numCache>
            </c:numRef>
          </c:val>
        </c:ser>
        <c:dLbls>
          <c:showLegendKey val="0"/>
          <c:showVal val="0"/>
          <c:showCatName val="0"/>
          <c:showSerName val="0"/>
          <c:showPercent val="0"/>
          <c:showBubbleSize val="0"/>
        </c:dLbls>
        <c:gapWidth val="150"/>
        <c:shape val="cylinder"/>
        <c:axId val="37095296"/>
        <c:axId val="37096832"/>
        <c:axId val="0"/>
      </c:bar3DChart>
      <c:catAx>
        <c:axId val="37095296"/>
        <c:scaling>
          <c:orientation val="minMax"/>
        </c:scaling>
        <c:delete val="0"/>
        <c:axPos val="b"/>
        <c:majorTickMark val="out"/>
        <c:minorTickMark val="none"/>
        <c:tickLblPos val="nextTo"/>
        <c:txPr>
          <a:bodyPr/>
          <a:lstStyle/>
          <a:p>
            <a:pPr>
              <a:defRPr lang="uk-UA"/>
            </a:pPr>
            <a:endParaRPr lang="uk-UA"/>
          </a:p>
        </c:txPr>
        <c:crossAx val="37096832"/>
        <c:crosses val="autoZero"/>
        <c:auto val="1"/>
        <c:lblAlgn val="ctr"/>
        <c:lblOffset val="100"/>
        <c:noMultiLvlLbl val="0"/>
      </c:catAx>
      <c:valAx>
        <c:axId val="37096832"/>
        <c:scaling>
          <c:orientation val="minMax"/>
          <c:max val="33.5"/>
        </c:scaling>
        <c:delete val="0"/>
        <c:axPos val="l"/>
        <c:majorGridlines/>
        <c:title>
          <c:tx>
            <c:rich>
              <a:bodyPr rot="-5400000" vert="horz"/>
              <a:lstStyle/>
              <a:p>
                <a:pPr>
                  <a:defRPr lang="uk-UA"/>
                </a:pPr>
                <a:r>
                  <a:rPr lang="ru-RU"/>
                  <a:t>Час виконання</a:t>
                </a:r>
                <a:r>
                  <a:rPr lang="ru-RU" baseline="0"/>
                  <a:t> (сек)</a:t>
                </a:r>
                <a:endParaRPr lang="ru-RU"/>
              </a:p>
            </c:rich>
          </c:tx>
          <c:layout/>
          <c:overlay val="0"/>
        </c:title>
        <c:numFmt formatCode="General" sourceLinked="1"/>
        <c:majorTickMark val="out"/>
        <c:minorTickMark val="none"/>
        <c:tickLblPos val="nextTo"/>
        <c:txPr>
          <a:bodyPr/>
          <a:lstStyle/>
          <a:p>
            <a:pPr>
              <a:defRPr lang="uk-UA"/>
            </a:pPr>
            <a:endParaRPr lang="uk-UA"/>
          </a:p>
        </c:txPr>
        <c:crossAx val="37095296"/>
        <c:crosses val="autoZero"/>
        <c:crossBetween val="between"/>
      </c:valAx>
    </c:plotArea>
    <c:legend>
      <c:legendPos val="r"/>
      <c:layout/>
      <c:overlay val="0"/>
      <c:txPr>
        <a:bodyPr/>
        <a:lstStyle/>
        <a:p>
          <a:pPr>
            <a:defRPr lang="uk-UA"/>
          </a:pPr>
          <a:endParaRPr lang="uk-UA"/>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E386BFF-BFB7-4512-887F-888C0C4307DB}"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BC29A70-7049-4341-8A8D-7F5C9A826BA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8E4BAB2-B373-465D-BE81-4FC1EB92FF70}"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C46CF5-FAC1-479D-9540-321D4AEA2D06}"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F1B0FEA-01B2-4156-B112-948C1B7C2A4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B419ECA-A02C-487E-BB51-2F328316EDB4}"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003CABA-BC0A-4A98-8B60-50EFB9965D01}"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DFCF396-F567-438F-9443-0331A8EAA23C}"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F0BD7C7-2B51-4013-A9E6-19063C85833F}"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B748642-3983-4EC6-99CA-22FA6790C232}"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BAD0010-CEFA-4CD9-91B9-F05D25CE9F42}"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FFD5A35E-0B93-4039-BBF0-FF8EA393A4B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_____Microsoft_Excel_97-20031.xls"/></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95288" y="188913"/>
            <a:ext cx="8569325" cy="3529012"/>
          </a:xfrm>
        </p:spPr>
        <p:txBody>
          <a:bodyPr/>
          <a:lstStyle/>
          <a:p>
            <a:pPr eaLnBrk="1" hangingPunct="1">
              <a:defRPr/>
            </a:pPr>
            <a:r>
              <a:rPr lang="ru-RU" sz="3600" b="1" cap="all" dirty="0" smtClean="0"/>
              <a:t>УДОСКОНАЛЕННЯ ТЕХНІЧНОЇ ПІДГОТОВКИ БАСКЕТБОЛІСТІВ В УМОВАХ ПІДВИЩЕННЯ СПОРТИВНОЇ МАЙСТЕРНОСТІ</a:t>
            </a:r>
            <a:endParaRPr lang="ru-RU" sz="3600" b="1" dirty="0" smtClean="0">
              <a:solidFill>
                <a:srgbClr val="360036"/>
              </a:solidFill>
            </a:endParaRPr>
          </a:p>
        </p:txBody>
      </p:sp>
      <p:sp>
        <p:nvSpPr>
          <p:cNvPr id="2051" name="TextBox 1"/>
          <p:cNvSpPr txBox="1">
            <a:spLocks noChangeArrowheads="1"/>
          </p:cNvSpPr>
          <p:nvPr/>
        </p:nvSpPr>
        <p:spPr bwMode="auto">
          <a:xfrm>
            <a:off x="4643438" y="4586288"/>
            <a:ext cx="4321175" cy="923925"/>
          </a:xfrm>
          <a:prstGeom prst="rect">
            <a:avLst/>
          </a:prstGeom>
          <a:noFill/>
          <a:ln w="9525">
            <a:noFill/>
            <a:miter lim="800000"/>
            <a:headEnd/>
            <a:tailEnd/>
          </a:ln>
        </p:spPr>
        <p:txBody>
          <a:bodyPr>
            <a:spAutoFit/>
          </a:bodyPr>
          <a:lstStyle/>
          <a:p>
            <a:endParaRPr lang="ru-RU"/>
          </a:p>
          <a:p>
            <a:endParaRPr lang="ru-RU"/>
          </a:p>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33144651"/>
              </p:ext>
            </p:extLst>
          </p:nvPr>
        </p:nvGraphicFramePr>
        <p:xfrm>
          <a:off x="655638" y="2752725"/>
          <a:ext cx="8229600" cy="3668713"/>
        </p:xfrm>
        <a:graphic>
          <a:graphicData uri="http://schemas.openxmlformats.org/drawingml/2006/table">
            <a:tbl>
              <a:tblPr/>
              <a:tblGrid>
                <a:gridCol w="8229600"/>
              </a:tblGrid>
              <a:tr h="366871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Виконав:</a:t>
                      </a: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магістрант VІ курсу, 61 групи</a:t>
                      </a: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денної форми навчання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спеціальності 8.01020101 «Фізичне</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виховання»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Шепелев</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О.О.</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Науковий керівник:</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кандидат наук з фізичного виховання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та спорту, доцент</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r"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err="1" smtClean="0">
                          <a:ln>
                            <a:noFill/>
                          </a:ln>
                          <a:solidFill>
                            <a:schemeClr val="tx1"/>
                          </a:solidFill>
                          <a:effectLst/>
                          <a:latin typeface="Times New Roman" pitchFamily="18" charset="0"/>
                          <a:cs typeface="Times New Roman" pitchFamily="18" charset="0"/>
                        </a:rPr>
                        <a:t>Яворська</a:t>
                      </a: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 Т.Є.</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684213" y="214290"/>
            <a:ext cx="8229600" cy="884260"/>
          </a:xfrm>
        </p:spPr>
        <p:txBody>
          <a:bodyPr/>
          <a:lstStyle/>
          <a:p>
            <a:pPr eaLnBrk="1" hangingPunct="1"/>
            <a:r>
              <a:rPr lang="uk-UA" dirty="0" smtClean="0"/>
              <a:t>Результати дослідження</a:t>
            </a:r>
            <a:endParaRPr lang="ru-RU" dirty="0" smtClean="0"/>
          </a:p>
        </p:txBody>
      </p:sp>
      <p:sp>
        <p:nvSpPr>
          <p:cNvPr id="10244" name="Rectangle 1"/>
          <p:cNvSpPr>
            <a:spLocks noChangeArrowheads="1"/>
          </p:cNvSpPr>
          <p:nvPr/>
        </p:nvSpPr>
        <p:spPr bwMode="auto">
          <a:xfrm>
            <a:off x="346075" y="950913"/>
            <a:ext cx="7691144" cy="707886"/>
          </a:xfrm>
          <a:prstGeom prst="rect">
            <a:avLst/>
          </a:prstGeom>
          <a:noFill/>
          <a:ln w="9525">
            <a:noFill/>
            <a:miter lim="800000"/>
            <a:headEnd/>
            <a:tailEnd/>
          </a:ln>
        </p:spPr>
        <p:txBody>
          <a:bodyPr wrap="none" anchor="ctr">
            <a:spAutoFit/>
          </a:bodyPr>
          <a:lstStyle/>
          <a:p>
            <a:pPr algn="ctr"/>
            <a:r>
              <a:rPr lang="uk-UA" sz="2000" b="1" dirty="0">
                <a:latin typeface="Calibri" pitchFamily="34" charset="0"/>
                <a:cs typeface="Times New Roman" pitchFamily="18" charset="0"/>
              </a:rPr>
              <a:t>Таблиця </a:t>
            </a:r>
            <a:r>
              <a:rPr lang="uk-UA" sz="2000" b="1" dirty="0" smtClean="0">
                <a:latin typeface="Calibri" pitchFamily="34" charset="0"/>
                <a:cs typeface="Times New Roman" pitchFamily="18" charset="0"/>
              </a:rPr>
              <a:t>3.2 та 3.7. </a:t>
            </a:r>
            <a:r>
              <a:rPr lang="uk-UA" sz="2000" b="1" dirty="0">
                <a:latin typeface="Calibri" pitchFamily="34" charset="0"/>
                <a:cs typeface="Times New Roman" pitchFamily="18" charset="0"/>
              </a:rPr>
              <a:t>Результати тестової вправи </a:t>
            </a:r>
            <a:r>
              <a:rPr lang="uk-UA" sz="2000" b="1" dirty="0" smtClean="0">
                <a:latin typeface="Calibri" pitchFamily="34" charset="0"/>
                <a:cs typeface="Times New Roman" pitchFamily="18" charset="0"/>
              </a:rPr>
              <a:t>«Штрафний кидок» </a:t>
            </a:r>
          </a:p>
          <a:p>
            <a:pPr algn="ctr"/>
            <a:r>
              <a:rPr lang="uk-UA" sz="2000" b="1" dirty="0" smtClean="0">
                <a:latin typeface="Calibri" pitchFamily="34" charset="0"/>
                <a:cs typeface="Times New Roman" pitchFamily="18" charset="0"/>
              </a:rPr>
              <a:t>до </a:t>
            </a:r>
            <a:r>
              <a:rPr lang="uk-UA" sz="2000" b="1" dirty="0">
                <a:latin typeface="Calibri" pitchFamily="34" charset="0"/>
                <a:cs typeface="Times New Roman" pitchFamily="18" charset="0"/>
              </a:rPr>
              <a:t>та після експерименту</a:t>
            </a:r>
            <a:endParaRPr lang="uk-UA" sz="2800" dirty="0"/>
          </a:p>
        </p:txBody>
      </p:sp>
      <p:graphicFrame>
        <p:nvGraphicFramePr>
          <p:cNvPr id="10245" name="Диаграмма 7"/>
          <p:cNvGraphicFramePr>
            <a:graphicFrameLocks/>
          </p:cNvGraphicFramePr>
          <p:nvPr/>
        </p:nvGraphicFramePr>
        <p:xfrm>
          <a:off x="1071563" y="3929063"/>
          <a:ext cx="3714750" cy="2071687"/>
        </p:xfrm>
        <a:graphic>
          <a:graphicData uri="http://schemas.openxmlformats.org/presentationml/2006/ole">
            <mc:AlternateContent xmlns:mc="http://schemas.openxmlformats.org/markup-compatibility/2006">
              <mc:Choice xmlns:v="urn:schemas-microsoft-com:vml" Requires="v">
                <p:oleObj spid="_x0000_s10247" r:id="rId4" imgW="3712786" imgH="2066723" progId="Excel.Sheet.8">
                  <p:embed/>
                </p:oleObj>
              </mc:Choice>
              <mc:Fallback>
                <p:oleObj r:id="rId4" imgW="3712786" imgH="2066723" progId="Excel.Shee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929063"/>
                        <a:ext cx="3714750" cy="207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Содержимое 7" descr="таб.3.2.png"/>
          <p:cNvPicPr>
            <a:picLocks noGrp="1" noChangeAspect="1"/>
          </p:cNvPicPr>
          <p:nvPr>
            <p:ph idx="1"/>
          </p:nvPr>
        </p:nvPicPr>
        <p:blipFill>
          <a:blip r:embed="rId6"/>
          <a:stretch>
            <a:fillRect/>
          </a:stretch>
        </p:blipFill>
        <p:spPr>
          <a:xfrm>
            <a:off x="214282" y="1643050"/>
            <a:ext cx="4071966" cy="1785950"/>
          </a:xfrm>
        </p:spPr>
      </p:pic>
      <p:pic>
        <p:nvPicPr>
          <p:cNvPr id="9" name="Рисунок 8" descr="таб.3.7.png"/>
          <p:cNvPicPr>
            <a:picLocks noChangeAspect="1"/>
          </p:cNvPicPr>
          <p:nvPr/>
        </p:nvPicPr>
        <p:blipFill>
          <a:blip r:embed="rId7"/>
          <a:stretch>
            <a:fillRect/>
          </a:stretch>
        </p:blipFill>
        <p:spPr>
          <a:xfrm>
            <a:off x="4357686" y="1643050"/>
            <a:ext cx="4572032" cy="1714512"/>
          </a:xfrm>
          <a:prstGeom prst="rect">
            <a:avLst/>
          </a:prstGeom>
        </p:spPr>
      </p:pic>
      <p:graphicFrame>
        <p:nvGraphicFramePr>
          <p:cNvPr id="10" name="Диаграмма 9"/>
          <p:cNvGraphicFramePr/>
          <p:nvPr/>
        </p:nvGraphicFramePr>
        <p:xfrm>
          <a:off x="4786314" y="3929066"/>
          <a:ext cx="3990984" cy="2205043"/>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468313" y="476250"/>
            <a:ext cx="9975851" cy="1015663"/>
          </a:xfrm>
          <a:prstGeom prst="rect">
            <a:avLst/>
          </a:prstGeom>
          <a:noFill/>
          <a:ln w="9525">
            <a:noFill/>
            <a:miter lim="800000"/>
            <a:headEnd/>
            <a:tailEnd/>
          </a:ln>
        </p:spPr>
        <p:txBody>
          <a:bodyPr anchor="ctr">
            <a:spAutoFit/>
          </a:bodyPr>
          <a:lstStyle/>
          <a:p>
            <a:pPr algn="ctr">
              <a:tabLst>
                <a:tab pos="5229225" algn="l"/>
              </a:tabLst>
            </a:pPr>
            <a:r>
              <a:rPr lang="uk-UA" sz="2000" b="1" dirty="0" smtClean="0">
                <a:latin typeface="Calibri" pitchFamily="34" charset="0"/>
                <a:cs typeface="Times New Roman" pitchFamily="18" charset="0"/>
              </a:rPr>
              <a:t>     Таблиця 3.3 та 3.8. </a:t>
            </a:r>
            <a:r>
              <a:rPr lang="uk-UA" sz="2000" b="1" dirty="0">
                <a:latin typeface="Calibri" pitchFamily="34" charset="0"/>
                <a:cs typeface="Times New Roman" pitchFamily="18" charset="0"/>
              </a:rPr>
              <a:t>Результати тестової вправи </a:t>
            </a:r>
            <a:endParaRPr lang="uk-UA" sz="2000" b="1" dirty="0" smtClean="0">
              <a:latin typeface="Calibri" pitchFamily="34" charset="0"/>
              <a:cs typeface="Times New Roman" pitchFamily="18" charset="0"/>
            </a:endParaRPr>
          </a:p>
          <a:p>
            <a:pPr algn="ctr">
              <a:tabLst>
                <a:tab pos="5229225" algn="l"/>
              </a:tabLst>
            </a:pPr>
            <a:r>
              <a:rPr lang="uk-UA" sz="2000" b="1" dirty="0" smtClean="0">
                <a:latin typeface="Calibri" pitchFamily="34" charset="0"/>
                <a:cs typeface="Times New Roman" pitchFamily="18" charset="0"/>
              </a:rPr>
              <a:t>«Кидки з середньої відстані з місця» </a:t>
            </a:r>
          </a:p>
          <a:p>
            <a:pPr algn="ctr">
              <a:tabLst>
                <a:tab pos="5229225" algn="l"/>
              </a:tabLst>
            </a:pPr>
            <a:r>
              <a:rPr lang="uk-UA" sz="2000" b="1" dirty="0" smtClean="0">
                <a:latin typeface="Calibri" pitchFamily="34" charset="0"/>
                <a:cs typeface="Times New Roman" pitchFamily="18" charset="0"/>
              </a:rPr>
              <a:t>до </a:t>
            </a:r>
            <a:r>
              <a:rPr lang="uk-UA" sz="2000" b="1" dirty="0">
                <a:latin typeface="Calibri" pitchFamily="34" charset="0"/>
                <a:cs typeface="Times New Roman" pitchFamily="18" charset="0"/>
              </a:rPr>
              <a:t>та після експерименту</a:t>
            </a:r>
            <a:endParaRPr lang="uk-UA" sz="2800" dirty="0"/>
          </a:p>
        </p:txBody>
      </p:sp>
      <p:pic>
        <p:nvPicPr>
          <p:cNvPr id="7" name="Содержимое 6" descr="та.3.3.png"/>
          <p:cNvPicPr>
            <a:picLocks noGrp="1" noChangeAspect="1"/>
          </p:cNvPicPr>
          <p:nvPr>
            <p:ph idx="1"/>
          </p:nvPr>
        </p:nvPicPr>
        <p:blipFill>
          <a:blip r:embed="rId2"/>
          <a:stretch>
            <a:fillRect/>
          </a:stretch>
        </p:blipFill>
        <p:spPr>
          <a:xfrm>
            <a:off x="0" y="1571612"/>
            <a:ext cx="4500561" cy="1500198"/>
          </a:xfrm>
        </p:spPr>
      </p:pic>
      <p:pic>
        <p:nvPicPr>
          <p:cNvPr id="8" name="Рисунок 7" descr="таб.3.8.png"/>
          <p:cNvPicPr>
            <a:picLocks noChangeAspect="1"/>
          </p:cNvPicPr>
          <p:nvPr/>
        </p:nvPicPr>
        <p:blipFill>
          <a:blip r:embed="rId3"/>
          <a:stretch>
            <a:fillRect/>
          </a:stretch>
        </p:blipFill>
        <p:spPr>
          <a:xfrm>
            <a:off x="4572000" y="1571612"/>
            <a:ext cx="4286649" cy="1428760"/>
          </a:xfrm>
          <a:prstGeom prst="rect">
            <a:avLst/>
          </a:prstGeom>
        </p:spPr>
      </p:pic>
      <p:graphicFrame>
        <p:nvGraphicFramePr>
          <p:cNvPr id="9" name="Диаграмма 8"/>
          <p:cNvGraphicFramePr/>
          <p:nvPr/>
        </p:nvGraphicFramePr>
        <p:xfrm>
          <a:off x="357158" y="3786190"/>
          <a:ext cx="4000528" cy="2500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4643438" y="3786190"/>
          <a:ext cx="4143404" cy="271464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323850" y="165100"/>
            <a:ext cx="9648825" cy="707886"/>
          </a:xfrm>
          <a:prstGeom prst="rect">
            <a:avLst/>
          </a:prstGeom>
          <a:noFill/>
          <a:ln w="9525">
            <a:noFill/>
            <a:miter lim="800000"/>
            <a:headEnd/>
            <a:tailEnd/>
          </a:ln>
        </p:spPr>
        <p:txBody>
          <a:bodyPr anchor="ctr">
            <a:spAutoFit/>
          </a:bodyPr>
          <a:lstStyle/>
          <a:p>
            <a:pPr algn="ctr">
              <a:tabLst>
                <a:tab pos="5229225" algn="l"/>
              </a:tabLst>
            </a:pPr>
            <a:r>
              <a:rPr lang="uk-UA" sz="2000" b="1" dirty="0">
                <a:latin typeface="Calibri" pitchFamily="34" charset="0"/>
                <a:cs typeface="Times New Roman" pitchFamily="18" charset="0"/>
              </a:rPr>
              <a:t>Таблиця </a:t>
            </a:r>
            <a:r>
              <a:rPr lang="uk-UA" sz="2000" b="1" dirty="0" smtClean="0">
                <a:latin typeface="Calibri" pitchFamily="34" charset="0"/>
                <a:cs typeface="Times New Roman" pitchFamily="18" charset="0"/>
              </a:rPr>
              <a:t>3.4 та 3.9. </a:t>
            </a:r>
            <a:r>
              <a:rPr lang="uk-UA" sz="2000" b="1" dirty="0">
                <a:latin typeface="Calibri" pitchFamily="34" charset="0"/>
                <a:cs typeface="Times New Roman" pitchFamily="18" charset="0"/>
              </a:rPr>
              <a:t>Результати тестової вправи </a:t>
            </a:r>
            <a:r>
              <a:rPr lang="uk-UA" sz="2000" b="1" dirty="0" smtClean="0">
                <a:latin typeface="Calibri" pitchFamily="34" charset="0"/>
                <a:cs typeface="Times New Roman" pitchFamily="18" charset="0"/>
              </a:rPr>
              <a:t>«Кидки з 3-очкової лінії з місця» </a:t>
            </a:r>
          </a:p>
          <a:p>
            <a:pPr algn="ctr">
              <a:tabLst>
                <a:tab pos="5229225" algn="l"/>
              </a:tabLst>
            </a:pPr>
            <a:r>
              <a:rPr lang="uk-UA" sz="2000" b="1" dirty="0" smtClean="0">
                <a:latin typeface="Calibri" pitchFamily="34" charset="0"/>
                <a:cs typeface="Times New Roman" pitchFamily="18" charset="0"/>
              </a:rPr>
              <a:t>до </a:t>
            </a:r>
            <a:r>
              <a:rPr lang="uk-UA" sz="2000" b="1" dirty="0">
                <a:latin typeface="Calibri" pitchFamily="34" charset="0"/>
                <a:cs typeface="Times New Roman" pitchFamily="18" charset="0"/>
              </a:rPr>
              <a:t>та після експерименту</a:t>
            </a:r>
            <a:endParaRPr lang="uk-UA" sz="2800" dirty="0"/>
          </a:p>
        </p:txBody>
      </p:sp>
      <p:pic>
        <p:nvPicPr>
          <p:cNvPr id="7" name="Содержимое 6" descr="таб.3.4.png"/>
          <p:cNvPicPr>
            <a:picLocks noGrp="1" noChangeAspect="1"/>
          </p:cNvPicPr>
          <p:nvPr>
            <p:ph idx="1"/>
          </p:nvPr>
        </p:nvPicPr>
        <p:blipFill>
          <a:blip r:embed="rId2"/>
          <a:stretch>
            <a:fillRect/>
          </a:stretch>
        </p:blipFill>
        <p:spPr>
          <a:xfrm>
            <a:off x="0" y="928670"/>
            <a:ext cx="4286248" cy="1500197"/>
          </a:xfrm>
        </p:spPr>
      </p:pic>
      <p:pic>
        <p:nvPicPr>
          <p:cNvPr id="8" name="Рисунок 7" descr="таб.3.9.png"/>
          <p:cNvPicPr>
            <a:picLocks noChangeAspect="1"/>
          </p:cNvPicPr>
          <p:nvPr/>
        </p:nvPicPr>
        <p:blipFill>
          <a:blip r:embed="rId3"/>
          <a:stretch>
            <a:fillRect/>
          </a:stretch>
        </p:blipFill>
        <p:spPr>
          <a:xfrm>
            <a:off x="4366763" y="928670"/>
            <a:ext cx="4777237" cy="1486032"/>
          </a:xfrm>
          <a:prstGeom prst="rect">
            <a:avLst/>
          </a:prstGeom>
        </p:spPr>
      </p:pic>
      <p:graphicFrame>
        <p:nvGraphicFramePr>
          <p:cNvPr id="9" name="Диаграмма 8"/>
          <p:cNvGraphicFramePr/>
          <p:nvPr/>
        </p:nvGraphicFramePr>
        <p:xfrm>
          <a:off x="0" y="3571876"/>
          <a:ext cx="4429124" cy="2928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4714876" y="3571876"/>
          <a:ext cx="3814770" cy="245745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4339" name="Rectangle 1"/>
          <p:cNvSpPr>
            <a:spLocks noChangeArrowheads="1"/>
          </p:cNvSpPr>
          <p:nvPr/>
        </p:nvSpPr>
        <p:spPr bwMode="auto">
          <a:xfrm>
            <a:off x="-396875" y="188913"/>
            <a:ext cx="9734550" cy="707886"/>
          </a:xfrm>
          <a:prstGeom prst="rect">
            <a:avLst/>
          </a:prstGeom>
          <a:noFill/>
          <a:ln w="9525">
            <a:noFill/>
            <a:miter lim="800000"/>
            <a:headEnd/>
            <a:tailEnd/>
          </a:ln>
        </p:spPr>
        <p:txBody>
          <a:bodyPr anchor="ctr">
            <a:spAutoFit/>
          </a:bodyPr>
          <a:lstStyle/>
          <a:p>
            <a:pPr algn="ctr">
              <a:tabLst>
                <a:tab pos="5229225" algn="l"/>
              </a:tabLst>
            </a:pPr>
            <a:r>
              <a:rPr lang="uk-UA" sz="2000" b="1" dirty="0">
                <a:latin typeface="Calibri" pitchFamily="34" charset="0"/>
                <a:cs typeface="Times New Roman" pitchFamily="18" charset="0"/>
              </a:rPr>
              <a:t>Таблиця 3.5. Результати тестової вправи </a:t>
            </a:r>
            <a:r>
              <a:rPr lang="uk-UA" sz="2000" b="1" dirty="0" smtClean="0">
                <a:latin typeface="Calibri" pitchFamily="34" charset="0"/>
                <a:cs typeface="Times New Roman" pitchFamily="18" charset="0"/>
              </a:rPr>
              <a:t>«Кидки з </a:t>
            </a:r>
            <a:r>
              <a:rPr lang="uk-UA" sz="2000" b="1" dirty="0" err="1" smtClean="0">
                <a:latin typeface="Calibri" pitchFamily="34" charset="0"/>
                <a:cs typeface="Times New Roman" pitchFamily="18" charset="0"/>
              </a:rPr>
              <a:t>супротивом</a:t>
            </a:r>
            <a:r>
              <a:rPr lang="uk-UA" sz="2000" b="1" dirty="0" smtClean="0">
                <a:latin typeface="Calibri" pitchFamily="34" charset="0"/>
                <a:cs typeface="Times New Roman" pitchFamily="18" charset="0"/>
              </a:rPr>
              <a:t>» </a:t>
            </a:r>
            <a:r>
              <a:rPr lang="uk-UA" sz="2000" b="1" dirty="0">
                <a:latin typeface="Calibri" pitchFamily="34" charset="0"/>
                <a:cs typeface="Times New Roman" pitchFamily="18" charset="0"/>
              </a:rPr>
              <a:t>до та після експерименту</a:t>
            </a:r>
            <a:endParaRPr lang="uk-UA" sz="2800" dirty="0"/>
          </a:p>
        </p:txBody>
      </p:sp>
      <p:pic>
        <p:nvPicPr>
          <p:cNvPr id="9" name="Рисунок 8" descr="таб.3.5.png"/>
          <p:cNvPicPr>
            <a:picLocks noChangeAspect="1"/>
          </p:cNvPicPr>
          <p:nvPr/>
        </p:nvPicPr>
        <p:blipFill>
          <a:blip r:embed="rId2"/>
          <a:stretch>
            <a:fillRect/>
          </a:stretch>
        </p:blipFill>
        <p:spPr>
          <a:xfrm>
            <a:off x="1" y="1071546"/>
            <a:ext cx="4500561" cy="2000263"/>
          </a:xfrm>
          <a:prstGeom prst="rect">
            <a:avLst/>
          </a:prstGeom>
        </p:spPr>
      </p:pic>
      <p:pic>
        <p:nvPicPr>
          <p:cNvPr id="11" name="Содержимое 10" descr="таб.3.10.png"/>
          <p:cNvPicPr>
            <a:picLocks noGrp="1" noChangeAspect="1"/>
          </p:cNvPicPr>
          <p:nvPr>
            <p:ph idx="1"/>
          </p:nvPr>
        </p:nvPicPr>
        <p:blipFill>
          <a:blip r:embed="rId3"/>
          <a:stretch>
            <a:fillRect/>
          </a:stretch>
        </p:blipFill>
        <p:spPr>
          <a:xfrm>
            <a:off x="4571968" y="1071546"/>
            <a:ext cx="4572032" cy="2071702"/>
          </a:xfrm>
        </p:spPr>
      </p:pic>
      <p:graphicFrame>
        <p:nvGraphicFramePr>
          <p:cNvPr id="12" name="Диаграмма 11"/>
          <p:cNvGraphicFramePr/>
          <p:nvPr/>
        </p:nvGraphicFramePr>
        <p:xfrm>
          <a:off x="4643438" y="3657600"/>
          <a:ext cx="4500562"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nvGraphicFramePr>
        <p:xfrm>
          <a:off x="0" y="3857628"/>
          <a:ext cx="4429155" cy="26384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339"/>
                                        </p:tgtEl>
                                      </p:cBhvr>
                                    </p:animEffect>
                                    <p:animScale>
                                      <p:cBhvr>
                                        <p:cTn id="7" dur="250" autoRev="1" fill="hold"/>
                                        <p:tgtEl>
                                          <p:spTgt spid="143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5363" name="Rectangle 1"/>
          <p:cNvSpPr>
            <a:spLocks noChangeArrowheads="1"/>
          </p:cNvSpPr>
          <p:nvPr/>
        </p:nvSpPr>
        <p:spPr bwMode="auto">
          <a:xfrm>
            <a:off x="142875" y="217488"/>
            <a:ext cx="7316490" cy="707886"/>
          </a:xfrm>
          <a:prstGeom prst="rect">
            <a:avLst/>
          </a:prstGeom>
          <a:noFill/>
          <a:ln w="9525">
            <a:noFill/>
            <a:miter lim="800000"/>
            <a:headEnd/>
            <a:tailEnd/>
          </a:ln>
        </p:spPr>
        <p:txBody>
          <a:bodyPr wrap="none" anchor="ctr">
            <a:spAutoFit/>
          </a:bodyPr>
          <a:lstStyle/>
          <a:p>
            <a:pPr algn="ctr">
              <a:tabLst>
                <a:tab pos="5229225" algn="l"/>
              </a:tabLst>
            </a:pPr>
            <a:r>
              <a:rPr lang="uk-UA" sz="2000" b="1" dirty="0">
                <a:latin typeface="Calibri" pitchFamily="34" charset="0"/>
                <a:cs typeface="Times New Roman" pitchFamily="18" charset="0"/>
              </a:rPr>
              <a:t>Таблиця 3.6. Результати тестової вправи </a:t>
            </a:r>
            <a:r>
              <a:rPr lang="uk-UA" sz="2000" b="1" dirty="0" smtClean="0">
                <a:latin typeface="Calibri" pitchFamily="34" charset="0"/>
                <a:cs typeface="Times New Roman" pitchFamily="18" charset="0"/>
              </a:rPr>
              <a:t>«Комбінована вправа» </a:t>
            </a:r>
          </a:p>
          <a:p>
            <a:pPr algn="ctr">
              <a:tabLst>
                <a:tab pos="5229225" algn="l"/>
              </a:tabLst>
            </a:pPr>
            <a:r>
              <a:rPr lang="uk-UA" sz="2000" b="1" dirty="0" smtClean="0">
                <a:latin typeface="Calibri" pitchFamily="34" charset="0"/>
                <a:cs typeface="Times New Roman" pitchFamily="18" charset="0"/>
              </a:rPr>
              <a:t>до </a:t>
            </a:r>
            <a:r>
              <a:rPr lang="uk-UA" sz="2000" b="1" dirty="0">
                <a:latin typeface="Calibri" pitchFamily="34" charset="0"/>
                <a:cs typeface="Times New Roman" pitchFamily="18" charset="0"/>
              </a:rPr>
              <a:t>та після експерименту</a:t>
            </a:r>
            <a:endParaRPr lang="uk-UA" sz="2800" dirty="0"/>
          </a:p>
        </p:txBody>
      </p:sp>
      <p:pic>
        <p:nvPicPr>
          <p:cNvPr id="9" name="Содержимое 8" descr="таб.3.6.png"/>
          <p:cNvPicPr>
            <a:picLocks noGrp="1" noChangeAspect="1"/>
          </p:cNvPicPr>
          <p:nvPr>
            <p:ph idx="1"/>
          </p:nvPr>
        </p:nvPicPr>
        <p:blipFill>
          <a:blip r:embed="rId2"/>
          <a:stretch>
            <a:fillRect/>
          </a:stretch>
        </p:blipFill>
        <p:spPr>
          <a:xfrm>
            <a:off x="0" y="857232"/>
            <a:ext cx="4500562" cy="1857388"/>
          </a:xfrm>
        </p:spPr>
      </p:pic>
      <p:pic>
        <p:nvPicPr>
          <p:cNvPr id="10" name="Рисунок 9" descr="таб.3.11.png"/>
          <p:cNvPicPr>
            <a:picLocks noChangeAspect="1"/>
          </p:cNvPicPr>
          <p:nvPr/>
        </p:nvPicPr>
        <p:blipFill>
          <a:blip r:embed="rId3"/>
          <a:stretch>
            <a:fillRect/>
          </a:stretch>
        </p:blipFill>
        <p:spPr>
          <a:xfrm>
            <a:off x="4714876" y="857232"/>
            <a:ext cx="3958048" cy="1928826"/>
          </a:xfrm>
          <a:prstGeom prst="rect">
            <a:avLst/>
          </a:prstGeom>
        </p:spPr>
      </p:pic>
      <p:graphicFrame>
        <p:nvGraphicFramePr>
          <p:cNvPr id="11" name="Диаграмма 10"/>
          <p:cNvGraphicFramePr/>
          <p:nvPr/>
        </p:nvGraphicFramePr>
        <p:xfrm>
          <a:off x="0" y="4000504"/>
          <a:ext cx="4572000" cy="2700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4586230" y="3857628"/>
          <a:ext cx="4557770" cy="26288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результати </a:t>
            </a:r>
            <a:endParaRPr lang="ru-RU" dirty="0"/>
          </a:p>
        </p:txBody>
      </p:sp>
      <p:pic>
        <p:nvPicPr>
          <p:cNvPr id="4" name="Содержимое 3" descr="таб.3.12.png"/>
          <p:cNvPicPr>
            <a:picLocks noGrp="1" noChangeAspect="1"/>
          </p:cNvPicPr>
          <p:nvPr>
            <p:ph idx="1"/>
          </p:nvPr>
        </p:nvPicPr>
        <p:blipFill>
          <a:blip r:embed="rId2"/>
          <a:stretch>
            <a:fillRect/>
          </a:stretch>
        </p:blipFill>
        <p:spPr>
          <a:xfrm>
            <a:off x="1428728" y="1357298"/>
            <a:ext cx="6786610" cy="514353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результати</a:t>
            </a:r>
            <a:endParaRPr lang="ru-RU" dirty="0"/>
          </a:p>
        </p:txBody>
      </p:sp>
      <p:pic>
        <p:nvPicPr>
          <p:cNvPr id="4" name="Содержимое 3" descr="таб.3.13.png"/>
          <p:cNvPicPr>
            <a:picLocks noGrp="1" noChangeAspect="1"/>
          </p:cNvPicPr>
          <p:nvPr>
            <p:ph idx="1"/>
          </p:nvPr>
        </p:nvPicPr>
        <p:blipFill>
          <a:blip r:embed="rId2"/>
          <a:stretch>
            <a:fillRect/>
          </a:stretch>
        </p:blipFill>
        <p:spPr>
          <a:xfrm>
            <a:off x="1000101" y="1285860"/>
            <a:ext cx="7072361" cy="484030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6386" name="Прямоугольник 3"/>
          <p:cNvSpPr>
            <a:spLocks noChangeArrowheads="1"/>
          </p:cNvSpPr>
          <p:nvPr/>
        </p:nvSpPr>
        <p:spPr bwMode="auto">
          <a:xfrm>
            <a:off x="1042988" y="1125538"/>
            <a:ext cx="7567612" cy="4992200"/>
          </a:xfrm>
          <a:prstGeom prst="rect">
            <a:avLst/>
          </a:prstGeom>
          <a:noFill/>
          <a:ln w="9525">
            <a:noFill/>
            <a:miter lim="800000"/>
            <a:headEnd/>
            <a:tailEnd/>
          </a:ln>
        </p:spPr>
        <p:txBody>
          <a:bodyPr>
            <a:spAutoFit/>
          </a:bodyPr>
          <a:lstStyle/>
          <a:p>
            <a:r>
              <a:rPr lang="uk-UA" sz="2000" dirty="0">
                <a:latin typeface="Times New Roman" pitchFamily="18" charset="0"/>
                <a:cs typeface="Times New Roman" pitchFamily="18" charset="0"/>
              </a:rPr>
              <a:t>	</a:t>
            </a:r>
            <a:r>
              <a:rPr lang="uk-UA" sz="1600" dirty="0"/>
              <a:t>1. Аналіз літературних джерел з дозволив встановити, що підготовка студентів-спортсменів в групах ПСМ з ігрових видів спорту є одним з основних напрямків фізичного виховання та в останній час у науково – методичній літературі широко обговорюється та набуває актуального значення проблема підготовки спортсменів з ігрових видів спорту в умовах ВНЗ. В підготовці студентської баскетбольної команди є свої складності та особливості.</a:t>
            </a:r>
            <a:endParaRPr lang="ru-RU" sz="1600" dirty="0"/>
          </a:p>
          <a:p>
            <a:r>
              <a:rPr lang="uk-UA" sz="1600" dirty="0"/>
              <a:t>Наукові дослідження та результати аналізу найбільших змагань дозволяють зробити висновок, чим вище досягнення в будь-якому виді спортивної гри, тим вище вимоги повинні бути пред'явлені в відношенні їх технічної підготовленості (</a:t>
            </a:r>
            <a:r>
              <a:rPr lang="uk-UA" sz="1600" dirty="0" err="1"/>
              <a:t>Банніков</a:t>
            </a:r>
            <a:r>
              <a:rPr lang="uk-UA" sz="1600" dirty="0"/>
              <a:t> А. М., </a:t>
            </a:r>
            <a:r>
              <a:rPr lang="uk-UA" sz="1600" dirty="0" err="1"/>
              <a:t>Сілкін</a:t>
            </a:r>
            <a:r>
              <a:rPr lang="uk-UA" sz="1600" dirty="0"/>
              <a:t> В. А., </a:t>
            </a:r>
            <a:r>
              <a:rPr lang="uk-UA" sz="1600" dirty="0" err="1"/>
              <a:t>Костюков</a:t>
            </a:r>
            <a:r>
              <a:rPr lang="uk-UA" sz="1600" dirty="0"/>
              <a:t> В. В., 2000). Технічна підготовка в баскетболі, особливо у нападі, є важливим, визначальним компонентом тренувального процесу, тому що дозволяє розкрити найбільш сильні індивідуальні якості гравця. Проте рівень підготовленості висококваліфікованих баскетболістів, в тому числі і членів студентських збірних вузів та взагалі студентських збірних країни, все ще не </a:t>
            </a:r>
            <a:r>
              <a:rPr lang="uk-UA" sz="1600" dirty="0" err="1"/>
              <a:t>відповідаєналежним</a:t>
            </a:r>
            <a:r>
              <a:rPr lang="uk-UA" sz="1600" dirty="0"/>
              <a:t> вимогам (Гомельський А. Я., 1994; Черемісін В. П., </a:t>
            </a:r>
            <a:r>
              <a:rPr lang="uk-UA" sz="1600" dirty="0" err="1"/>
              <a:t>Лунічкін</a:t>
            </a:r>
            <a:r>
              <a:rPr lang="uk-UA" sz="1600" dirty="0"/>
              <a:t> В. Г., 1997). </a:t>
            </a:r>
            <a:endParaRPr lang="ru-RU" sz="1600" dirty="0"/>
          </a:p>
          <a:p>
            <a:pPr algn="just">
              <a:lnSpc>
                <a:spcPct val="150000"/>
              </a:lnSpc>
            </a:pPr>
            <a:endParaRPr lang="ru-RU" sz="2000" dirty="0">
              <a:latin typeface="Times New Roman" pitchFamily="18" charset="0"/>
              <a:cs typeface="Times New Roman" pitchFamily="18" charset="0"/>
            </a:endParaRPr>
          </a:p>
        </p:txBody>
      </p:sp>
      <p:sp>
        <p:nvSpPr>
          <p:cNvPr id="16387" name="Заголовок 1"/>
          <p:cNvSpPr>
            <a:spLocks noGrp="1"/>
          </p:cNvSpPr>
          <p:nvPr>
            <p:ph type="title"/>
          </p:nvPr>
        </p:nvSpPr>
        <p:spPr>
          <a:xfrm>
            <a:off x="457200" y="274638"/>
            <a:ext cx="8229600" cy="615950"/>
          </a:xfrm>
        </p:spPr>
        <p:txBody>
          <a:bodyPr/>
          <a:lstStyle/>
          <a:p>
            <a:pPr eaLnBrk="1" hangingPunct="1"/>
            <a:r>
              <a:rPr lang="uk-UA" sz="3600" smtClean="0"/>
              <a:t>Висновки </a:t>
            </a:r>
            <a:endParaRPr lang="ru-RU" sz="3600" smtClean="0"/>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8313" y="1196975"/>
            <a:ext cx="8229600" cy="4525963"/>
          </a:xfrm>
        </p:spPr>
        <p:txBody>
          <a:bodyPr/>
          <a:lstStyle/>
          <a:p>
            <a:pPr>
              <a:lnSpc>
                <a:spcPct val="150000"/>
              </a:lnSpc>
            </a:pPr>
            <a:r>
              <a:rPr lang="uk-UA" sz="2000" dirty="0" smtClean="0">
                <a:solidFill>
                  <a:srgbClr val="000000"/>
                </a:solidFill>
                <a:latin typeface="Times New Roman"/>
                <a:ea typeface="Calibri"/>
                <a:cs typeface="Times New Roman"/>
              </a:rPr>
              <a:t>	</a:t>
            </a:r>
            <a:r>
              <a:rPr lang="uk-UA" sz="2000" dirty="0" smtClean="0">
                <a:solidFill>
                  <a:schemeClr val="tx1"/>
                </a:solidFill>
                <a:latin typeface="+mn-lt"/>
                <a:ea typeface="+mn-ea"/>
                <a:cs typeface="+mn-cs"/>
              </a:rPr>
              <a:t>2. У результаті здійсненого опитування тренерів з баскетболу щодо ефективності методики Гомельського, нами було встановлено, що більшість тренерів вважають методику ефективною – 60 %, 26,67 % згодні з тим,що методика ефективна, але вважають її складною і лише незначна частка опитуваних тренерів нейтрально оцінюють методику – 13.33 %.</a:t>
            </a:r>
            <a:endParaRPr lang="ru-RU" sz="2000" dirty="0" smtClean="0">
              <a:solidFill>
                <a:schemeClr val="tx1"/>
              </a:solidFill>
              <a:latin typeface="+mn-lt"/>
              <a:ea typeface="+mn-ea"/>
              <a:cs typeface="+mn-cs"/>
            </a:endParaRPr>
          </a:p>
          <a:p>
            <a:pPr>
              <a:lnSpc>
                <a:spcPct val="150000"/>
              </a:lnSpc>
              <a:defRPr/>
            </a:pPr>
            <a:endParaRPr lang="ru-RU"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9458" name="Объект 2"/>
          <p:cNvSpPr>
            <a:spLocks noGrp="1"/>
          </p:cNvSpPr>
          <p:nvPr>
            <p:ph idx="1"/>
          </p:nvPr>
        </p:nvSpPr>
        <p:spPr>
          <a:xfrm>
            <a:off x="395288" y="260350"/>
            <a:ext cx="8177240" cy="4954600"/>
          </a:xfrm>
        </p:spPr>
        <p:txBody>
          <a:bodyPr/>
          <a:lstStyle/>
          <a:p>
            <a:pPr>
              <a:lnSpc>
                <a:spcPct val="150000"/>
              </a:lnSpc>
            </a:pPr>
            <a:r>
              <a:rPr lang="uk-UA" sz="2000" dirty="0" smtClean="0">
                <a:latin typeface="Times New Roman" pitchFamily="18" charset="0"/>
              </a:rPr>
              <a:t>	</a:t>
            </a:r>
            <a:r>
              <a:rPr lang="uk-UA" sz="2000" dirty="0" smtClean="0">
                <a:solidFill>
                  <a:schemeClr val="tx1"/>
                </a:solidFill>
                <a:latin typeface="+mn-lt"/>
                <a:ea typeface="+mn-ea"/>
                <a:cs typeface="+mn-cs"/>
              </a:rPr>
              <a:t>3. Після впровадження методики Гомельського у навчально-тренувальний процес баскетболістів групи підвищення спортивної майстерності факультету фізичного виховання та спорту ЖДУ ім. І.Франка нами було перевірено її  ефективність. Так, визначено, що методика ефективна та результати баскетболістів експериментальної групи покращилися значно краще, ніж контрольної групи.</a:t>
            </a:r>
            <a:endParaRPr lang="ru-RU" sz="2000" dirty="0" smtClean="0">
              <a:solidFill>
                <a:schemeClr val="tx1"/>
              </a:solidFill>
              <a:latin typeface="+mn-lt"/>
              <a:ea typeface="+mn-ea"/>
              <a:cs typeface="+mn-cs"/>
            </a:endParaRPr>
          </a:p>
          <a:p>
            <a:pPr>
              <a:lnSpc>
                <a:spcPct val="150000"/>
              </a:lnSpc>
            </a:pPr>
            <a:r>
              <a:rPr lang="uk-UA" sz="2000" dirty="0" smtClean="0">
                <a:solidFill>
                  <a:schemeClr val="tx1"/>
                </a:solidFill>
                <a:latin typeface="+mn-lt"/>
                <a:ea typeface="+mn-ea"/>
                <a:cs typeface="+mn-cs"/>
              </a:rPr>
              <a:t>Це свідчить про ефективність методики О.Я.Гомельського для удосконалення </a:t>
            </a:r>
            <a:r>
              <a:rPr lang="ru-RU" sz="2000" dirty="0" err="1" smtClean="0">
                <a:solidFill>
                  <a:schemeClr val="tx1"/>
                </a:solidFill>
                <a:latin typeface="+mn-lt"/>
                <a:ea typeface="+mn-ea"/>
                <a:cs typeface="+mn-cs"/>
              </a:rPr>
              <a:t>технічної</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підготовки</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баскетболістів</a:t>
            </a:r>
            <a:r>
              <a:rPr lang="ru-RU" sz="2000" dirty="0" smtClean="0">
                <a:solidFill>
                  <a:schemeClr val="tx1"/>
                </a:solidFill>
                <a:latin typeface="+mn-lt"/>
                <a:ea typeface="+mn-ea"/>
                <a:cs typeface="+mn-cs"/>
              </a:rPr>
              <a:t> в </a:t>
            </a:r>
            <a:r>
              <a:rPr lang="ru-RU" sz="2000" dirty="0" err="1" smtClean="0">
                <a:solidFill>
                  <a:schemeClr val="tx1"/>
                </a:solidFill>
                <a:latin typeface="+mn-lt"/>
                <a:ea typeface="+mn-ea"/>
                <a:cs typeface="+mn-cs"/>
              </a:rPr>
              <a:t>умовах</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підвищення</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спортивної</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майстерності</a:t>
            </a:r>
            <a:r>
              <a:rPr lang="uk-UA" sz="2000" dirty="0" smtClean="0">
                <a:solidFill>
                  <a:schemeClr val="tx1"/>
                </a:solidFill>
                <a:latin typeface="+mn-lt"/>
                <a:ea typeface="+mn-ea"/>
                <a:cs typeface="+mn-cs"/>
              </a:rPr>
              <a:t>.</a:t>
            </a:r>
            <a:endParaRPr lang="ru-RU" sz="2000" dirty="0" smtClean="0">
              <a:solidFill>
                <a:schemeClr val="tx1"/>
              </a:solidFill>
              <a:latin typeface="+mn-lt"/>
              <a:ea typeface="+mn-ea"/>
              <a:cs typeface="+mn-cs"/>
            </a:endParaRPr>
          </a:p>
          <a:p>
            <a:pPr>
              <a:lnSpc>
                <a:spcPct val="150000"/>
              </a:lnSpc>
            </a:pPr>
            <a:r>
              <a:rPr lang="uk-UA" sz="2000" dirty="0" smtClean="0">
                <a:solidFill>
                  <a:schemeClr val="tx1"/>
                </a:solidFill>
                <a:latin typeface="+mn-lt"/>
                <a:ea typeface="+mn-ea"/>
                <a:cs typeface="+mn-cs"/>
              </a:rPr>
              <a:t>.</a:t>
            </a:r>
            <a:endParaRPr lang="ru-RU" sz="2000" dirty="0" smtClean="0">
              <a:solidFill>
                <a:schemeClr val="tx1"/>
              </a:solidFill>
              <a:latin typeface="+mn-lt"/>
              <a:ea typeface="+mn-ea"/>
              <a:cs typeface="+mn-cs"/>
            </a:endParaRPr>
          </a:p>
          <a:p>
            <a:pPr marL="0" indent="0">
              <a:lnSpc>
                <a:spcPct val="150000"/>
              </a:lnSpc>
              <a:buFontTx/>
              <a:buNone/>
            </a:pPr>
            <a:endParaRPr lang="ru-RU" sz="2000" dirty="0" smtClean="0"/>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7000"/>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188913"/>
            <a:ext cx="8229600" cy="981075"/>
          </a:xfrm>
        </p:spPr>
        <p:txBody>
          <a:bodyPr/>
          <a:lstStyle/>
          <a:p>
            <a:pPr eaLnBrk="1" hangingPunct="1"/>
            <a:r>
              <a:rPr lang="ru-RU" smtClean="0">
                <a:solidFill>
                  <a:schemeClr val="tx1"/>
                </a:solidFill>
              </a:rPr>
              <a:t>Актуальн</a:t>
            </a:r>
            <a:r>
              <a:rPr lang="uk-UA" smtClean="0">
                <a:solidFill>
                  <a:schemeClr val="tx1"/>
                </a:solidFill>
              </a:rPr>
              <a:t>ість</a:t>
            </a:r>
            <a:endParaRPr lang="ru-RU" smtClean="0">
              <a:solidFill>
                <a:schemeClr val="tx1"/>
              </a:solidFill>
            </a:endParaRPr>
          </a:p>
        </p:txBody>
      </p:sp>
      <p:sp>
        <p:nvSpPr>
          <p:cNvPr id="3075" name="Rectangle 3"/>
          <p:cNvSpPr>
            <a:spLocks noGrp="1" noChangeArrowheads="1"/>
          </p:cNvSpPr>
          <p:nvPr>
            <p:ph type="body" idx="1"/>
          </p:nvPr>
        </p:nvSpPr>
        <p:spPr>
          <a:xfrm>
            <a:off x="395288" y="1412875"/>
            <a:ext cx="8229600" cy="4525963"/>
          </a:xfrm>
        </p:spPr>
        <p:txBody>
          <a:bodyPr/>
          <a:lstStyle/>
          <a:p>
            <a:r>
              <a:rPr lang="ru-RU" sz="2000" dirty="0" smtClean="0"/>
              <a:t> 	</a:t>
            </a:r>
            <a:r>
              <a:rPr lang="uk-UA" sz="1600" dirty="0" smtClean="0">
                <a:latin typeface="+mn-lt"/>
                <a:ea typeface="+mn-ea"/>
                <a:cs typeface="+mn-cs"/>
              </a:rPr>
              <a:t>Сучасний рівень спортивних досягнень у баскетболі надзвичайно високий і має явну тенденцію до подальшого зростання технічної та тактичної майстерності спортсменів, які займаються цим видом спорту. Щоб досягти рівня вищих спортивних досягнень в обраному виді спорту, а тим паче перевершити його, потрібне подальше удосконалення системи підготовки команди і гравців.</a:t>
            </a:r>
            <a:endParaRPr lang="ru-RU" sz="1600" dirty="0" smtClean="0">
              <a:latin typeface="+mn-lt"/>
              <a:ea typeface="+mn-ea"/>
              <a:cs typeface="+mn-cs"/>
            </a:endParaRPr>
          </a:p>
          <a:p>
            <a:r>
              <a:rPr lang="uk-UA" sz="1600" dirty="0" smtClean="0">
                <a:latin typeface="+mn-lt"/>
                <a:ea typeface="+mn-ea"/>
                <a:cs typeface="+mn-cs"/>
              </a:rPr>
              <a:t>Наукові дослідження та результати аналізу найбільших змагань дозволяють зробити висновок, чим вище досягнення в будь-якому виді спортивної гри, тим вище вимоги повинні бути пред'явлені в відношенні їх технічної підготовленості (</a:t>
            </a:r>
            <a:r>
              <a:rPr lang="uk-UA" sz="1600" dirty="0" err="1" smtClean="0">
                <a:latin typeface="+mn-lt"/>
                <a:ea typeface="+mn-ea"/>
                <a:cs typeface="+mn-cs"/>
              </a:rPr>
              <a:t>Банніков</a:t>
            </a:r>
            <a:r>
              <a:rPr lang="uk-UA" sz="1600" dirty="0" smtClean="0">
                <a:latin typeface="+mn-lt"/>
                <a:ea typeface="+mn-ea"/>
                <a:cs typeface="+mn-cs"/>
              </a:rPr>
              <a:t> А. М., </a:t>
            </a:r>
            <a:r>
              <a:rPr lang="uk-UA" sz="1600" dirty="0" err="1" smtClean="0">
                <a:latin typeface="+mn-lt"/>
                <a:ea typeface="+mn-ea"/>
                <a:cs typeface="+mn-cs"/>
              </a:rPr>
              <a:t>Сілкін</a:t>
            </a:r>
            <a:r>
              <a:rPr lang="uk-UA" sz="1600" dirty="0" smtClean="0">
                <a:latin typeface="+mn-lt"/>
                <a:ea typeface="+mn-ea"/>
                <a:cs typeface="+mn-cs"/>
              </a:rPr>
              <a:t> В. А., </a:t>
            </a:r>
            <a:r>
              <a:rPr lang="uk-UA" sz="1600" dirty="0" err="1" smtClean="0">
                <a:latin typeface="+mn-lt"/>
                <a:ea typeface="+mn-ea"/>
                <a:cs typeface="+mn-cs"/>
              </a:rPr>
              <a:t>Костюков</a:t>
            </a:r>
            <a:r>
              <a:rPr lang="uk-UA" sz="1600" dirty="0" smtClean="0">
                <a:latin typeface="+mn-lt"/>
                <a:ea typeface="+mn-ea"/>
                <a:cs typeface="+mn-cs"/>
              </a:rPr>
              <a:t> В. В., 2000). Технічна підготовка в баскетболі, особливо у нападі, є важливим, визначальним компонентом тренувального процесу, тому що дозволяє розкрити найбільш сильні індивідуальні якості гравця. Проте рівень підготовленості висококваліфікованих баскетболістів, в тому числі і членів студентських збірних вузів та взагалі студентських збірних країни, все ще не </a:t>
            </a:r>
            <a:r>
              <a:rPr lang="uk-UA" sz="1600" dirty="0" err="1" smtClean="0">
                <a:latin typeface="+mn-lt"/>
                <a:ea typeface="+mn-ea"/>
                <a:cs typeface="+mn-cs"/>
              </a:rPr>
              <a:t>відповідаєналежним</a:t>
            </a:r>
            <a:r>
              <a:rPr lang="uk-UA" sz="1600" dirty="0" smtClean="0">
                <a:latin typeface="+mn-lt"/>
                <a:ea typeface="+mn-ea"/>
                <a:cs typeface="+mn-cs"/>
              </a:rPr>
              <a:t> вимогам (Гомельський А. Я., 1994; Черемісін В. П., </a:t>
            </a:r>
            <a:r>
              <a:rPr lang="uk-UA" sz="1600" dirty="0" err="1" smtClean="0">
                <a:latin typeface="+mn-lt"/>
                <a:ea typeface="+mn-ea"/>
                <a:cs typeface="+mn-cs"/>
              </a:rPr>
              <a:t>Лунічкін</a:t>
            </a:r>
            <a:r>
              <a:rPr lang="uk-UA" sz="1600" dirty="0" smtClean="0">
                <a:latin typeface="+mn-lt"/>
                <a:ea typeface="+mn-ea"/>
                <a:cs typeface="+mn-cs"/>
              </a:rPr>
              <a:t> В. Г., 1997). У зв'язку з чим досить актуальним є пошук більш ефективних засобів і методів удосконалення дій баскетболістів в атаці та захисті.</a:t>
            </a:r>
            <a:r>
              <a:rPr lang="ru-RU" sz="1600" dirty="0" smtClean="0">
                <a:latin typeface="+mn-lt"/>
                <a:ea typeface="+mn-ea"/>
                <a:cs typeface="+mn-cs"/>
              </a:rPr>
              <a:t> </a:t>
            </a:r>
          </a:p>
          <a:p>
            <a:r>
              <a:rPr lang="uk-UA"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1506" name="Объект 2"/>
          <p:cNvSpPr>
            <a:spLocks noGrp="1"/>
          </p:cNvSpPr>
          <p:nvPr>
            <p:ph idx="1"/>
          </p:nvPr>
        </p:nvSpPr>
        <p:spPr>
          <a:xfrm>
            <a:off x="468313" y="404813"/>
            <a:ext cx="8229600" cy="4525962"/>
          </a:xfrm>
        </p:spPr>
        <p:txBody>
          <a:bodyPr/>
          <a:lstStyle/>
          <a:p>
            <a:pPr>
              <a:buNone/>
            </a:pPr>
            <a:r>
              <a:rPr lang="uk-UA" sz="2000" dirty="0" smtClean="0">
                <a:solidFill>
                  <a:schemeClr val="tx1"/>
                </a:solidFill>
                <a:latin typeface="+mn-lt"/>
                <a:ea typeface="+mn-ea"/>
                <a:cs typeface="+mn-cs"/>
              </a:rPr>
              <a:t>Методика О.Я.Гомельського дозволила нам суттєво покращити всі досліджувані технічні елементи . </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Показники штрафного кидку збільшились з початкових 5.7 влучань до 6.8 влучань . </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У кидках з 3-очкової лінії показник влучань збільшився з 2.9 до 3.9 , що є гарним показником для цього виду кидку.</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У кидках з середньої відстані цей показник збільшився з 4.9 до 6.0 влучань.</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Також, нами була досліджена техніка пересувань за допомогою тесту (комбінована вправа) ,швидкість виконання збільшилась з 33.1 секунди до 31.88 секунди .</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Одним із найскладніших технічних елементів є кидок з </a:t>
            </a:r>
            <a:r>
              <a:rPr lang="uk-UA" sz="2000" dirty="0" err="1" smtClean="0">
                <a:solidFill>
                  <a:schemeClr val="tx1"/>
                </a:solidFill>
                <a:latin typeface="+mn-lt"/>
                <a:ea typeface="+mn-ea"/>
                <a:cs typeface="+mn-cs"/>
              </a:rPr>
              <a:t>супротивом</a:t>
            </a:r>
            <a:r>
              <a:rPr lang="uk-UA" sz="2000" dirty="0" smtClean="0">
                <a:solidFill>
                  <a:schemeClr val="tx1"/>
                </a:solidFill>
                <a:latin typeface="+mn-lt"/>
                <a:ea typeface="+mn-ea"/>
                <a:cs typeface="+mn-cs"/>
              </a:rPr>
              <a:t>, його показники на початку експерименту становили 3.9 влучання з середньої відстані і 1.9 влучання з трьох очкової відстані ,ці показники зросли до 4.7 і 2.8 влучань .</a:t>
            </a:r>
            <a:endParaRPr lang="ru-RU" sz="2000" dirty="0" smtClean="0">
              <a:solidFill>
                <a:schemeClr val="tx1"/>
              </a:solidFill>
              <a:latin typeface="+mn-lt"/>
              <a:ea typeface="+mn-ea"/>
              <a:cs typeface="+mn-cs"/>
            </a:endParaRPr>
          </a:p>
          <a:p>
            <a:pPr>
              <a:buNone/>
            </a:pPr>
            <a:r>
              <a:rPr lang="uk-UA" sz="2000" dirty="0" smtClean="0">
                <a:solidFill>
                  <a:schemeClr val="tx1"/>
                </a:solidFill>
                <a:latin typeface="+mn-lt"/>
                <a:ea typeface="+mn-ea"/>
                <a:cs typeface="+mn-cs"/>
              </a:rPr>
              <a:t>Все це свідчить про ефективність методики .О.Я Гомельського</a:t>
            </a:r>
            <a:endParaRPr lang="ru-RU" sz="2000" dirty="0" smtClean="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2530" name="Объект 2"/>
          <p:cNvSpPr>
            <a:spLocks noGrp="1"/>
          </p:cNvSpPr>
          <p:nvPr>
            <p:ph idx="1"/>
          </p:nvPr>
        </p:nvSpPr>
        <p:spPr>
          <a:xfrm>
            <a:off x="0" y="428604"/>
            <a:ext cx="8229600" cy="1643074"/>
          </a:xfrm>
        </p:spPr>
        <p:txBody>
          <a:bodyPr/>
          <a:lstStyle/>
          <a:p>
            <a:pPr marL="0" indent="0" algn="ctr">
              <a:buFontTx/>
              <a:buNone/>
            </a:pPr>
            <a:r>
              <a:rPr lang="ru-RU" sz="7200" dirty="0" err="1" smtClean="0">
                <a:solidFill>
                  <a:srgbClr val="FFFF00"/>
                </a:solidFill>
              </a:rPr>
              <a:t>Дякую</a:t>
            </a:r>
            <a:r>
              <a:rPr lang="ru-RU" sz="7200" dirty="0" smtClean="0">
                <a:solidFill>
                  <a:srgbClr val="FFFF00"/>
                </a:solidFill>
              </a:rPr>
              <a:t> за </a:t>
            </a:r>
            <a:r>
              <a:rPr lang="ru-RU" sz="7200" dirty="0" err="1" smtClean="0">
                <a:solidFill>
                  <a:srgbClr val="FFFF00"/>
                </a:solidFill>
              </a:rPr>
              <a:t>увагу</a:t>
            </a:r>
            <a:r>
              <a:rPr lang="ru-RU" sz="7200" dirty="0" smtClean="0">
                <a:solidFill>
                  <a:srgbClr val="FFFF00"/>
                </a:solidFill>
              </a:rPr>
              <a:t>!</a:t>
            </a:r>
          </a:p>
        </p:txBody>
      </p:sp>
      <p:pic>
        <p:nvPicPr>
          <p:cNvPr id="6" name="Рисунок 5" descr="bas667.jpg"/>
          <p:cNvPicPr>
            <a:picLocks noChangeAspect="1"/>
          </p:cNvPicPr>
          <p:nvPr/>
        </p:nvPicPr>
        <p:blipFill>
          <a:blip r:embed="rId2"/>
          <a:stretch>
            <a:fillRect/>
          </a:stretch>
        </p:blipFill>
        <p:spPr>
          <a:xfrm>
            <a:off x="4860763" y="3857628"/>
            <a:ext cx="4283237" cy="2759291"/>
          </a:xfrm>
          <a:prstGeom prst="rect">
            <a:avLst/>
          </a:prstGeom>
        </p:spPr>
      </p:pic>
      <p:pic>
        <p:nvPicPr>
          <p:cNvPr id="7" name="Рисунок 6" descr="CHelovechki-ulichnyiy-basketbol-igra-onlayn-games-besplatno-sportivnyie-basketbol.jpg"/>
          <p:cNvPicPr>
            <a:picLocks noChangeAspect="1"/>
          </p:cNvPicPr>
          <p:nvPr/>
        </p:nvPicPr>
        <p:blipFill>
          <a:blip r:embed="rId3"/>
          <a:stretch>
            <a:fillRect/>
          </a:stretch>
        </p:blipFill>
        <p:spPr>
          <a:xfrm>
            <a:off x="4214810" y="1785926"/>
            <a:ext cx="3357586" cy="1852604"/>
          </a:xfrm>
          <a:prstGeom prst="rect">
            <a:avLst/>
          </a:prstGeom>
        </p:spPr>
      </p:pic>
      <p:pic>
        <p:nvPicPr>
          <p:cNvPr id="8" name="Рисунок 7" descr="75Ux0xfKRVk.jpg"/>
          <p:cNvPicPr>
            <a:picLocks noChangeAspect="1"/>
          </p:cNvPicPr>
          <p:nvPr/>
        </p:nvPicPr>
        <p:blipFill>
          <a:blip r:embed="rId4"/>
          <a:stretch>
            <a:fillRect/>
          </a:stretch>
        </p:blipFill>
        <p:spPr>
          <a:xfrm>
            <a:off x="0" y="2643182"/>
            <a:ext cx="3435594" cy="4214818"/>
          </a:xfrm>
          <a:prstGeom prst="rect">
            <a:avLst/>
          </a:prstGeom>
        </p:spPr>
      </p:pic>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8625" y="500063"/>
            <a:ext cx="8434388" cy="1641475"/>
          </a:xfrm>
        </p:spPr>
        <p:txBody>
          <a:bodyPr/>
          <a:lstStyle/>
          <a:p>
            <a:pPr eaLnBrk="1" hangingPunct="1"/>
            <a:r>
              <a:rPr lang="uk-UA" dirty="0" smtClean="0">
                <a:solidFill>
                  <a:schemeClr val="accent1">
                    <a:lumMod val="90000"/>
                  </a:schemeClr>
                </a:solidFill>
              </a:rPr>
              <a:t>Об</a:t>
            </a:r>
            <a:r>
              <a:rPr lang="en-US" dirty="0" smtClean="0">
                <a:solidFill>
                  <a:schemeClr val="accent1">
                    <a:lumMod val="90000"/>
                  </a:schemeClr>
                </a:solidFill>
              </a:rPr>
              <a:t>’</a:t>
            </a:r>
            <a:r>
              <a:rPr lang="uk-UA" dirty="0" err="1" smtClean="0">
                <a:solidFill>
                  <a:schemeClr val="accent1">
                    <a:lumMod val="90000"/>
                  </a:schemeClr>
                </a:solidFill>
              </a:rPr>
              <a:t>єкт</a:t>
            </a:r>
            <a:r>
              <a:rPr lang="uk-UA" dirty="0" smtClean="0">
                <a:solidFill>
                  <a:schemeClr val="accent1">
                    <a:lumMod val="90000"/>
                  </a:schemeClr>
                </a:solidFill>
              </a:rPr>
              <a:t> та предмет дослідження</a:t>
            </a:r>
            <a:endParaRPr lang="ru-RU" dirty="0" smtClean="0">
              <a:solidFill>
                <a:schemeClr val="accent1">
                  <a:lumMod val="90000"/>
                </a:schemeClr>
              </a:solidFill>
            </a:endParaRPr>
          </a:p>
        </p:txBody>
      </p:sp>
      <p:sp>
        <p:nvSpPr>
          <p:cNvPr id="3" name="Объект 2"/>
          <p:cNvSpPr>
            <a:spLocks noGrp="1"/>
          </p:cNvSpPr>
          <p:nvPr>
            <p:ph idx="1"/>
          </p:nvPr>
        </p:nvSpPr>
        <p:spPr>
          <a:xfrm>
            <a:off x="428625" y="2000250"/>
            <a:ext cx="8229600" cy="4525963"/>
          </a:xfrm>
        </p:spPr>
        <p:txBody>
          <a:bodyPr/>
          <a:lstStyle/>
          <a:p>
            <a:pPr eaLnBrk="1" hangingPunct="1">
              <a:defRPr/>
            </a:pPr>
            <a:r>
              <a:rPr lang="uk-UA" sz="2000" b="1" dirty="0" smtClean="0">
                <a:solidFill>
                  <a:schemeClr val="accent1">
                    <a:lumMod val="90000"/>
                  </a:schemeClr>
                </a:solidFill>
              </a:rPr>
              <a:t>Об’єкт дослідження:</a:t>
            </a:r>
            <a:r>
              <a:rPr lang="uk-UA" sz="2000" dirty="0" smtClean="0">
                <a:solidFill>
                  <a:schemeClr val="accent1">
                    <a:lumMod val="90000"/>
                  </a:schemeClr>
                </a:solidFill>
              </a:rPr>
              <a:t> процес удосконалення технічної підготовки баскетболістів групи ПСМ.</a:t>
            </a:r>
          </a:p>
          <a:p>
            <a:pPr marL="0" indent="0" eaLnBrk="1" hangingPunct="1">
              <a:buFontTx/>
              <a:buNone/>
              <a:defRPr/>
            </a:pPr>
            <a:endParaRPr lang="ru-RU" sz="2000" dirty="0" smtClean="0">
              <a:solidFill>
                <a:schemeClr val="accent1">
                  <a:lumMod val="90000"/>
                </a:schemeClr>
              </a:solidFill>
            </a:endParaRPr>
          </a:p>
          <a:p>
            <a:pPr algn="r" eaLnBrk="1" hangingPunct="1">
              <a:defRPr/>
            </a:pPr>
            <a:endParaRPr lang="uk-UA" sz="2000" b="1" dirty="0" smtClean="0">
              <a:solidFill>
                <a:schemeClr val="accent1">
                  <a:lumMod val="90000"/>
                </a:schemeClr>
              </a:solidFill>
            </a:endParaRPr>
          </a:p>
          <a:p>
            <a:pPr algn="r" eaLnBrk="1" hangingPunct="1">
              <a:defRPr/>
            </a:pPr>
            <a:endParaRPr lang="uk-UA" sz="2000" b="1" dirty="0" smtClean="0">
              <a:solidFill>
                <a:schemeClr val="accent1">
                  <a:lumMod val="90000"/>
                </a:schemeClr>
              </a:solidFill>
            </a:endParaRPr>
          </a:p>
          <a:p>
            <a:pPr eaLnBrk="1" hangingPunct="1">
              <a:defRPr/>
            </a:pPr>
            <a:r>
              <a:rPr lang="uk-UA" sz="2000" b="1" dirty="0" smtClean="0">
                <a:solidFill>
                  <a:schemeClr val="accent1">
                    <a:lumMod val="90000"/>
                  </a:schemeClr>
                </a:solidFill>
              </a:rPr>
              <a:t>Предмет дослідження: </a:t>
            </a:r>
            <a:r>
              <a:rPr lang="uk-UA" sz="2000" dirty="0" smtClean="0">
                <a:solidFill>
                  <a:schemeClr val="accent1">
                    <a:lumMod val="90000"/>
                  </a:schemeClr>
                </a:solidFill>
              </a:rPr>
              <a:t>технічна підготовка студентів групи підвищення спортивної майстерності.</a:t>
            </a:r>
            <a:endParaRPr lang="ru-RU" sz="2000" dirty="0" smtClean="0">
              <a:solidFill>
                <a:schemeClr val="accent1">
                  <a:lumMod val="90000"/>
                </a:schemeClr>
              </a:solidFill>
            </a:endParaRPr>
          </a:p>
          <a:p>
            <a:pPr algn="r" eaLnBrk="1" hangingPunct="1">
              <a:defRPr/>
            </a:pPr>
            <a:endParaRPr lang="ru-RU" dirty="0" smtClean="0">
              <a:solidFill>
                <a:schemeClr val="accent1">
                  <a:lumMod val="90000"/>
                </a:schemeClr>
              </a:solidFill>
            </a:endParaRPr>
          </a:p>
        </p:txBody>
      </p:sp>
      <p:pic>
        <p:nvPicPr>
          <p:cNvPr id="4" name="Рисунок 3" descr="ylME0zGRCSM.jpg"/>
          <p:cNvPicPr>
            <a:picLocks noChangeAspect="1"/>
          </p:cNvPicPr>
          <p:nvPr/>
        </p:nvPicPr>
        <p:blipFill>
          <a:blip r:embed="rId3" cstate="print"/>
          <a:stretch>
            <a:fillRect/>
          </a:stretch>
        </p:blipFill>
        <p:spPr>
          <a:xfrm>
            <a:off x="5214942" y="4402342"/>
            <a:ext cx="3929058" cy="245565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uk-UA" smtClean="0"/>
              <a:t>Мета дослідження</a:t>
            </a:r>
            <a:endParaRPr lang="ru-RU" smtClean="0"/>
          </a:p>
        </p:txBody>
      </p:sp>
      <p:sp>
        <p:nvSpPr>
          <p:cNvPr id="5123" name="Объект 2"/>
          <p:cNvSpPr>
            <a:spLocks noGrp="1"/>
          </p:cNvSpPr>
          <p:nvPr>
            <p:ph idx="1"/>
          </p:nvPr>
        </p:nvSpPr>
        <p:spPr>
          <a:xfrm>
            <a:off x="601663" y="1616075"/>
            <a:ext cx="8229600" cy="4525963"/>
          </a:xfrm>
        </p:spPr>
        <p:txBody>
          <a:bodyPr/>
          <a:lstStyle/>
          <a:p>
            <a:pPr marL="0" indent="0" algn="ctr" eaLnBrk="1" hangingPunct="1">
              <a:buNone/>
            </a:pPr>
            <a:r>
              <a:rPr lang="uk-UA" dirty="0" smtClean="0"/>
              <a:t>	</a:t>
            </a:r>
            <a:r>
              <a:rPr lang="uk-UA" sz="2000" dirty="0" smtClean="0"/>
              <a:t>Е</a:t>
            </a:r>
            <a:r>
              <a:rPr lang="uk-UA" sz="2000" dirty="0" smtClean="0">
                <a:solidFill>
                  <a:schemeClr val="tx1"/>
                </a:solidFill>
                <a:latin typeface="+mn-lt"/>
                <a:ea typeface="+mn-ea"/>
                <a:cs typeface="+mn-cs"/>
              </a:rPr>
              <a:t>кспериментально перевірити ефективність методики О. Я. Гомельського в навчально-тренувальному процесі баскетболістів групи підвищення спортивної майстерності факультету фізичного виховання і спорту Житомирського державного університету імені Івана Франка.</a:t>
            </a:r>
            <a:endParaRPr lang="ru-RU" sz="2000" dirty="0" smtClean="0">
              <a:solidFill>
                <a:schemeClr val="tx1"/>
              </a:solidFill>
              <a:latin typeface="+mn-lt"/>
              <a:ea typeface="+mn-ea"/>
              <a:cs typeface="+mn-cs"/>
            </a:endParaRPr>
          </a:p>
          <a:p>
            <a:pPr marL="0" indent="0" algn="ctr" eaLnBrk="1" hangingPunct="1">
              <a:buFontTx/>
              <a:buNone/>
            </a:pPr>
            <a:r>
              <a:rPr lang="uk-UA" dirty="0" smtClean="0"/>
              <a:t>.</a:t>
            </a:r>
            <a:endParaRPr lang="ru-RU" dirty="0" smtClean="0"/>
          </a:p>
        </p:txBody>
      </p:sp>
      <p:pic>
        <p:nvPicPr>
          <p:cNvPr id="4" name="Рисунок 3" descr="1000000237.jpeg"/>
          <p:cNvPicPr>
            <a:picLocks noChangeAspect="1"/>
          </p:cNvPicPr>
          <p:nvPr/>
        </p:nvPicPr>
        <p:blipFill>
          <a:blip r:embed="rId3"/>
          <a:stretch>
            <a:fillRect/>
          </a:stretch>
        </p:blipFill>
        <p:spPr>
          <a:xfrm>
            <a:off x="0" y="3405166"/>
            <a:ext cx="2571768" cy="3452834"/>
          </a:xfrm>
          <a:prstGeom prst="rect">
            <a:avLst/>
          </a:prstGeom>
        </p:spPr>
      </p:pic>
      <p:pic>
        <p:nvPicPr>
          <p:cNvPr id="5" name="Рисунок 4" descr="Гомельский_0.jpg"/>
          <p:cNvPicPr>
            <a:picLocks noChangeAspect="1"/>
          </p:cNvPicPr>
          <p:nvPr/>
        </p:nvPicPr>
        <p:blipFill>
          <a:blip r:embed="rId4"/>
          <a:stretch>
            <a:fillRect/>
          </a:stretch>
        </p:blipFill>
        <p:spPr>
          <a:xfrm>
            <a:off x="4286248" y="4000504"/>
            <a:ext cx="4381500" cy="2552700"/>
          </a:xfrm>
          <a:prstGeom prst="rect">
            <a:avLst/>
          </a:prstGeom>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9000"/>
            <a:lum/>
          </a:blip>
          <a:srcRect/>
          <a:stretch>
            <a:fillRect l="-11000" r="-11000"/>
          </a:stretch>
        </a:blipFill>
        <a:effectLst/>
      </p:bgPr>
    </p:bg>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uk-UA" dirty="0" smtClean="0">
                <a:solidFill>
                  <a:srgbClr val="002060"/>
                </a:solidFill>
              </a:rPr>
              <a:t>Завдання  дослідження</a:t>
            </a:r>
            <a:endParaRPr lang="ru-RU" dirty="0" smtClean="0">
              <a:solidFill>
                <a:srgbClr val="002060"/>
              </a:solidFill>
            </a:endParaRPr>
          </a:p>
        </p:txBody>
      </p:sp>
      <p:sp>
        <p:nvSpPr>
          <p:cNvPr id="3" name="Объект 2"/>
          <p:cNvSpPr>
            <a:spLocks noGrp="1"/>
          </p:cNvSpPr>
          <p:nvPr>
            <p:ph idx="1"/>
          </p:nvPr>
        </p:nvSpPr>
        <p:spPr>
          <a:xfrm>
            <a:off x="468313" y="1341438"/>
            <a:ext cx="8229600" cy="4525962"/>
          </a:xfrm>
        </p:spPr>
        <p:txBody>
          <a:bodyPr/>
          <a:lstStyle/>
          <a:p>
            <a:r>
              <a:rPr lang="uk-UA" sz="2000" dirty="0" smtClean="0">
                <a:solidFill>
                  <a:srgbClr val="000099"/>
                </a:solidFill>
                <a:latin typeface="+mn-lt"/>
                <a:ea typeface="+mn-ea"/>
                <a:cs typeface="+mn-cs"/>
              </a:rPr>
              <a:t>1. Аналіз літературних джерел з проблеми дослідження.</a:t>
            </a:r>
            <a:endParaRPr lang="ru-RU" sz="2000" dirty="0" smtClean="0">
              <a:solidFill>
                <a:srgbClr val="000099"/>
              </a:solidFill>
              <a:latin typeface="+mn-lt"/>
              <a:ea typeface="+mn-ea"/>
              <a:cs typeface="+mn-cs"/>
            </a:endParaRPr>
          </a:p>
          <a:p>
            <a:r>
              <a:rPr lang="uk-UA" sz="2000" dirty="0" smtClean="0">
                <a:solidFill>
                  <a:srgbClr val="000099"/>
                </a:solidFill>
                <a:latin typeface="+mn-lt"/>
                <a:ea typeface="+mn-ea"/>
                <a:cs typeface="+mn-cs"/>
              </a:rPr>
              <a:t>2. Здійснити опитування тренерів з баскетболу щодо ефективності </a:t>
            </a:r>
            <a:r>
              <a:rPr lang="uk-UA" sz="2000" dirty="0" smtClean="0">
                <a:solidFill>
                  <a:srgbClr val="000099"/>
                </a:solidFill>
                <a:latin typeface="+mn-lt"/>
                <a:ea typeface="+mn-ea"/>
                <a:cs typeface="+mn-cs"/>
              </a:rPr>
              <a:t>методики О.Я. </a:t>
            </a:r>
            <a:r>
              <a:rPr lang="ru-RU" sz="2000" dirty="0" err="1" smtClean="0">
                <a:solidFill>
                  <a:srgbClr val="000099"/>
                </a:solidFill>
                <a:latin typeface="+mn-lt"/>
                <a:ea typeface="+mn-ea"/>
                <a:cs typeface="+mn-cs"/>
              </a:rPr>
              <a:t>Гомельського</a:t>
            </a:r>
            <a:r>
              <a:rPr lang="ru-RU" sz="2000" dirty="0" smtClean="0">
                <a:solidFill>
                  <a:srgbClr val="000099"/>
                </a:solidFill>
                <a:latin typeface="+mn-lt"/>
                <a:ea typeface="+mn-ea"/>
                <a:cs typeface="+mn-cs"/>
              </a:rPr>
              <a:t>.</a:t>
            </a:r>
          </a:p>
          <a:p>
            <a:r>
              <a:rPr lang="uk-UA" sz="2000" dirty="0" smtClean="0">
                <a:solidFill>
                  <a:srgbClr val="000099"/>
                </a:solidFill>
                <a:latin typeface="+mn-lt"/>
                <a:ea typeface="+mn-ea"/>
                <a:cs typeface="+mn-cs"/>
              </a:rPr>
              <a:t>3. Впровадити методику О. Я. Гомельського в навчально-тренувальний процес баскетболістів групи підвищення спортивної майстерності факультету фізичного виховання та спорту ЖДУ ім. І.Франка та експериментально перевірити її  ефективність.</a:t>
            </a:r>
            <a:endParaRPr lang="ru-RU" sz="2000" dirty="0" smtClean="0">
              <a:solidFill>
                <a:srgbClr val="000099"/>
              </a:solidFill>
              <a:latin typeface="+mn-lt"/>
              <a:ea typeface="+mn-ea"/>
              <a:cs typeface="+mn-cs"/>
            </a:endParaRPr>
          </a:p>
          <a:p>
            <a:pPr marL="0" indent="0" eaLnBrk="1" hangingPunct="1">
              <a:buFontTx/>
              <a:buNone/>
              <a:defRPr/>
            </a:pPr>
            <a:endParaRPr lang="ru-RU" dirty="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620713"/>
            <a:ext cx="8229600" cy="1143000"/>
          </a:xfrm>
        </p:spPr>
        <p:txBody>
          <a:bodyPr/>
          <a:lstStyle/>
          <a:p>
            <a:pPr eaLnBrk="1" hangingPunct="1"/>
            <a:r>
              <a:rPr lang="uk-UA" sz="3200" b="1" smtClean="0"/>
              <a:t>МЕТОДИ ДОСЛІДЖЕННЯ</a:t>
            </a:r>
            <a:r>
              <a:rPr lang="ru-RU" smtClean="0"/>
              <a:t/>
            </a:r>
            <a:br>
              <a:rPr lang="ru-RU" smtClean="0"/>
            </a:br>
            <a:endParaRPr lang="ru-RU" smtClean="0"/>
          </a:p>
        </p:txBody>
      </p:sp>
      <p:sp>
        <p:nvSpPr>
          <p:cNvPr id="3" name="Объект 2"/>
          <p:cNvSpPr>
            <a:spLocks noGrp="1"/>
          </p:cNvSpPr>
          <p:nvPr>
            <p:ph idx="1"/>
          </p:nvPr>
        </p:nvSpPr>
        <p:spPr/>
        <p:txBody>
          <a:bodyPr/>
          <a:lstStyle/>
          <a:p>
            <a:r>
              <a:rPr lang="uk-UA" dirty="0" smtClean="0">
                <a:solidFill>
                  <a:schemeClr val="tx1"/>
                </a:solidFill>
                <a:latin typeface="+mn-lt"/>
                <a:ea typeface="+mn-ea"/>
                <a:cs typeface="+mn-cs"/>
              </a:rPr>
              <a:t>-</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Аналіз</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літератур</a:t>
            </a:r>
            <a:r>
              <a:rPr lang="uk-UA" dirty="0" smtClean="0">
                <a:solidFill>
                  <a:schemeClr val="tx1"/>
                </a:solidFill>
                <a:latin typeface="+mn-lt"/>
                <a:ea typeface="+mn-ea"/>
                <a:cs typeface="+mn-cs"/>
              </a:rPr>
              <a:t>них джерел</a:t>
            </a:r>
            <a:r>
              <a:rPr lang="ru-RU" dirty="0" smtClean="0">
                <a:solidFill>
                  <a:schemeClr val="tx1"/>
                </a:solidFill>
                <a:latin typeface="+mn-lt"/>
                <a:ea typeface="+mn-ea"/>
                <a:cs typeface="+mn-cs"/>
              </a:rPr>
              <a:t>.</a:t>
            </a:r>
          </a:p>
          <a:p>
            <a:r>
              <a:rPr lang="uk-UA" dirty="0" smtClean="0">
                <a:solidFill>
                  <a:schemeClr val="tx1"/>
                </a:solidFill>
                <a:latin typeface="+mn-lt"/>
                <a:ea typeface="+mn-ea"/>
                <a:cs typeface="+mn-cs"/>
              </a:rPr>
              <a:t>-</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Педагогічний</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експеримент</a:t>
            </a:r>
            <a:r>
              <a:rPr lang="ru-RU" dirty="0" smtClean="0">
                <a:solidFill>
                  <a:schemeClr val="tx1"/>
                </a:solidFill>
                <a:latin typeface="+mn-lt"/>
                <a:ea typeface="+mn-ea"/>
                <a:cs typeface="+mn-cs"/>
              </a:rPr>
              <a:t>.</a:t>
            </a:r>
          </a:p>
          <a:p>
            <a:r>
              <a:rPr lang="ru-RU" dirty="0" smtClean="0">
                <a:solidFill>
                  <a:schemeClr val="tx1"/>
                </a:solidFill>
                <a:latin typeface="+mn-lt"/>
                <a:ea typeface="+mn-ea"/>
                <a:cs typeface="+mn-cs"/>
              </a:rPr>
              <a:t>- Метод </a:t>
            </a:r>
            <a:r>
              <a:rPr lang="ru-RU" dirty="0" err="1" smtClean="0">
                <a:solidFill>
                  <a:schemeClr val="tx1"/>
                </a:solidFill>
                <a:latin typeface="+mn-lt"/>
                <a:ea typeface="+mn-ea"/>
                <a:cs typeface="+mn-cs"/>
              </a:rPr>
              <a:t>експертних</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оцінок</a:t>
            </a:r>
            <a:r>
              <a:rPr lang="ru-RU" dirty="0" smtClean="0">
                <a:solidFill>
                  <a:schemeClr val="tx1"/>
                </a:solidFill>
                <a:latin typeface="+mn-lt"/>
                <a:ea typeface="+mn-ea"/>
                <a:cs typeface="+mn-cs"/>
              </a:rPr>
              <a:t>.</a:t>
            </a:r>
          </a:p>
          <a:p>
            <a:r>
              <a:rPr lang="uk-UA" dirty="0" smtClean="0">
                <a:solidFill>
                  <a:schemeClr val="tx1"/>
                </a:solidFill>
                <a:latin typeface="+mn-lt"/>
                <a:ea typeface="+mn-ea"/>
                <a:cs typeface="+mn-cs"/>
              </a:rPr>
              <a:t>- Педагогічне спостереження.</a:t>
            </a:r>
            <a:endParaRPr lang="ru-RU" dirty="0" smtClean="0">
              <a:solidFill>
                <a:schemeClr val="tx1"/>
              </a:solidFill>
              <a:latin typeface="+mn-lt"/>
              <a:ea typeface="+mn-ea"/>
              <a:cs typeface="+mn-cs"/>
            </a:endParaRPr>
          </a:p>
          <a:p>
            <a:r>
              <a:rPr lang="uk-UA" dirty="0" smtClean="0">
                <a:solidFill>
                  <a:schemeClr val="tx1"/>
                </a:solidFill>
                <a:latin typeface="+mn-lt"/>
                <a:ea typeface="+mn-ea"/>
                <a:cs typeface="+mn-cs"/>
              </a:rPr>
              <a:t>- Педагогічне тестування.</a:t>
            </a:r>
            <a:endParaRPr lang="ru-RU" dirty="0" smtClean="0">
              <a:solidFill>
                <a:schemeClr val="tx1"/>
              </a:solidFill>
              <a:latin typeface="+mn-lt"/>
              <a:ea typeface="+mn-ea"/>
              <a:cs typeface="+mn-cs"/>
            </a:endParaRPr>
          </a:p>
          <a:p>
            <a:r>
              <a:rPr lang="uk-UA" dirty="0" smtClean="0">
                <a:solidFill>
                  <a:schemeClr val="tx1"/>
                </a:solidFill>
                <a:latin typeface="+mn-lt"/>
                <a:ea typeface="+mn-ea"/>
                <a:cs typeface="+mn-cs"/>
              </a:rPr>
              <a:t>- </a:t>
            </a:r>
            <a:r>
              <a:rPr lang="ru-RU" dirty="0" err="1" smtClean="0">
                <a:solidFill>
                  <a:schemeClr val="tx1"/>
                </a:solidFill>
                <a:latin typeface="+mn-lt"/>
                <a:ea typeface="+mn-ea"/>
                <a:cs typeface="+mn-cs"/>
              </a:rPr>
              <a:t>Методи</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математичної</a:t>
            </a:r>
            <a:r>
              <a:rPr lang="ru-RU" dirty="0" smtClean="0">
                <a:solidFill>
                  <a:schemeClr val="tx1"/>
                </a:solidFill>
                <a:latin typeface="+mn-lt"/>
                <a:ea typeface="+mn-ea"/>
                <a:cs typeface="+mn-cs"/>
              </a:rPr>
              <a:t> статистики</a:t>
            </a:r>
            <a:endParaRPr lang="ru-RU" dirty="0" smtClean="0"/>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6000"/>
            <a:lum/>
          </a:blip>
          <a:srcRect/>
          <a:stretch>
            <a:fillRect l="-25000" r="-25000"/>
          </a:stretch>
        </a:blip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uk-UA" sz="3600" smtClean="0"/>
              <a:t>Педагогічне тестування</a:t>
            </a:r>
            <a:endParaRPr lang="ru-RU" sz="3600" smtClean="0"/>
          </a:p>
        </p:txBody>
      </p:sp>
      <p:sp>
        <p:nvSpPr>
          <p:cNvPr id="3" name="Объект 2"/>
          <p:cNvSpPr>
            <a:spLocks noGrp="1"/>
          </p:cNvSpPr>
          <p:nvPr>
            <p:ph idx="1"/>
          </p:nvPr>
        </p:nvSpPr>
        <p:spPr>
          <a:xfrm>
            <a:off x="468313" y="1196975"/>
            <a:ext cx="8229600" cy="4852988"/>
          </a:xfrm>
        </p:spPr>
        <p:txBody>
          <a:bodyPr/>
          <a:lstStyle/>
          <a:p>
            <a:pPr>
              <a:defRPr/>
            </a:pPr>
            <a:r>
              <a:rPr lang="uk-UA" sz="2000" dirty="0" smtClean="0"/>
              <a:t>	</a:t>
            </a:r>
            <a:r>
              <a:rPr lang="ru-RU" sz="2000" dirty="0" smtClean="0"/>
              <a:t> </a:t>
            </a:r>
            <a:r>
              <a:rPr lang="uk-UA" sz="2000" b="1" dirty="0" smtClean="0"/>
              <a:t>Педагогічне тестування </a:t>
            </a:r>
            <a:r>
              <a:rPr lang="uk-UA" sz="2000" dirty="0" smtClean="0"/>
              <a:t>було використано для визначення рівня техніко-тактичної підготовленості </a:t>
            </a:r>
            <a:r>
              <a:rPr lang="uk-UA" sz="2000" dirty="0" err="1" smtClean="0"/>
              <a:t>баскетболістіза</a:t>
            </a:r>
            <a:r>
              <a:rPr lang="uk-UA" sz="2000" dirty="0" smtClean="0"/>
              <a:t> допомогою спеціально підібраних контрольних вправ, тестів і нормативів. </a:t>
            </a:r>
            <a:r>
              <a:rPr lang="ru-RU" sz="2000" dirty="0" smtClean="0"/>
              <a:t>Метод </a:t>
            </a:r>
            <a:r>
              <a:rPr lang="ru-RU" sz="2000" dirty="0" err="1" smtClean="0"/>
              <a:t>тестування</a:t>
            </a:r>
            <a:r>
              <a:rPr lang="ru-RU" sz="2000" dirty="0" smtClean="0"/>
              <a:t> дав </a:t>
            </a:r>
            <a:r>
              <a:rPr lang="ru-RU" sz="2000" dirty="0" err="1" smtClean="0"/>
              <a:t>можливість</a:t>
            </a:r>
            <a:r>
              <a:rPr lang="ru-RU" sz="2000" dirty="0" smtClean="0"/>
              <a:t> </a:t>
            </a:r>
            <a:r>
              <a:rPr lang="ru-RU" sz="2000" dirty="0" err="1" smtClean="0"/>
              <a:t>простежити</a:t>
            </a:r>
            <a:r>
              <a:rPr lang="ru-RU" sz="2000" dirty="0" smtClean="0"/>
              <a:t> </a:t>
            </a:r>
            <a:r>
              <a:rPr lang="uk-UA" sz="2000" dirty="0" smtClean="0"/>
              <a:t>за</a:t>
            </a:r>
            <a:r>
              <a:rPr lang="ru-RU" sz="2000" dirty="0" smtClean="0"/>
              <a:t> </a:t>
            </a:r>
            <a:r>
              <a:rPr lang="ru-RU" sz="2000" dirty="0" err="1" smtClean="0"/>
              <a:t>динамік</a:t>
            </a:r>
            <a:r>
              <a:rPr lang="uk-UA" sz="2000" dirty="0" err="1" smtClean="0"/>
              <a:t>ою</a:t>
            </a:r>
            <a:r>
              <a:rPr lang="ru-RU" sz="2000" dirty="0" smtClean="0"/>
              <a:t> </a:t>
            </a:r>
            <a:r>
              <a:rPr lang="ru-RU" sz="2000" dirty="0" err="1" smtClean="0"/>
              <a:t>зростання</a:t>
            </a:r>
            <a:r>
              <a:rPr lang="ru-RU" sz="2000" dirty="0" smtClean="0"/>
              <a:t> </a:t>
            </a:r>
            <a:r>
              <a:rPr lang="ru-RU" sz="2000" dirty="0" err="1" smtClean="0"/>
              <a:t>результатів</a:t>
            </a:r>
            <a:r>
              <a:rPr lang="ru-RU" sz="2000" dirty="0" smtClean="0"/>
              <a:t> </a:t>
            </a:r>
            <a:r>
              <a:rPr lang="ru-RU" sz="2000" dirty="0" err="1" smtClean="0"/>
              <a:t>техні</a:t>
            </a:r>
            <a:r>
              <a:rPr lang="uk-UA" sz="2000" dirty="0" err="1" smtClean="0"/>
              <a:t>чної</a:t>
            </a:r>
            <a:r>
              <a:rPr lang="uk-UA" sz="2000" dirty="0" smtClean="0"/>
              <a:t> </a:t>
            </a:r>
            <a:r>
              <a:rPr lang="ru-RU" sz="2000" dirty="0" err="1" smtClean="0"/>
              <a:t>підготовленості</a:t>
            </a:r>
            <a:r>
              <a:rPr lang="ru-RU" sz="2000" dirty="0" smtClean="0"/>
              <a:t> </a:t>
            </a:r>
            <a:r>
              <a:rPr lang="ru-RU" sz="2000" dirty="0" err="1" smtClean="0"/>
              <a:t>баскетбо</a:t>
            </a:r>
            <a:r>
              <a:rPr lang="uk-UA" sz="2000" dirty="0" err="1" smtClean="0"/>
              <a:t>лістів</a:t>
            </a:r>
            <a:r>
              <a:rPr lang="uk-UA" sz="2000" dirty="0" smtClean="0"/>
              <a:t> під час</a:t>
            </a:r>
            <a:r>
              <a:rPr lang="ru-RU" sz="2000" dirty="0" smtClean="0"/>
              <a:t> </a:t>
            </a:r>
            <a:r>
              <a:rPr lang="ru-RU" sz="2000" dirty="0" err="1" smtClean="0"/>
              <a:t>експерименту</a:t>
            </a:r>
            <a:r>
              <a:rPr lang="uk-UA" sz="2000" dirty="0" smtClean="0"/>
              <a:t>.</a:t>
            </a:r>
            <a:endParaRPr lang="ru-RU" sz="2000" dirty="0" smtClean="0"/>
          </a:p>
          <a:p>
            <a:pPr>
              <a:defRPr/>
            </a:pPr>
            <a:r>
              <a:rPr lang="ru-RU" sz="2000" dirty="0" smtClean="0"/>
              <a:t>В </a:t>
            </a:r>
            <a:r>
              <a:rPr lang="ru-RU" sz="2000" dirty="0" err="1" smtClean="0"/>
              <a:t>якості</a:t>
            </a:r>
            <a:r>
              <a:rPr lang="ru-RU" sz="2000" dirty="0" smtClean="0"/>
              <a:t> </a:t>
            </a:r>
            <a:r>
              <a:rPr lang="ru-RU" sz="2000" dirty="0" err="1" smtClean="0"/>
              <a:t>контрольних</a:t>
            </a:r>
            <a:r>
              <a:rPr lang="ru-RU" sz="2000" dirty="0" smtClean="0"/>
              <a:t> </a:t>
            </a:r>
            <a:r>
              <a:rPr lang="ru-RU" sz="2000" dirty="0" err="1" smtClean="0"/>
              <a:t>випробувань</a:t>
            </a:r>
            <a:r>
              <a:rPr lang="ru-RU" sz="2000" dirty="0" smtClean="0"/>
              <a:t> нами </a:t>
            </a:r>
            <a:r>
              <a:rPr lang="ru-RU" sz="2000" dirty="0" err="1" smtClean="0"/>
              <a:t>було</a:t>
            </a:r>
            <a:r>
              <a:rPr lang="ru-RU" sz="2000" dirty="0" smtClean="0"/>
              <a:t> </a:t>
            </a:r>
            <a:r>
              <a:rPr lang="ru-RU" sz="2000" dirty="0" err="1" smtClean="0"/>
              <a:t>використано</a:t>
            </a:r>
            <a:r>
              <a:rPr lang="ru-RU" sz="2000" dirty="0" smtClean="0"/>
              <a:t> </a:t>
            </a:r>
            <a:r>
              <a:rPr lang="ru-RU" sz="2000" dirty="0" err="1" smtClean="0"/>
              <a:t>такі</a:t>
            </a:r>
            <a:r>
              <a:rPr lang="ru-RU" sz="2000" dirty="0" smtClean="0"/>
              <a:t> тест</a:t>
            </a:r>
            <a:r>
              <a:rPr lang="uk-UA" sz="2000" dirty="0" err="1" smtClean="0"/>
              <a:t>ові</a:t>
            </a:r>
            <a:r>
              <a:rPr lang="uk-UA" sz="2000" dirty="0" smtClean="0"/>
              <a:t> випробування</a:t>
            </a:r>
            <a:r>
              <a:rPr lang="ru-RU" sz="2000" dirty="0" smtClean="0"/>
              <a:t>:</a:t>
            </a:r>
          </a:p>
          <a:p>
            <a:pPr marL="0" indent="0" algn="just" eaLnBrk="1" hangingPunct="1">
              <a:buFontTx/>
              <a:buNone/>
              <a:defRPr/>
            </a:pPr>
            <a:r>
              <a:rPr lang="uk-UA" sz="2000" dirty="0" smtClean="0"/>
              <a:t>1.Тест «Кидки з </a:t>
            </a:r>
            <a:r>
              <a:rPr lang="uk-UA" sz="2000" dirty="0" err="1" smtClean="0"/>
              <a:t>сердньої</a:t>
            </a:r>
            <a:r>
              <a:rPr lang="uk-UA" sz="2000" dirty="0" smtClean="0"/>
              <a:t> відстані з місця»</a:t>
            </a:r>
          </a:p>
          <a:p>
            <a:pPr marL="0" indent="0" algn="just" eaLnBrk="1" hangingPunct="1">
              <a:buFontTx/>
              <a:buNone/>
              <a:defRPr/>
            </a:pPr>
            <a:r>
              <a:rPr lang="uk-UA" sz="2000" dirty="0" smtClean="0"/>
              <a:t>2.Тест «Кидки з 3-очкової лінії з місця» </a:t>
            </a:r>
          </a:p>
          <a:p>
            <a:pPr marL="0" indent="0" algn="just" eaLnBrk="1" hangingPunct="1">
              <a:buFontTx/>
              <a:buNone/>
              <a:defRPr/>
            </a:pPr>
            <a:r>
              <a:rPr lang="uk-UA" sz="2000" dirty="0" smtClean="0"/>
              <a:t>3.Тест «Кидки з лінії штрафного кидка»</a:t>
            </a:r>
          </a:p>
          <a:p>
            <a:pPr marL="0" indent="0" algn="just" eaLnBrk="1" hangingPunct="1">
              <a:buFontTx/>
              <a:buNone/>
              <a:defRPr/>
            </a:pPr>
            <a:r>
              <a:rPr lang="uk-UA" sz="2000" dirty="0" smtClean="0"/>
              <a:t>4.Тест «</a:t>
            </a:r>
            <a:r>
              <a:rPr lang="ru-RU" sz="2000" dirty="0" err="1" smtClean="0"/>
              <a:t>Комбінована</a:t>
            </a:r>
            <a:r>
              <a:rPr lang="ru-RU" sz="2000" dirty="0" smtClean="0"/>
              <a:t> </a:t>
            </a:r>
            <a:r>
              <a:rPr lang="ru-RU" sz="2000" dirty="0" err="1" smtClean="0"/>
              <a:t>вправа</a:t>
            </a:r>
            <a:r>
              <a:rPr lang="uk-UA" sz="2000" dirty="0" smtClean="0"/>
              <a:t>» </a:t>
            </a:r>
          </a:p>
          <a:p>
            <a:pPr marL="0" indent="0" algn="just" eaLnBrk="1" hangingPunct="1">
              <a:buFontTx/>
              <a:buNone/>
              <a:defRPr/>
            </a:pPr>
            <a:r>
              <a:rPr lang="uk-UA" sz="2000" dirty="0" smtClean="0"/>
              <a:t>5.Тест «Кидки з </a:t>
            </a:r>
            <a:r>
              <a:rPr lang="uk-UA" sz="2000" dirty="0" err="1" smtClean="0"/>
              <a:t>супротивом</a:t>
            </a:r>
            <a:r>
              <a:rPr lang="uk-UA" sz="2000" dirty="0" smtClean="0"/>
              <a:t>»</a:t>
            </a:r>
            <a:endParaRPr lang="ru-RU" sz="2000" dirty="0" smtClean="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l="-18000" r="-27000"/>
          </a:stretch>
        </a:blip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218488" cy="1498600"/>
          </a:xfrm>
        </p:spPr>
        <p:txBody>
          <a:bodyPr/>
          <a:lstStyle/>
          <a:p>
            <a:pPr eaLnBrk="1" hangingPunct="1"/>
            <a:r>
              <a:rPr lang="uk-UA" smtClean="0"/>
              <a:t>Експериментальна база дослідження</a:t>
            </a:r>
            <a:endParaRPr lang="ru-RU" smtClean="0"/>
          </a:p>
        </p:txBody>
      </p:sp>
      <p:sp>
        <p:nvSpPr>
          <p:cNvPr id="3" name="Объект 2"/>
          <p:cNvSpPr>
            <a:spLocks noGrp="1"/>
          </p:cNvSpPr>
          <p:nvPr>
            <p:ph idx="1"/>
          </p:nvPr>
        </p:nvSpPr>
        <p:spPr/>
        <p:txBody>
          <a:bodyPr/>
          <a:lstStyle/>
          <a:p>
            <a:pPr marL="0" indent="0" eaLnBrk="1" hangingPunct="1">
              <a:buFontTx/>
              <a:buNone/>
              <a:defRPr/>
            </a:pPr>
            <a:r>
              <a:rPr lang="uk-UA" sz="2000" b="1" dirty="0" smtClean="0">
                <a:ln>
                  <a:solidFill>
                    <a:schemeClr val="tx2"/>
                  </a:solidFill>
                </a:ln>
                <a:solidFill>
                  <a:srgbClr val="000099"/>
                </a:solidFill>
              </a:rPr>
              <a:t>	</a:t>
            </a:r>
          </a:p>
          <a:p>
            <a:pPr marL="0" indent="0" eaLnBrk="1" hangingPunct="1">
              <a:buFontTx/>
              <a:buNone/>
              <a:defRPr/>
            </a:pPr>
            <a:endParaRPr lang="uk-UA" sz="2000" b="1" dirty="0" smtClean="0">
              <a:ln>
                <a:solidFill>
                  <a:schemeClr val="tx2"/>
                </a:solidFill>
              </a:ln>
              <a:solidFill>
                <a:srgbClr val="000099"/>
              </a:solidFill>
            </a:endParaRPr>
          </a:p>
          <a:p>
            <a:pPr marL="0" indent="0" eaLnBrk="1" hangingPunct="1">
              <a:lnSpc>
                <a:spcPct val="150000"/>
              </a:lnSpc>
              <a:buFontTx/>
              <a:buNone/>
              <a:defRPr/>
            </a:pPr>
            <a:r>
              <a:rPr lang="uk-UA" sz="2000" b="1" dirty="0" smtClean="0">
                <a:ln>
                  <a:solidFill>
                    <a:schemeClr val="tx2"/>
                  </a:solidFill>
                </a:ln>
                <a:solidFill>
                  <a:srgbClr val="000099"/>
                </a:solidFill>
              </a:rPr>
              <a:t>	Дослідження проводилося протягом 2014-2015 року на базі Житомирського державного університету імені Івана Франка. У дослідження було залучено 2 групи  (по 15 чоловік у кожній) віком від 18-21 років.	</a:t>
            </a:r>
            <a:endParaRPr lang="ru-RU" sz="2000" b="1" dirty="0" smtClean="0">
              <a:ln>
                <a:solidFill>
                  <a:schemeClr val="tx2"/>
                </a:solidFill>
              </a:ln>
              <a:solidFill>
                <a:srgbClr val="000099"/>
              </a:solidFill>
            </a:endParaRPr>
          </a:p>
          <a:p>
            <a:pPr eaLnBrk="1" hangingPunct="1">
              <a:defRPr/>
            </a:pPr>
            <a:endParaRPr lang="ru-RU" b="1" dirty="0" smtClean="0">
              <a:ln>
                <a:solidFill>
                  <a:schemeClr val="tx2"/>
                </a:solidFill>
              </a:ln>
              <a:solidFill>
                <a:srgbClr val="000099"/>
              </a:solidFill>
            </a:endParaRP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Опитування</a:t>
            </a:r>
            <a:r>
              <a:rPr lang="ru-RU" dirty="0" smtClean="0"/>
              <a:t> трене</a:t>
            </a:r>
            <a:r>
              <a:rPr lang="uk-UA" dirty="0" smtClean="0"/>
              <a:t>рів</a:t>
            </a:r>
            <a:endParaRPr lang="ru-RU" dirty="0"/>
          </a:p>
        </p:txBody>
      </p:sp>
      <p:pic>
        <p:nvPicPr>
          <p:cNvPr id="4" name="Содержимое 3" descr="таб.3.1.png"/>
          <p:cNvPicPr>
            <a:picLocks noGrp="1" noChangeAspect="1"/>
          </p:cNvPicPr>
          <p:nvPr>
            <p:ph idx="1"/>
          </p:nvPr>
        </p:nvPicPr>
        <p:blipFill>
          <a:blip r:embed="rId2"/>
          <a:stretch>
            <a:fillRect/>
          </a:stretch>
        </p:blipFill>
        <p:spPr>
          <a:xfrm>
            <a:off x="2285984" y="1285860"/>
            <a:ext cx="4071966" cy="1857388"/>
          </a:xfrm>
        </p:spPr>
      </p:pic>
      <p:graphicFrame>
        <p:nvGraphicFramePr>
          <p:cNvPr id="5" name="Диаграмма 4"/>
          <p:cNvGraphicFramePr/>
          <p:nvPr/>
        </p:nvGraphicFramePr>
        <p:xfrm>
          <a:off x="4429124" y="3571876"/>
          <a:ext cx="4714876" cy="29337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descr="SJKrOzRoZkQ.jpg"/>
          <p:cNvPicPr>
            <a:picLocks noChangeAspect="1"/>
          </p:cNvPicPr>
          <p:nvPr/>
        </p:nvPicPr>
        <p:blipFill>
          <a:blip r:embed="rId4"/>
          <a:stretch>
            <a:fillRect/>
          </a:stretch>
        </p:blipFill>
        <p:spPr>
          <a:xfrm>
            <a:off x="0" y="3429000"/>
            <a:ext cx="4643438" cy="2928958"/>
          </a:xfrm>
          <a:prstGeom prst="rect">
            <a:avLst/>
          </a:prstGeo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10012</TotalTime>
  <Words>442</Words>
  <Application>Microsoft Office PowerPoint</Application>
  <PresentationFormat>Экран (4:3)</PresentationFormat>
  <Paragraphs>116</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Diseño predeterminado</vt:lpstr>
      <vt:lpstr>Лист Microsoft Excel 97-2003</vt:lpstr>
      <vt:lpstr>УДОСКОНАЛЕННЯ ТЕХНІЧНОЇ ПІДГОТОВКИ БАСКЕТБОЛІСТІВ В УМОВАХ ПІДВИЩЕННЯ СПОРТИВНОЇ МАЙСТЕРНОСТІ</vt:lpstr>
      <vt:lpstr>Актуальність</vt:lpstr>
      <vt:lpstr>Об’єкт та предмет дослідження</vt:lpstr>
      <vt:lpstr>Мета дослідження</vt:lpstr>
      <vt:lpstr>Завдання  дослідження</vt:lpstr>
      <vt:lpstr>МЕТОДИ ДОСЛІДЖЕННЯ </vt:lpstr>
      <vt:lpstr>Педагогічне тестування</vt:lpstr>
      <vt:lpstr>Експериментальна база дослідження</vt:lpstr>
      <vt:lpstr>Опитування тренерів</vt:lpstr>
      <vt:lpstr>Результати дослідження</vt:lpstr>
      <vt:lpstr>Презентация PowerPoint</vt:lpstr>
      <vt:lpstr>Презентация PowerPoint</vt:lpstr>
      <vt:lpstr>Презентация PowerPoint</vt:lpstr>
      <vt:lpstr>Презентация PowerPoint</vt:lpstr>
      <vt:lpstr>Загальні результати </vt:lpstr>
      <vt:lpstr>Загальні результати</vt:lpstr>
      <vt:lpstr>Висновки </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Татьяна</cp:lastModifiedBy>
  <cp:revision>750</cp:revision>
  <dcterms:created xsi:type="dcterms:W3CDTF">2010-05-23T14:28:12Z</dcterms:created>
  <dcterms:modified xsi:type="dcterms:W3CDTF">2015-10-28T13:29:13Z</dcterms:modified>
</cp:coreProperties>
</file>