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306" r:id="rId4"/>
    <p:sldId id="258" r:id="rId5"/>
    <p:sldId id="259" r:id="rId6"/>
    <p:sldId id="260" r:id="rId7"/>
    <p:sldId id="261" r:id="rId8"/>
    <p:sldId id="288" r:id="rId9"/>
    <p:sldId id="289" r:id="rId10"/>
    <p:sldId id="265" r:id="rId11"/>
    <p:sldId id="264" r:id="rId12"/>
    <p:sldId id="262" r:id="rId13"/>
    <p:sldId id="263" r:id="rId14"/>
    <p:sldId id="266" r:id="rId15"/>
    <p:sldId id="291" r:id="rId16"/>
    <p:sldId id="292" r:id="rId17"/>
    <p:sldId id="290" r:id="rId18"/>
    <p:sldId id="293" r:id="rId19"/>
    <p:sldId id="268" r:id="rId20"/>
    <p:sldId id="294" r:id="rId21"/>
    <p:sldId id="295" r:id="rId22"/>
    <p:sldId id="296" r:id="rId23"/>
    <p:sldId id="297" r:id="rId24"/>
    <p:sldId id="299" r:id="rId25"/>
    <p:sldId id="300" r:id="rId26"/>
    <p:sldId id="298" r:id="rId27"/>
    <p:sldId id="301" r:id="rId28"/>
    <p:sldId id="302" r:id="rId29"/>
    <p:sldId id="303" r:id="rId30"/>
    <p:sldId id="304" r:id="rId31"/>
    <p:sldId id="305" r:id="rId32"/>
    <p:sldId id="272" r:id="rId33"/>
    <p:sldId id="273" r:id="rId34"/>
    <p:sldId id="274" r:id="rId35"/>
    <p:sldId id="277" r:id="rId36"/>
    <p:sldId id="278" r:id="rId37"/>
    <p:sldId id="279" r:id="rId38"/>
    <p:sldId id="280" r:id="rId39"/>
    <p:sldId id="285" r:id="rId40"/>
    <p:sldId id="281" r:id="rId41"/>
    <p:sldId id="282" r:id="rId42"/>
    <p:sldId id="283" r:id="rId43"/>
    <p:sldId id="284" r:id="rId44"/>
    <p:sldId id="286" r:id="rId4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A1ACB-63F8-44FB-9880-FF1320996B95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6C68C-EAF1-4451-AFDE-069588E61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A04B-F2C2-4311-AABC-668FE0EDFCAA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E6B6-8878-40FF-BBA8-971C20C80D24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20B3-DD78-47AD-A623-BC391DCB5109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022E-F1CD-47C4-A352-BEC0F5A6A37C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EC6C-461A-4263-89C8-6127D7D6B33D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D939-DED1-46C4-9ABF-352DFF80C706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42D-C3CC-4155-A5A2-5CDA7CDD4F69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B2AE-2615-4716-ABA0-61DA8E3CC029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EC23-3C28-4CDD-9BC3-E235F840AB03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83FF-7DD5-454F-AF30-B33F82B73EBC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2F28-87B8-4FA1-8FC7-214850A1999B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5AD84-FF58-4D78-9F99-7E87B5D123A7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latin typeface="Arial Black" pitchFamily="34" charset="0"/>
              </a:rPr>
              <a:t>Історична граматика російської мови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Вступна лекція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uk-UA" sz="2800" dirty="0" smtClean="0"/>
              <a:t> </a:t>
            </a:r>
            <a:r>
              <a:rPr lang="uk-UA" sz="2800" dirty="0" err="1" smtClean="0"/>
              <a:t>Златник</a:t>
            </a:r>
            <a:r>
              <a:rPr lang="uk-UA" sz="2800" dirty="0" smtClean="0"/>
              <a:t> </a:t>
            </a:r>
            <a:r>
              <a:rPr lang="uk-UA" sz="2800" smtClean="0"/>
              <a:t>Володимира Великого</a:t>
            </a:r>
            <a:endParaRPr lang="ru-RU" sz="2800" dirty="0"/>
          </a:p>
        </p:txBody>
      </p:sp>
      <p:pic>
        <p:nvPicPr>
          <p:cNvPr id="4" name="Содержимое 3" descr="Zlatnik_H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214422"/>
            <a:ext cx="4255756" cy="4525963"/>
          </a:xfrm>
        </p:spPr>
      </p:pic>
      <p:sp>
        <p:nvSpPr>
          <p:cNvPr id="5" name="TextBox 4"/>
          <p:cNvSpPr txBox="1"/>
          <p:nvPr/>
        </p:nvSpPr>
        <p:spPr>
          <a:xfrm>
            <a:off x="2500298" y="5929330"/>
            <a:ext cx="414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Владимир, а се его злато</a:t>
            </a:r>
            <a:endParaRPr lang="ru-RU" sz="28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uk-UA" sz="3200" dirty="0" smtClean="0"/>
              <a:t> </a:t>
            </a:r>
            <a:r>
              <a:rPr lang="uk-UA" sz="3200" dirty="0" err="1" smtClean="0"/>
              <a:t>Гніздівський</a:t>
            </a:r>
            <a:r>
              <a:rPr lang="uk-UA" sz="3200" dirty="0" smtClean="0"/>
              <a:t> напис </a:t>
            </a:r>
            <a:br>
              <a:rPr lang="uk-UA" sz="3200" dirty="0" smtClean="0"/>
            </a:br>
            <a:r>
              <a:rPr lang="uk-UA" sz="2400" dirty="0" smtClean="0"/>
              <a:t>(</a:t>
            </a:r>
            <a:r>
              <a:rPr lang="ru-RU" sz="2400" dirty="0" smtClean="0"/>
              <a:t>перша четверть — середина X ст.)</a:t>
            </a:r>
            <a:endParaRPr lang="ru-RU" sz="2400" dirty="0"/>
          </a:p>
        </p:txBody>
      </p:sp>
      <p:pic>
        <p:nvPicPr>
          <p:cNvPr id="4" name="Содержимое 3" descr="гніздівський напи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9" y="1071547"/>
            <a:ext cx="5929353" cy="3727970"/>
          </a:xfrm>
        </p:spPr>
      </p:pic>
      <p:sp>
        <p:nvSpPr>
          <p:cNvPr id="5" name="TextBox 4"/>
          <p:cNvSpPr txBox="1"/>
          <p:nvPr/>
        </p:nvSpPr>
        <p:spPr>
          <a:xfrm>
            <a:off x="214282" y="4714884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гороушна</a:t>
            </a:r>
            <a:r>
              <a:rPr lang="en-US" sz="2400" b="1" dirty="0" smtClean="0"/>
              <a:t> – </a:t>
            </a:r>
            <a:r>
              <a:rPr lang="ru-RU" sz="2400" dirty="0" smtClean="0"/>
              <a:t> «горчица» (Д. А. </a:t>
            </a:r>
            <a:r>
              <a:rPr lang="ru-RU" sz="2400" dirty="0" err="1" smtClean="0"/>
              <a:t>Авдусін</a:t>
            </a:r>
            <a:r>
              <a:rPr lang="ru-RU" sz="2400" dirty="0" smtClean="0"/>
              <a:t>, П. Я. </a:t>
            </a:r>
            <a:r>
              <a:rPr lang="ru-RU" sz="2400" dirty="0" err="1" smtClean="0"/>
              <a:t>Черних</a:t>
            </a:r>
            <a:r>
              <a:rPr lang="ru-RU" sz="2400" dirty="0" smtClean="0"/>
              <a:t>)</a:t>
            </a:r>
          </a:p>
          <a:p>
            <a:r>
              <a:rPr lang="ru-RU" sz="2400" b="1" dirty="0" err="1" smtClean="0"/>
              <a:t>гороуща</a:t>
            </a:r>
            <a:r>
              <a:rPr lang="en-US" sz="2400" b="1" dirty="0" smtClean="0"/>
              <a:t> – </a:t>
            </a:r>
            <a:r>
              <a:rPr lang="ru-RU" sz="2400" dirty="0" smtClean="0"/>
              <a:t> «горючее» (Г. Ф. </a:t>
            </a:r>
            <a:r>
              <a:rPr lang="ru-RU" sz="2400" dirty="0" err="1" smtClean="0"/>
              <a:t>Корзухіна</a:t>
            </a:r>
            <a:r>
              <a:rPr lang="ru-RU" sz="2400" dirty="0" smtClean="0"/>
              <a:t>, А. С. Львов)</a:t>
            </a:r>
          </a:p>
          <a:p>
            <a:r>
              <a:rPr lang="ru-RU" sz="2400" b="1" dirty="0" err="1" smtClean="0"/>
              <a:t>гороуниа</a:t>
            </a:r>
            <a:r>
              <a:rPr lang="en-US" sz="2400" b="1" dirty="0" smtClean="0"/>
              <a:t> – </a:t>
            </a:r>
            <a:r>
              <a:rPr lang="ru-RU" sz="2400" dirty="0" smtClean="0"/>
              <a:t>Н.в. </a:t>
            </a:r>
            <a:r>
              <a:rPr lang="ru-RU" sz="2400" dirty="0" err="1" smtClean="0"/>
              <a:t>присвійного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прикметника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слов</a:t>
            </a:r>
            <a:r>
              <a:rPr lang="en-US" sz="2400" dirty="0" smtClean="0"/>
              <a:t>’</a:t>
            </a:r>
            <a:r>
              <a:rPr lang="ru-RU" sz="2400" dirty="0" err="1" smtClean="0"/>
              <a:t>янського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імені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Горун</a:t>
            </a:r>
            <a:r>
              <a:rPr lang="ru-RU" sz="2400" dirty="0" smtClean="0"/>
              <a:t> (Р. О. Якобсон, В. </a:t>
            </a:r>
            <a:r>
              <a:rPr lang="ru-RU" sz="2400" dirty="0" err="1" smtClean="0"/>
              <a:t>Кіпарський</a:t>
            </a:r>
            <a:r>
              <a:rPr lang="ru-RU" sz="2400" dirty="0" smtClean="0"/>
              <a:t>, </a:t>
            </a:r>
            <a:r>
              <a:rPr lang="ru-RU" sz="2400" dirty="0" err="1" smtClean="0"/>
              <a:t>О.Н.Трубачов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r>
              <a:rPr lang="ru-RU" dirty="0" smtClean="0"/>
              <a:t>"</a:t>
            </a:r>
            <a:r>
              <a:rPr lang="ru-RU" dirty="0" err="1" smtClean="0"/>
              <a:t>Кінь</a:t>
            </a:r>
            <a:r>
              <a:rPr lang="ru-RU" dirty="0" smtClean="0"/>
              <a:t>". </a:t>
            </a:r>
            <a:r>
              <a:rPr lang="ru-RU" dirty="0" err="1" smtClean="0"/>
              <a:t>Графіті</a:t>
            </a:r>
            <a:r>
              <a:rPr lang="ru-RU" dirty="0" smtClean="0"/>
              <a:t>. </a:t>
            </a:r>
            <a:r>
              <a:rPr lang="en-US" dirty="0" smtClean="0"/>
              <a:t>XI </a:t>
            </a:r>
            <a:r>
              <a:rPr lang="ru-RU" dirty="0" smtClean="0"/>
              <a:t>ст. (</a:t>
            </a:r>
            <a:r>
              <a:rPr lang="ru-RU" dirty="0" err="1" smtClean="0"/>
              <a:t>Софіївський</a:t>
            </a:r>
            <a:r>
              <a:rPr lang="ru-RU" dirty="0" smtClean="0"/>
              <a:t> собор):</a:t>
            </a:r>
            <a:endParaRPr lang="ru-RU" dirty="0"/>
          </a:p>
        </p:txBody>
      </p:sp>
      <p:pic>
        <p:nvPicPr>
          <p:cNvPr id="4" name="Рисунок 3" descr="sofiyskiy_sobor_1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357298"/>
            <a:ext cx="6437464" cy="475299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 smtClean="0"/>
              <a:t>Повідомлення</a:t>
            </a:r>
            <a:r>
              <a:rPr lang="ru-RU" sz="2800" dirty="0" smtClean="0"/>
              <a:t> про смерть Великого </a:t>
            </a:r>
            <a:r>
              <a:rPr lang="ru-RU" sz="2800" dirty="0" err="1" smtClean="0"/>
              <a:t>Київського</a:t>
            </a:r>
            <a:r>
              <a:rPr lang="ru-RU" sz="2800" dirty="0" smtClean="0"/>
              <a:t> князя Ярослава Мудрого:</a:t>
            </a:r>
            <a:endParaRPr lang="ru-RU" sz="2800" dirty="0"/>
          </a:p>
        </p:txBody>
      </p:sp>
      <p:pic>
        <p:nvPicPr>
          <p:cNvPr id="4" name="Содержимое 3" descr="graffiti_sofiyskiy_sob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1071546"/>
            <a:ext cx="3411022" cy="4942919"/>
          </a:xfrm>
        </p:spPr>
      </p:pic>
      <p:sp>
        <p:nvSpPr>
          <p:cNvPr id="5" name="TextBox 4"/>
          <p:cNvSpPr txBox="1"/>
          <p:nvPr/>
        </p:nvSpPr>
        <p:spPr>
          <a:xfrm>
            <a:off x="500034" y="2214554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Автограф </a:t>
            </a:r>
          </a:p>
          <a:p>
            <a:r>
              <a:rPr lang="ru-RU" sz="2400" dirty="0" err="1" smtClean="0"/>
              <a:t>Володимира</a:t>
            </a:r>
            <a:r>
              <a:rPr lang="ru-RU" sz="2400" dirty="0" smtClean="0"/>
              <a:t> Мономаха:</a:t>
            </a:r>
            <a:endParaRPr lang="ru-RU" sz="2400" dirty="0"/>
          </a:p>
        </p:txBody>
      </p:sp>
      <p:pic>
        <p:nvPicPr>
          <p:cNvPr id="6" name="Рисунок 5" descr="graffiti_sofiyskiy_sobor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14686"/>
            <a:ext cx="3929090" cy="214135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Матеріали приватної кореспонденції</a:t>
            </a:r>
            <a:endParaRPr lang="ru-RU" dirty="0"/>
          </a:p>
        </p:txBody>
      </p:sp>
      <p:pic>
        <p:nvPicPr>
          <p:cNvPr id="4" name="Содержимое 3" descr="берестяна грамот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000240"/>
            <a:ext cx="5482526" cy="4525963"/>
          </a:xfrm>
        </p:spPr>
      </p:pic>
      <p:sp>
        <p:nvSpPr>
          <p:cNvPr id="5" name="TextBox 4"/>
          <p:cNvSpPr txBox="1"/>
          <p:nvPr/>
        </p:nvSpPr>
        <p:spPr>
          <a:xfrm>
            <a:off x="571472" y="1214422"/>
            <a:ext cx="8157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Новгородська берестяна грамота  </a:t>
            </a:r>
            <a:r>
              <a:rPr lang="uk-UA" sz="2000" dirty="0" err="1" smtClean="0"/>
              <a:t>“От</a:t>
            </a:r>
            <a:r>
              <a:rPr lang="uk-UA" sz="2000" dirty="0" smtClean="0"/>
              <a:t> </a:t>
            </a:r>
            <a:r>
              <a:rPr lang="uk-UA" sz="2000" dirty="0" err="1" smtClean="0"/>
              <a:t>Гостят</a:t>
            </a:r>
            <a:r>
              <a:rPr lang="ru-RU" sz="2000" dirty="0" err="1" smtClean="0"/>
              <a:t>ы</a:t>
            </a:r>
            <a:r>
              <a:rPr lang="ru-RU" sz="2000" dirty="0" smtClean="0"/>
              <a:t> к Василию» (1160-1180 </a:t>
            </a:r>
            <a:r>
              <a:rPr lang="ru-RU" sz="2000" dirty="0" err="1" smtClean="0"/>
              <a:t>рр</a:t>
            </a:r>
            <a:r>
              <a:rPr lang="ru-RU" sz="2000" dirty="0" smtClean="0"/>
              <a:t>.)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Новгородські берестяні грамоти</a:t>
            </a:r>
            <a:br>
              <a:rPr lang="uk-UA" dirty="0" smtClean="0"/>
            </a:br>
            <a:r>
              <a:rPr lang="en-US" dirty="0" smtClean="0"/>
              <a:t>XI-XIV </a:t>
            </a:r>
            <a:r>
              <a:rPr lang="uk-UA" dirty="0" smtClean="0"/>
              <a:t>ст.</a:t>
            </a:r>
            <a:endParaRPr lang="ru-RU" dirty="0"/>
          </a:p>
        </p:txBody>
      </p:sp>
      <p:pic>
        <p:nvPicPr>
          <p:cNvPr id="4" name="Содержимое 3" descr="1340280500_8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5" y="1617204"/>
            <a:ext cx="7368432" cy="445500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err="1" smtClean="0"/>
              <a:t>Жалована</a:t>
            </a:r>
            <a:r>
              <a:rPr lang="uk-UA" sz="3200" dirty="0" smtClean="0"/>
              <a:t> грамота великого князя Мстислава і сина його Всеволода новгородському Юрієву монастирю (Київ 1130 р.)</a:t>
            </a:r>
            <a:endParaRPr lang="ru-RU" sz="3200" dirty="0"/>
          </a:p>
        </p:txBody>
      </p:sp>
      <p:pic>
        <p:nvPicPr>
          <p:cNvPr id="4" name="Содержимое 3" descr="1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714488"/>
            <a:ext cx="3273404" cy="474249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Послання Івана Грозного</a:t>
            </a:r>
            <a:endParaRPr lang="ru-RU" dirty="0"/>
          </a:p>
        </p:txBody>
      </p:sp>
      <p:pic>
        <p:nvPicPr>
          <p:cNvPr id="4" name="Содержимое 3" descr="Второе посла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3419129" cy="4525963"/>
          </a:xfrm>
        </p:spPr>
      </p:pic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71612"/>
            <a:ext cx="3143272" cy="434462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Руська правда (ХІ ст.)</a:t>
            </a:r>
            <a:endParaRPr lang="ru-RU" dirty="0"/>
          </a:p>
        </p:txBody>
      </p:sp>
      <p:pic>
        <p:nvPicPr>
          <p:cNvPr id="4" name="Содержимое 3" descr="Russkaya_pravda_razvor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410417"/>
            <a:ext cx="4000527" cy="490552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Рукописні книги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Євангелія</a:t>
            </a:r>
            <a:endParaRPr lang="ru-RU" dirty="0" smtClean="0"/>
          </a:p>
          <a:p>
            <a:r>
              <a:rPr lang="uk-UA" dirty="0" smtClean="0"/>
              <a:t>Псалтир - збірка духовних віршів</a:t>
            </a:r>
            <a:endParaRPr lang="ru-RU" dirty="0" smtClean="0"/>
          </a:p>
          <a:p>
            <a:r>
              <a:rPr lang="uk-UA" dirty="0" smtClean="0"/>
              <a:t>Мінеї - збірка церковних читань </a:t>
            </a:r>
            <a:endParaRPr lang="ru-RU" dirty="0" smtClean="0"/>
          </a:p>
          <a:p>
            <a:r>
              <a:rPr lang="uk-UA" dirty="0" err="1" smtClean="0"/>
              <a:t>Кондакари</a:t>
            </a:r>
            <a:r>
              <a:rPr lang="uk-UA" dirty="0" smtClean="0"/>
              <a:t> - збірки церковних </a:t>
            </a:r>
            <a:r>
              <a:rPr lang="uk-UA" dirty="0" err="1" smtClean="0"/>
              <a:t>піснопінь</a:t>
            </a:r>
            <a:endParaRPr lang="ru-RU" dirty="0" smtClean="0"/>
          </a:p>
          <a:p>
            <a:r>
              <a:rPr lang="uk-UA" dirty="0" smtClean="0"/>
              <a:t>Повчання отців церкви і житія святих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uk-UA" b="1" dirty="0" smtClean="0"/>
              <a:t>План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uk-UA" sz="2400" dirty="0" smtClean="0"/>
              <a:t>Історична граматика російської мови як навчальна дисципліна, предмет і задачі.</a:t>
            </a:r>
            <a:endParaRPr lang="ru-RU" sz="1800" dirty="0" smtClean="0"/>
          </a:p>
          <a:p>
            <a:pPr lvl="0"/>
            <a:r>
              <a:rPr lang="uk-UA" sz="2400" dirty="0" smtClean="0"/>
              <a:t>Основні джерела історичних досліджень російської мови.</a:t>
            </a:r>
            <a:endParaRPr lang="ru-RU" sz="1800" dirty="0" smtClean="0"/>
          </a:p>
          <a:p>
            <a:pPr lvl="0"/>
            <a:r>
              <a:rPr lang="uk-UA" sz="2400" dirty="0" smtClean="0">
                <a:solidFill>
                  <a:srgbClr val="FF0000"/>
                </a:solidFill>
              </a:rPr>
              <a:t>Основні методи історичного вивчення мови.</a:t>
            </a:r>
            <a:endParaRPr lang="ru-RU" sz="1800" dirty="0" smtClean="0">
              <a:solidFill>
                <a:srgbClr val="FF0000"/>
              </a:solidFill>
            </a:endParaRPr>
          </a:p>
          <a:p>
            <a:pPr lvl="0"/>
            <a:r>
              <a:rPr lang="uk-UA" sz="2400" dirty="0" smtClean="0">
                <a:solidFill>
                  <a:srgbClr val="FF0000"/>
                </a:solidFill>
              </a:rPr>
              <a:t>Праці вітчизняних і закордонних мовознавців у дослідженні питань з історії мови.</a:t>
            </a:r>
            <a:endParaRPr lang="ru-RU" sz="1800" dirty="0" smtClean="0">
              <a:solidFill>
                <a:srgbClr val="FF0000"/>
              </a:solidFill>
            </a:endParaRPr>
          </a:p>
          <a:p>
            <a:pPr lvl="0"/>
            <a:r>
              <a:rPr lang="uk-UA" sz="2400" dirty="0" smtClean="0"/>
              <a:t>Російська мова та її місце серед слов’янських мов</a:t>
            </a:r>
            <a:r>
              <a:rPr lang="ru-RU" sz="2400" dirty="0" smtClean="0"/>
              <a:t> </a:t>
            </a:r>
            <a:endParaRPr lang="ru-RU" sz="1800" dirty="0" smtClean="0"/>
          </a:p>
          <a:p>
            <a:pPr lvl="1"/>
            <a:r>
              <a:rPr lang="uk-UA" sz="2400" dirty="0" smtClean="0"/>
              <a:t>Поява російської мови на східнослов’янській діалектній основі</a:t>
            </a:r>
            <a:endParaRPr lang="ru-RU" sz="1600" dirty="0" smtClean="0"/>
          </a:p>
          <a:p>
            <a:pPr lvl="1"/>
            <a:r>
              <a:rPr lang="uk-UA" sz="2400" dirty="0" smtClean="0"/>
              <a:t>Періодизація історії розвитку російської мови</a:t>
            </a:r>
          </a:p>
          <a:p>
            <a:pPr lvl="1"/>
            <a:r>
              <a:rPr lang="uk-UA" sz="2400" dirty="0" smtClean="0"/>
              <a:t>Російська мова як представник східнослов'янської групи мов</a:t>
            </a:r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Житіє Нифонта (1219р)</a:t>
            </a:r>
            <a:endParaRPr lang="ru-RU" dirty="0"/>
          </a:p>
        </p:txBody>
      </p:sp>
      <p:pic>
        <p:nvPicPr>
          <p:cNvPr id="4" name="Содержимое 3" descr="035-0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6788945" cy="45259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Псковський Апостол (поч. </a:t>
            </a:r>
            <a:r>
              <a:rPr lang="en-US" sz="3600" dirty="0" smtClean="0"/>
              <a:t>XVI </a:t>
            </a:r>
            <a:r>
              <a:rPr lang="uk-UA" sz="3600" dirty="0" smtClean="0"/>
              <a:t>ст.)</a:t>
            </a:r>
            <a:endParaRPr lang="ru-RU" sz="3600" dirty="0"/>
          </a:p>
        </p:txBody>
      </p:sp>
      <p:pic>
        <p:nvPicPr>
          <p:cNvPr id="4" name="Содержимое 3" descr="0000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322346"/>
            <a:ext cx="3286147" cy="5081671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Сійське</a:t>
            </a:r>
            <a:r>
              <a:rPr lang="uk-UA" dirty="0" smtClean="0"/>
              <a:t> Євангеліє 1339 р.</a:t>
            </a:r>
            <a:endParaRPr lang="ru-RU" dirty="0"/>
          </a:p>
        </p:txBody>
      </p:sp>
      <p:pic>
        <p:nvPicPr>
          <p:cNvPr id="4" name="Содержимое 3" descr="01_ev_siriys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091" y="1600200"/>
            <a:ext cx="7071817" cy="45259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Літописи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Дослідники літописів:</a:t>
            </a:r>
          </a:p>
          <a:p>
            <a:r>
              <a:rPr lang="uk-UA" dirty="0" smtClean="0"/>
              <a:t>І. І. Срезневський, </a:t>
            </a:r>
          </a:p>
          <a:p>
            <a:r>
              <a:rPr lang="uk-UA" dirty="0" smtClean="0"/>
              <a:t>К. Н. Бестужева-Рюміна, </a:t>
            </a:r>
          </a:p>
          <a:p>
            <a:r>
              <a:rPr lang="uk-UA" dirty="0" smtClean="0"/>
              <a:t>М. І. </a:t>
            </a:r>
            <a:r>
              <a:rPr lang="uk-UA" dirty="0" err="1" smtClean="0"/>
              <a:t>Сухомлинова</a:t>
            </a:r>
            <a:r>
              <a:rPr lang="uk-UA" dirty="0" smtClean="0"/>
              <a:t>, </a:t>
            </a:r>
          </a:p>
          <a:p>
            <a:r>
              <a:rPr lang="uk-UA" dirty="0" smtClean="0"/>
              <a:t>О. О. </a:t>
            </a:r>
            <a:r>
              <a:rPr lang="uk-UA" dirty="0" err="1" smtClean="0"/>
              <a:t>Шахматов</a:t>
            </a:r>
            <a:r>
              <a:rPr lang="uk-UA" dirty="0" smtClean="0"/>
              <a:t>, </a:t>
            </a:r>
          </a:p>
          <a:p>
            <a:r>
              <a:rPr lang="uk-UA" dirty="0" smtClean="0"/>
              <a:t>М. Д. </a:t>
            </a:r>
            <a:r>
              <a:rPr lang="uk-UA" dirty="0" err="1" smtClean="0"/>
              <a:t>Приселкова</a:t>
            </a:r>
            <a:r>
              <a:rPr lang="uk-UA" dirty="0" smtClean="0"/>
              <a:t>, </a:t>
            </a:r>
          </a:p>
          <a:p>
            <a:r>
              <a:rPr lang="uk-UA" dirty="0" smtClean="0"/>
              <a:t>А. І. </a:t>
            </a:r>
            <a:r>
              <a:rPr lang="uk-UA" dirty="0" err="1" smtClean="0"/>
              <a:t>Насонова</a:t>
            </a:r>
            <a:r>
              <a:rPr lang="uk-UA" dirty="0" smtClean="0"/>
              <a:t>, </a:t>
            </a:r>
          </a:p>
          <a:p>
            <a:r>
              <a:rPr lang="uk-UA" dirty="0" smtClean="0"/>
              <a:t>Д. С. </a:t>
            </a:r>
            <a:r>
              <a:rPr lang="uk-UA" dirty="0" err="1" smtClean="0"/>
              <a:t>Ліхачов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Повість минулих літ у </a:t>
            </a:r>
            <a:r>
              <a:rPr lang="uk-UA" dirty="0" err="1" smtClean="0"/>
              <a:t>лаврентіївському</a:t>
            </a:r>
            <a:r>
              <a:rPr lang="uk-UA" dirty="0" smtClean="0"/>
              <a:t> списку (1377 р.)</a:t>
            </a:r>
            <a:endParaRPr lang="ru-RU" dirty="0"/>
          </a:p>
        </p:txBody>
      </p:sp>
      <p:pic>
        <p:nvPicPr>
          <p:cNvPr id="4" name="Содержимое 3" descr="1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584555"/>
            <a:ext cx="3786214" cy="483068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Повість минулих літ у іпатіївському списку (ХІ</a:t>
            </a:r>
            <a:r>
              <a:rPr lang="en-US" dirty="0" smtClean="0"/>
              <a:t>V </a:t>
            </a:r>
            <a:r>
              <a:rPr lang="uk-UA" dirty="0" smtClean="0"/>
              <a:t>ст.)</a:t>
            </a:r>
            <a:endParaRPr lang="ru-RU" dirty="0"/>
          </a:p>
        </p:txBody>
      </p:sp>
      <p:pic>
        <p:nvPicPr>
          <p:cNvPr id="4" name="Содержимое 3" descr="image067-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571612"/>
            <a:ext cx="4143404" cy="502248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Повість минулих літ у </a:t>
            </a:r>
            <a:r>
              <a:rPr lang="uk-UA" dirty="0" err="1" smtClean="0"/>
              <a:t>радзивилівському</a:t>
            </a:r>
            <a:r>
              <a:rPr lang="uk-UA" dirty="0" smtClean="0"/>
              <a:t> списку (</a:t>
            </a:r>
            <a:r>
              <a:rPr lang="en-US" dirty="0" smtClean="0"/>
              <a:t>XV </a:t>
            </a:r>
            <a:r>
              <a:rPr lang="ru-RU" dirty="0" smtClean="0"/>
              <a:t>ст.)</a:t>
            </a:r>
            <a:endParaRPr lang="ru-RU" dirty="0"/>
          </a:p>
        </p:txBody>
      </p:sp>
      <p:pic>
        <p:nvPicPr>
          <p:cNvPr id="4" name="Содержимое 3" descr="640px-14_2_List_of_Radzivill_Chr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571612"/>
            <a:ext cx="3235138" cy="4918421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Повчання Володимира Мономаха (дата створення ймовірно 1109 р.)</a:t>
            </a:r>
            <a:endParaRPr lang="ru-RU" dirty="0"/>
          </a:p>
        </p:txBody>
      </p:sp>
      <p:pic>
        <p:nvPicPr>
          <p:cNvPr id="4" name="Содержимое 3" descr="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34546"/>
            <a:ext cx="6317686" cy="499484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Слово о полку </a:t>
            </a:r>
            <a:r>
              <a:rPr lang="uk-UA" dirty="0" err="1" smtClean="0"/>
              <a:t>Ігоревім</a:t>
            </a:r>
            <a:r>
              <a:rPr lang="uk-UA" dirty="0" smtClean="0"/>
              <a:t> (ХІІ ст.)</a:t>
            </a:r>
            <a:endParaRPr lang="ru-RU" dirty="0"/>
          </a:p>
        </p:txBody>
      </p:sp>
      <p:pic>
        <p:nvPicPr>
          <p:cNvPr id="4" name="Содержимое 3" descr="rekon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308560"/>
            <a:ext cx="6786610" cy="505602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46158"/>
          </a:xfrm>
        </p:spPr>
        <p:txBody>
          <a:bodyPr/>
          <a:lstStyle/>
          <a:p>
            <a:r>
              <a:rPr lang="uk-UA" dirty="0" smtClean="0"/>
              <a:t>Друковані книги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3714776" cy="1928826"/>
          </a:xfrm>
        </p:spPr>
        <p:txBody>
          <a:bodyPr>
            <a:noAutofit/>
          </a:bodyPr>
          <a:lstStyle/>
          <a:p>
            <a:r>
              <a:rPr lang="uk-UA" dirty="0" smtClean="0"/>
              <a:t>Псалтир </a:t>
            </a:r>
          </a:p>
          <a:p>
            <a:pPr>
              <a:buNone/>
            </a:pPr>
            <a:r>
              <a:rPr lang="uk-UA" dirty="0" smtClean="0"/>
              <a:t>(1517 р. Франциск Скорина)</a:t>
            </a:r>
            <a:endParaRPr lang="ru-RU" dirty="0"/>
          </a:p>
        </p:txBody>
      </p:sp>
      <p:pic>
        <p:nvPicPr>
          <p:cNvPr id="4" name="Рисунок 3" descr="b897c985d471881dd5cb6bad48992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785794"/>
            <a:ext cx="4262434" cy="2540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4429132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dirty="0" smtClean="0"/>
              <a:t>Апостол </a:t>
            </a:r>
          </a:p>
          <a:p>
            <a:r>
              <a:rPr lang="uk-UA" sz="3200" dirty="0" smtClean="0"/>
              <a:t>(1564 р. Іван Федорів)</a:t>
            </a:r>
            <a:endParaRPr lang="ru-RU" sz="2000" dirty="0"/>
          </a:p>
        </p:txBody>
      </p:sp>
      <p:pic>
        <p:nvPicPr>
          <p:cNvPr id="7" name="Рисунок 6" descr="Апостол_Івана_Федоровича_15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71876"/>
            <a:ext cx="3672401" cy="2870593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1"/>
            <a:ext cx="8229600" cy="42862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Література: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Иванов В.В. Историческая грамматика русского языка. – М., 1990. – С. 7 – 39, 57 – 63.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Историческая грамматика русского языка. </a:t>
            </a:r>
            <a:r>
              <a:rPr lang="uk-UA" dirty="0" err="1" smtClean="0"/>
              <a:t>Основные</a:t>
            </a:r>
            <a:r>
              <a:rPr lang="uk-UA" dirty="0" smtClean="0"/>
              <a:t> </a:t>
            </a:r>
            <a:r>
              <a:rPr lang="uk-UA" dirty="0" err="1" smtClean="0"/>
              <a:t>источники</a:t>
            </a:r>
            <a:r>
              <a:rPr lang="uk-UA" dirty="0" smtClean="0"/>
              <a:t> </a:t>
            </a:r>
            <a:r>
              <a:rPr lang="uk-UA" dirty="0" err="1" smtClean="0"/>
              <a:t>исторического</a:t>
            </a:r>
            <a:r>
              <a:rPr lang="uk-UA" dirty="0" smtClean="0"/>
              <a:t> </a:t>
            </a:r>
            <a:r>
              <a:rPr lang="uk-UA" dirty="0" err="1" smtClean="0"/>
              <a:t>изучения</a:t>
            </a:r>
            <a:r>
              <a:rPr lang="uk-UA" dirty="0" smtClean="0"/>
              <a:t> руського </a:t>
            </a:r>
            <a:r>
              <a:rPr lang="uk-UA" dirty="0" err="1" smtClean="0"/>
              <a:t>языка</a:t>
            </a:r>
            <a:r>
              <a:rPr lang="uk-UA" dirty="0" smtClean="0"/>
              <a:t>. – </a:t>
            </a:r>
            <a:r>
              <a:rPr lang="uk-UA" dirty="0" err="1" smtClean="0"/>
              <a:t>Минск</a:t>
            </a:r>
            <a:r>
              <a:rPr lang="uk-UA" dirty="0" smtClean="0"/>
              <a:t>, 2003.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pl-PL" dirty="0" smtClean="0"/>
              <a:t>Rieger J. Z dziejów języka rosyjskiego, Warszawa 1998, s. 20 – 29.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pl-PL" dirty="0" smtClean="0"/>
              <a:t>Dalewska-Greń H. Języki słowiańskie, Warszawa 2002.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Граматика Лаврентія Зизанія 1596 р.</a:t>
            </a:r>
            <a:endParaRPr lang="ru-RU" dirty="0"/>
          </a:p>
        </p:txBody>
      </p:sp>
      <p:pic>
        <p:nvPicPr>
          <p:cNvPr id="4" name="Содержимое 3" descr="image0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643050"/>
            <a:ext cx="2590586" cy="4358280"/>
          </a:xfrm>
        </p:spPr>
      </p:pic>
      <p:pic>
        <p:nvPicPr>
          <p:cNvPr id="5" name="Рисунок 4" descr="2LOkRWMB_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357430"/>
            <a:ext cx="3048339" cy="4286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43372" y="12858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err="1" smtClean="0"/>
              <a:t>Лексис</a:t>
            </a:r>
            <a:r>
              <a:rPr lang="uk-UA" dirty="0" smtClean="0"/>
              <a:t> </a:t>
            </a:r>
            <a:r>
              <a:rPr lang="uk-UA" dirty="0" err="1" smtClean="0"/>
              <a:t>сиречь</a:t>
            </a:r>
            <a:r>
              <a:rPr lang="uk-UA" dirty="0" smtClean="0"/>
              <a:t> </a:t>
            </a:r>
            <a:r>
              <a:rPr lang="uk-UA" dirty="0" err="1" smtClean="0"/>
              <a:t>речения</a:t>
            </a:r>
            <a:r>
              <a:rPr lang="uk-UA" dirty="0" smtClean="0"/>
              <a:t> </a:t>
            </a:r>
            <a:r>
              <a:rPr lang="uk-UA" dirty="0" err="1" smtClean="0"/>
              <a:t>вкратце</a:t>
            </a:r>
            <a:r>
              <a:rPr lang="uk-UA" dirty="0" smtClean="0"/>
              <a:t> </a:t>
            </a:r>
            <a:r>
              <a:rPr lang="uk-UA" dirty="0" err="1" smtClean="0"/>
              <a:t>собраны</a:t>
            </a:r>
            <a:r>
              <a:rPr lang="uk-UA" dirty="0" smtClean="0"/>
              <a:t> и </a:t>
            </a:r>
            <a:r>
              <a:rPr lang="uk-UA" dirty="0" err="1" smtClean="0"/>
              <a:t>из</a:t>
            </a:r>
            <a:r>
              <a:rPr lang="uk-UA" dirty="0" smtClean="0"/>
              <a:t> </a:t>
            </a:r>
            <a:r>
              <a:rPr lang="uk-UA" dirty="0" err="1" smtClean="0"/>
              <a:t>славенского</a:t>
            </a:r>
            <a:r>
              <a:rPr lang="uk-UA" dirty="0" smtClean="0"/>
              <a:t> </a:t>
            </a:r>
            <a:r>
              <a:rPr lang="uk-UA" dirty="0" err="1" smtClean="0"/>
              <a:t>языка</a:t>
            </a:r>
            <a:r>
              <a:rPr lang="uk-UA" dirty="0" smtClean="0"/>
              <a:t> на </a:t>
            </a:r>
            <a:r>
              <a:rPr lang="uk-UA" dirty="0" err="1" smtClean="0"/>
              <a:t>простый</a:t>
            </a:r>
            <a:r>
              <a:rPr lang="uk-UA" dirty="0" smtClean="0"/>
              <a:t> </a:t>
            </a:r>
            <a:r>
              <a:rPr lang="uk-UA" dirty="0" err="1" smtClean="0"/>
              <a:t>руский</a:t>
            </a:r>
            <a:r>
              <a:rPr lang="uk-UA" dirty="0" smtClean="0"/>
              <a:t> </a:t>
            </a:r>
            <a:r>
              <a:rPr lang="uk-UA" dirty="0" err="1" smtClean="0"/>
              <a:t>диялект</a:t>
            </a:r>
            <a:r>
              <a:rPr lang="uk-UA" dirty="0" smtClean="0"/>
              <a:t> </a:t>
            </a:r>
            <a:r>
              <a:rPr lang="uk-UA" dirty="0" err="1" smtClean="0"/>
              <a:t>истолкованы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68" cy="1082660"/>
          </a:xfrm>
        </p:spPr>
        <p:txBody>
          <a:bodyPr>
            <a:noAutofit/>
          </a:bodyPr>
          <a:lstStyle/>
          <a:p>
            <a:r>
              <a:rPr lang="uk-UA" sz="2400" dirty="0" smtClean="0"/>
              <a:t>Граматика Мелетія Смотрицького 1619 р.</a:t>
            </a:r>
            <a:endParaRPr lang="ru-RU" sz="2400" dirty="0"/>
          </a:p>
        </p:txBody>
      </p:sp>
      <p:pic>
        <p:nvPicPr>
          <p:cNvPr id="4" name="Содержимое 3" descr="Граматика_(Смотрицький)_16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14488"/>
            <a:ext cx="2681340" cy="4525963"/>
          </a:xfrm>
        </p:spPr>
      </p:pic>
      <p:pic>
        <p:nvPicPr>
          <p:cNvPr id="5" name="Рисунок 4" descr="4knigi110b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785926"/>
            <a:ext cx="2995611" cy="44053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71934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 smtClean="0"/>
              <a:t>«Лексикон </a:t>
            </a:r>
            <a:r>
              <a:rPr lang="uk-UA" sz="2400" dirty="0" err="1" smtClean="0"/>
              <a:t>славеноросский</a:t>
            </a:r>
            <a:r>
              <a:rPr lang="uk-UA" sz="2400" dirty="0" smtClean="0"/>
              <a:t> </a:t>
            </a:r>
            <a:r>
              <a:rPr lang="uk-UA" sz="2400" dirty="0" err="1" smtClean="0"/>
              <a:t>имен</a:t>
            </a:r>
            <a:r>
              <a:rPr lang="uk-UA" sz="2400" dirty="0" smtClean="0"/>
              <a:t> </a:t>
            </a:r>
            <a:r>
              <a:rPr lang="uk-UA" sz="2400" dirty="0" err="1" smtClean="0"/>
              <a:t>тлъкование</a:t>
            </a:r>
            <a:r>
              <a:rPr lang="uk-UA" sz="2400" dirty="0" smtClean="0"/>
              <a:t>» </a:t>
            </a:r>
            <a:r>
              <a:rPr lang="uk-UA" sz="2400" dirty="0" err="1" smtClean="0"/>
              <a:t>Памва</a:t>
            </a:r>
            <a:r>
              <a:rPr lang="uk-UA" sz="2400" dirty="0" smtClean="0"/>
              <a:t> </a:t>
            </a:r>
            <a:r>
              <a:rPr lang="uk-UA" sz="2400" dirty="0" err="1" smtClean="0"/>
              <a:t>Беринди</a:t>
            </a:r>
            <a:r>
              <a:rPr lang="uk-UA" sz="2400" dirty="0" smtClean="0"/>
              <a:t> (</a:t>
            </a:r>
            <a:r>
              <a:rPr lang="en-US" sz="2400" dirty="0" smtClean="0"/>
              <a:t>XVII</a:t>
            </a:r>
            <a:r>
              <a:rPr lang="uk-UA" sz="2400" dirty="0" smtClean="0"/>
              <a:t> ст.)</a:t>
            </a: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Сучасні говірки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У сучасній російській мові вимова [о] на місці [е] спостерігається лише в наголошеному складі</a:t>
            </a:r>
          </a:p>
          <a:p>
            <a:r>
              <a:rPr lang="uk-UA" dirty="0" smtClean="0"/>
              <a:t>в епоху зміни [е] в [</a:t>
            </a:r>
            <a:r>
              <a:rPr lang="uk-UA" dirty="0" err="1" smtClean="0"/>
              <a:t>‘о</a:t>
            </a:r>
            <a:r>
              <a:rPr lang="uk-UA" dirty="0" smtClean="0"/>
              <a:t>] даний процес реалізується після м’яких приголосних перед твердими приголосними незалежно від наголошеності складу</a:t>
            </a:r>
          </a:p>
          <a:p>
            <a:r>
              <a:rPr lang="uk-UA" dirty="0" smtClean="0"/>
              <a:t>сучасні </a:t>
            </a:r>
            <a:r>
              <a:rPr lang="uk-UA" dirty="0" err="1" smtClean="0"/>
              <a:t>північновеликоруські</a:t>
            </a:r>
            <a:r>
              <a:rPr lang="uk-UA" dirty="0" smtClean="0"/>
              <a:t> </a:t>
            </a:r>
            <a:r>
              <a:rPr lang="uk-UA" dirty="0" err="1" smtClean="0"/>
              <a:t>йокаючі</a:t>
            </a:r>
            <a:r>
              <a:rPr lang="uk-UA" dirty="0" smtClean="0"/>
              <a:t> говірки з вимовою типу </a:t>
            </a:r>
            <a:r>
              <a:rPr lang="uk-UA" i="1" dirty="0" smtClean="0"/>
              <a:t>[</a:t>
            </a:r>
            <a:r>
              <a:rPr lang="uk-UA" i="1" dirty="0" err="1" smtClean="0"/>
              <a:t>н’осу</a:t>
            </a:r>
            <a:r>
              <a:rPr lang="uk-UA" i="1" dirty="0" smtClean="0"/>
              <a:t>], [</a:t>
            </a:r>
            <a:r>
              <a:rPr lang="uk-UA" i="1" dirty="0" err="1" smtClean="0"/>
              <a:t>в’осна</a:t>
            </a:r>
            <a:r>
              <a:rPr lang="uk-UA" i="1" dirty="0" smtClean="0"/>
              <a:t>], [</a:t>
            </a:r>
            <a:r>
              <a:rPr lang="uk-UA" i="1" dirty="0" err="1" smtClean="0"/>
              <a:t>б’ору</a:t>
            </a:r>
            <a:r>
              <a:rPr lang="uk-UA" i="1" dirty="0" smtClean="0"/>
              <a:t>], [</a:t>
            </a:r>
            <a:r>
              <a:rPr lang="uk-UA" i="1" dirty="0" err="1" smtClean="0"/>
              <a:t>в’озу</a:t>
            </a:r>
            <a:r>
              <a:rPr lang="uk-UA" i="1" dirty="0" smtClean="0"/>
              <a:t>]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Записи іноземців, які фіксували живу мову латинськими літерами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Б. О. Ларіни</a:t>
            </a:r>
            <a:endParaRPr lang="en-US" dirty="0" smtClean="0"/>
          </a:p>
          <a:p>
            <a:r>
              <a:rPr lang="uk-UA" dirty="0" smtClean="0"/>
              <a:t>Граматика і розмовник голландця </a:t>
            </a:r>
            <a:r>
              <a:rPr lang="uk-UA" dirty="0" err="1" smtClean="0"/>
              <a:t>Лудольфа</a:t>
            </a:r>
            <a:r>
              <a:rPr lang="uk-UA" dirty="0" smtClean="0"/>
              <a:t> 1696 р.</a:t>
            </a:r>
            <a:endParaRPr lang="en-US" dirty="0" smtClean="0"/>
          </a:p>
          <a:p>
            <a:r>
              <a:rPr lang="uk-UA" dirty="0" smtClean="0"/>
              <a:t>«Паризький словник московітів» (1586 р.)</a:t>
            </a:r>
          </a:p>
          <a:p>
            <a:r>
              <a:rPr lang="uk-UA" dirty="0" smtClean="0"/>
              <a:t>«Російсько-англійський </a:t>
            </a:r>
            <a:r>
              <a:rPr lang="uk-UA" dirty="0" err="1" smtClean="0"/>
              <a:t>словник-древник</a:t>
            </a:r>
            <a:r>
              <a:rPr lang="uk-UA" dirty="0" smtClean="0"/>
              <a:t>» Ричарда Джеймса (1618 – 1619 рр.) з записами зразків </a:t>
            </a:r>
            <a:r>
              <a:rPr lang="uk-UA" dirty="0" err="1" smtClean="0"/>
              <a:t>холмогірського</a:t>
            </a:r>
            <a:r>
              <a:rPr lang="uk-UA" dirty="0" smtClean="0"/>
              <a:t> (архангельського) говору</a:t>
            </a:r>
          </a:p>
          <a:p>
            <a:r>
              <a:rPr lang="uk-UA" dirty="0" smtClean="0"/>
              <a:t>Російсько-німецький розмовник Т. </a:t>
            </a:r>
            <a:r>
              <a:rPr lang="uk-UA" dirty="0" err="1" smtClean="0"/>
              <a:t>Фенне</a:t>
            </a:r>
            <a:r>
              <a:rPr lang="uk-UA" dirty="0" smtClean="0"/>
              <a:t> (1607 р.) записи псковської живої мови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00948" cy="7254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Сучасна російська мова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8115328" cy="2828932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варіативні форми </a:t>
            </a:r>
            <a:r>
              <a:rPr lang="uk-UA" i="1" dirty="0" smtClean="0"/>
              <a:t>в </a:t>
            </a:r>
            <a:r>
              <a:rPr lang="uk-UA" i="1" dirty="0" err="1" smtClean="0"/>
              <a:t>лесе</a:t>
            </a:r>
            <a:r>
              <a:rPr lang="uk-UA" i="1" dirty="0" smtClean="0"/>
              <a:t> – в лесу,цехи – цеха</a:t>
            </a:r>
          </a:p>
          <a:p>
            <a:r>
              <a:rPr lang="uk-UA" dirty="0" smtClean="0"/>
              <a:t>ономастика (назви водойм, історичних областей, міст і т.д., імена людей, назви племен і народів і т.д.)</a:t>
            </a:r>
          </a:p>
          <a:p>
            <a:pPr>
              <a:buNone/>
            </a:pPr>
            <a:r>
              <a:rPr lang="uk-UA" i="1" dirty="0" err="1" smtClean="0"/>
              <a:t>Мытищи</a:t>
            </a:r>
            <a:r>
              <a:rPr lang="uk-UA" i="1" dirty="0" smtClean="0"/>
              <a:t> - </a:t>
            </a:r>
            <a:r>
              <a:rPr lang="uk-UA" i="1" dirty="0" err="1" smtClean="0"/>
              <a:t>мыть</a:t>
            </a:r>
            <a:r>
              <a:rPr lang="uk-UA" dirty="0" smtClean="0"/>
              <a:t> </a:t>
            </a:r>
            <a:r>
              <a:rPr lang="ru-RU" dirty="0" smtClean="0"/>
              <a:t>‘</a:t>
            </a:r>
            <a:r>
              <a:rPr lang="uk-UA" dirty="0" smtClean="0"/>
              <a:t>місце збору податків</a:t>
            </a:r>
            <a:r>
              <a:rPr lang="ru-RU" dirty="0" smtClean="0"/>
              <a:t>’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3857628"/>
            <a:ext cx="8143932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Давньоруські запозичення з інших мов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4643446"/>
            <a:ext cx="8501122" cy="78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фінські слова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kuontalo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‘кудель‘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suntia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‘судья’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7158" y="3500438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5929330"/>
            <a:ext cx="821537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Порівняльна граматика споріднених мов</a:t>
            </a:r>
            <a:endParaRPr lang="ru-RU" sz="3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0034" y="5500702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Російська мова та її місце серед слов’янських 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000240"/>
            <a:ext cx="2543164" cy="19002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/>
              <a:t>східнослов’янські</a:t>
            </a:r>
            <a:r>
              <a:rPr lang="uk-UA" sz="2400" dirty="0" smtClean="0"/>
              <a:t> </a:t>
            </a:r>
          </a:p>
          <a:p>
            <a:pPr algn="ctr">
              <a:buNone/>
            </a:pPr>
            <a:r>
              <a:rPr lang="uk-UA" sz="2400" dirty="0" smtClean="0"/>
              <a:t>російська</a:t>
            </a:r>
          </a:p>
          <a:p>
            <a:pPr algn="ctr">
              <a:buNone/>
            </a:pPr>
            <a:r>
              <a:rPr lang="uk-UA" sz="2400" dirty="0" smtClean="0"/>
              <a:t>українська</a:t>
            </a:r>
          </a:p>
          <a:p>
            <a:pPr algn="ctr">
              <a:buNone/>
            </a:pPr>
            <a:r>
              <a:rPr lang="uk-UA" sz="2400" dirty="0" smtClean="0"/>
              <a:t>білоруська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292895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південнослов’янські</a:t>
            </a:r>
            <a:r>
              <a:rPr lang="uk-UA" sz="2400" dirty="0" smtClean="0"/>
              <a:t> </a:t>
            </a:r>
          </a:p>
          <a:p>
            <a:pPr algn="ctr"/>
            <a:r>
              <a:rPr lang="uk-UA" sz="2400" dirty="0" smtClean="0"/>
              <a:t>болгарська, </a:t>
            </a:r>
          </a:p>
          <a:p>
            <a:pPr algn="ctr"/>
            <a:r>
              <a:rPr lang="uk-UA" sz="2400" dirty="0" smtClean="0"/>
              <a:t>сербська, </a:t>
            </a:r>
          </a:p>
          <a:p>
            <a:pPr algn="ctr"/>
            <a:r>
              <a:rPr lang="uk-UA" sz="2400" dirty="0" smtClean="0"/>
              <a:t>хорватська, </a:t>
            </a:r>
          </a:p>
          <a:p>
            <a:pPr algn="ctr"/>
            <a:r>
              <a:rPr lang="uk-UA" sz="2400" dirty="0" smtClean="0"/>
              <a:t>македонська, </a:t>
            </a:r>
          </a:p>
          <a:p>
            <a:pPr algn="ctr"/>
            <a:r>
              <a:rPr lang="uk-UA" sz="2400" dirty="0" smtClean="0"/>
              <a:t>словенська, </a:t>
            </a:r>
          </a:p>
          <a:p>
            <a:pPr algn="ctr"/>
            <a:r>
              <a:rPr lang="uk-UA" sz="2400" dirty="0" smtClean="0"/>
              <a:t>старослов’янська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1643050"/>
            <a:ext cx="271464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західнослов’янські</a:t>
            </a:r>
            <a:r>
              <a:rPr lang="uk-UA" sz="2400" dirty="0" smtClean="0"/>
              <a:t> </a:t>
            </a:r>
          </a:p>
          <a:p>
            <a:pPr algn="ctr"/>
            <a:r>
              <a:rPr lang="uk-UA" sz="2400" dirty="0" smtClean="0"/>
              <a:t>польська </a:t>
            </a:r>
          </a:p>
          <a:p>
            <a:pPr algn="ctr"/>
            <a:r>
              <a:rPr lang="uk-UA" sz="2400" dirty="0" smtClean="0"/>
              <a:t>чеська</a:t>
            </a:r>
          </a:p>
          <a:p>
            <a:pPr algn="ctr"/>
            <a:r>
              <a:rPr lang="uk-UA" sz="2400" dirty="0" smtClean="0"/>
              <a:t>словацька</a:t>
            </a:r>
          </a:p>
          <a:p>
            <a:pPr algn="ctr"/>
            <a:r>
              <a:rPr lang="uk-UA" sz="2400" dirty="0" smtClean="0"/>
              <a:t>кашубська</a:t>
            </a:r>
          </a:p>
          <a:p>
            <a:pPr algn="ctr"/>
            <a:r>
              <a:rPr lang="uk-UA" sz="2400" dirty="0" smtClean="0"/>
              <a:t>верхньолужицька і нижньолужицька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5286388"/>
            <a:ext cx="66662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2800" b="1" dirty="0" smtClean="0"/>
              <a:t>праслов’янська мова-основа</a:t>
            </a:r>
          </a:p>
          <a:p>
            <a:pPr algn="ctr"/>
            <a:r>
              <a:rPr lang="uk-UA" sz="2000" dirty="0" smtClean="0"/>
              <a:t>(початок ІІІ тисячоліття до н.е. – середина І тисячоліття н.е.)</a:t>
            </a:r>
            <a:endParaRPr lang="ru-RU" sz="2000" b="1" dirty="0"/>
          </a:p>
        </p:txBody>
      </p:sp>
      <p:cxnSp>
        <p:nvCxnSpPr>
          <p:cNvPr id="8" name="Прямая со стрелкой 7"/>
          <p:cNvCxnSpPr>
            <a:stCxn id="6" idx="0"/>
            <a:endCxn id="3" idx="2"/>
          </p:cNvCxnSpPr>
          <p:nvPr/>
        </p:nvCxnSpPr>
        <p:spPr>
          <a:xfrm rot="5400000" flipH="1" flipV="1">
            <a:off x="4002539" y="4588353"/>
            <a:ext cx="1385911" cy="1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0"/>
            <a:endCxn id="4" idx="2"/>
          </p:cNvCxnSpPr>
          <p:nvPr/>
        </p:nvCxnSpPr>
        <p:spPr>
          <a:xfrm rot="16200000" flipV="1">
            <a:off x="2737466" y="3333439"/>
            <a:ext cx="965682" cy="2940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0"/>
            <a:endCxn id="5" idx="2"/>
          </p:cNvCxnSpPr>
          <p:nvPr/>
        </p:nvCxnSpPr>
        <p:spPr>
          <a:xfrm rot="5400000" flipH="1" flipV="1">
            <a:off x="5648564" y="3362556"/>
            <a:ext cx="965682" cy="2881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Основні періоди розвитку давньоруської мови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52864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VI</a:t>
            </a:r>
            <a:r>
              <a:rPr lang="uk-UA" sz="2800" b="1" dirty="0" smtClean="0"/>
              <a:t>І - </a:t>
            </a:r>
            <a:r>
              <a:rPr lang="ru-RU" sz="2800" b="1" dirty="0" smtClean="0"/>
              <a:t>IX </a:t>
            </a:r>
            <a:r>
              <a:rPr lang="uk-UA" sz="2800" b="1" dirty="0" smtClean="0"/>
              <a:t>ст</a:t>
            </a:r>
            <a:r>
              <a:rPr lang="uk-UA" sz="2800" dirty="0" smtClean="0"/>
              <a:t>. – давньоруська мова, становлення усної форми</a:t>
            </a:r>
            <a:endParaRPr lang="ru-RU" sz="2800" dirty="0" smtClean="0"/>
          </a:p>
          <a:p>
            <a:r>
              <a:rPr lang="ru-RU" sz="2800" b="1" dirty="0" smtClean="0"/>
              <a:t>X - XI</a:t>
            </a:r>
            <a:r>
              <a:rPr lang="uk-UA" sz="2800" b="1" dirty="0" smtClean="0"/>
              <a:t>ІІ </a:t>
            </a:r>
            <a:r>
              <a:rPr lang="uk-UA" sz="2800" b="1" dirty="0" err="1" smtClean="0"/>
              <a:t>ст</a:t>
            </a:r>
            <a:r>
              <a:rPr lang="ru-RU" sz="2800" dirty="0" smtClean="0"/>
              <a:t>. – </a:t>
            </a:r>
            <a:r>
              <a:rPr lang="uk-UA" sz="2800" dirty="0" smtClean="0"/>
              <a:t>давньоруська мова</a:t>
            </a:r>
            <a:endParaRPr lang="ru-RU" sz="2800" dirty="0" smtClean="0"/>
          </a:p>
          <a:p>
            <a:r>
              <a:rPr lang="ru-RU" sz="2800" b="1" dirty="0" smtClean="0"/>
              <a:t>XI</a:t>
            </a:r>
            <a:r>
              <a:rPr lang="uk-UA" sz="2800" b="1" dirty="0" smtClean="0"/>
              <a:t>ІІ – </a:t>
            </a:r>
            <a:r>
              <a:rPr lang="ru-RU" sz="2800" b="1" dirty="0" smtClean="0"/>
              <a:t>XVII </a:t>
            </a:r>
            <a:r>
              <a:rPr lang="uk-UA" sz="2800" b="1" dirty="0" smtClean="0"/>
              <a:t>ст</a:t>
            </a:r>
            <a:r>
              <a:rPr lang="uk-UA" sz="2800" dirty="0" smtClean="0"/>
              <a:t>. – виокремлення російської мови поруч з білоруською та українською, які до ХІ</a:t>
            </a:r>
            <a:r>
              <a:rPr lang="en-US" sz="2800" dirty="0" smtClean="0"/>
              <a:t>V </a:t>
            </a:r>
            <a:r>
              <a:rPr lang="uk-UA" sz="2800" dirty="0" smtClean="0"/>
              <a:t>ст. об’єднувала церковнослов’янська мова.</a:t>
            </a:r>
            <a:endParaRPr lang="ru-RU" sz="2800" dirty="0" smtClean="0"/>
          </a:p>
          <a:p>
            <a:r>
              <a:rPr lang="ru-RU" sz="2800" b="1" dirty="0" smtClean="0"/>
              <a:t>середина XVII </a:t>
            </a:r>
            <a:r>
              <a:rPr lang="uk-UA" sz="2800" b="1" dirty="0" err="1" smtClean="0"/>
              <a:t>ст</a:t>
            </a:r>
            <a:r>
              <a:rPr lang="ru-RU" sz="2800" b="1" dirty="0" smtClean="0"/>
              <a:t>. – XVIII </a:t>
            </a:r>
            <a:r>
              <a:rPr lang="uk-UA" sz="2800" b="1" dirty="0" err="1" smtClean="0"/>
              <a:t>ст</a:t>
            </a:r>
            <a:r>
              <a:rPr lang="ru-RU" sz="2800" b="1" dirty="0" smtClean="0"/>
              <a:t>. </a:t>
            </a:r>
            <a:r>
              <a:rPr lang="ru-RU" sz="2800" dirty="0" smtClean="0"/>
              <a:t>– </a:t>
            </a:r>
            <a:r>
              <a:rPr lang="uk-UA" sz="2800" dirty="0" smtClean="0"/>
              <a:t>початковий період формування російської мови – на північній основі з південноросійськими впливами.</a:t>
            </a:r>
            <a:endParaRPr lang="ru-RU" sz="2800" dirty="0" smtClean="0"/>
          </a:p>
          <a:p>
            <a:r>
              <a:rPr lang="ru-RU" sz="2800" b="1" dirty="0" smtClean="0"/>
              <a:t>XIX – XX </a:t>
            </a:r>
            <a:r>
              <a:rPr lang="uk-UA" sz="2800" b="1" dirty="0" err="1" smtClean="0"/>
              <a:t>ст</a:t>
            </a:r>
            <a:r>
              <a:rPr lang="ru-RU" sz="2800" dirty="0" smtClean="0"/>
              <a:t>. – </a:t>
            </a:r>
            <a:r>
              <a:rPr lang="uk-UA" sz="2800" dirty="0" smtClean="0"/>
              <a:t>розвиток російської мови.</a:t>
            </a:r>
            <a:endParaRPr lang="ru-RU" sz="28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Праслов'янська доба – від утворення </a:t>
            </a:r>
            <a:r>
              <a:rPr lang="uk-UA" dirty="0" err="1" smtClean="0"/>
              <a:t>балто</a:t>
            </a:r>
            <a:r>
              <a:rPr lang="en-US" dirty="0" smtClean="0"/>
              <a:t>-</a:t>
            </a:r>
            <a:r>
              <a:rPr lang="uk-UA" dirty="0" smtClean="0"/>
              <a:t>слов'янської мовної спільноти до </a:t>
            </a:r>
            <a:r>
              <a:rPr lang="en-US" dirty="0" smtClean="0"/>
              <a:t>IV – V </a:t>
            </a:r>
            <a:r>
              <a:rPr lang="uk-UA" dirty="0" smtClean="0"/>
              <a:t>ст. н.е. до часу експансії слов'ян і виділення </a:t>
            </a:r>
            <a:r>
              <a:rPr lang="uk-UA" dirty="0" err="1" smtClean="0"/>
              <a:t>західно-</a:t>
            </a:r>
            <a:r>
              <a:rPr lang="uk-UA" dirty="0" smtClean="0"/>
              <a:t>, </a:t>
            </a:r>
            <a:r>
              <a:rPr lang="uk-UA" dirty="0" err="1" smtClean="0"/>
              <a:t>східно-</a:t>
            </a:r>
            <a:r>
              <a:rPr lang="uk-UA" dirty="0" smtClean="0"/>
              <a:t> і південнослов'янської груп мов.</a:t>
            </a:r>
          </a:p>
          <a:p>
            <a:endParaRPr lang="uk-UA" dirty="0" smtClean="0"/>
          </a:p>
          <a:p>
            <a:r>
              <a:rPr lang="uk-UA" dirty="0" smtClean="0"/>
              <a:t>Старослов'янська мова – літературна мова східних слов'ян до </a:t>
            </a:r>
            <a:r>
              <a:rPr lang="en-US" dirty="0" smtClean="0"/>
              <a:t>XVII </a:t>
            </a:r>
            <a:r>
              <a:rPr lang="uk-UA" dirty="0" smtClean="0"/>
              <a:t>ст.</a:t>
            </a:r>
          </a:p>
          <a:p>
            <a:endParaRPr lang="ru-RU" dirty="0" smtClean="0"/>
          </a:p>
          <a:p>
            <a:r>
              <a:rPr lang="uk-UA" dirty="0" smtClean="0"/>
              <a:t>Давньоруська мова - </a:t>
            </a:r>
            <a:r>
              <a:rPr lang="uk-UA" dirty="0" err="1" smtClean="0"/>
              <a:t>мова</a:t>
            </a:r>
            <a:r>
              <a:rPr lang="uk-UA" dirty="0" smtClean="0"/>
              <a:t> східнослов’янського населення Київської Русі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Ознаки східнослов’янських мов, які відрізняють їх він інших слов’янських мов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1971660" cy="61435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Фонетика: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282" y="1500174"/>
          <a:ext cx="842968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4"/>
                <a:gridCol w="2809894"/>
                <a:gridCol w="2809894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*‑</a:t>
                      </a:r>
                      <a:r>
                        <a:rPr lang="ru-RU" sz="2400" dirty="0" err="1" smtClean="0"/>
                        <a:t>tort</a:t>
                      </a:r>
                      <a:r>
                        <a:rPr lang="uk-UA" sz="2400" dirty="0" smtClean="0"/>
                        <a:t>-, *-</a:t>
                      </a:r>
                      <a:r>
                        <a:rPr lang="ru-RU" sz="2400" dirty="0" err="1" smtClean="0"/>
                        <a:t>tolt</a:t>
                      </a:r>
                      <a:r>
                        <a:rPr lang="uk-UA" sz="2400" dirty="0" smtClean="0"/>
                        <a:t>-, *-</a:t>
                      </a:r>
                      <a:r>
                        <a:rPr lang="ru-RU" sz="2400" dirty="0" err="1" smtClean="0"/>
                        <a:t>tert</a:t>
                      </a:r>
                      <a:r>
                        <a:rPr lang="uk-UA" sz="2400" dirty="0" smtClean="0"/>
                        <a:t>-, *-</a:t>
                      </a:r>
                      <a:r>
                        <a:rPr lang="ru-RU" sz="2400" dirty="0" err="1" smtClean="0"/>
                        <a:t>telt</a:t>
                      </a:r>
                      <a:r>
                        <a:rPr lang="uk-UA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err="1" smtClean="0"/>
                        <a:t>Сх</a:t>
                      </a:r>
                      <a:r>
                        <a:rPr lang="en-US" sz="2400" b="1" dirty="0" smtClean="0"/>
                        <a:t>.c</a:t>
                      </a:r>
                      <a:r>
                        <a:rPr lang="uk-UA" sz="2400" b="1" dirty="0" smtClean="0"/>
                        <a:t>л</a:t>
                      </a:r>
                      <a:r>
                        <a:rPr lang="en-US" sz="2400" b="1" dirty="0" smtClean="0"/>
                        <a:t>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err="1" smtClean="0"/>
                        <a:t>Зх</a:t>
                      </a:r>
                      <a:r>
                        <a:rPr lang="en-US" sz="2400" b="1" dirty="0" smtClean="0"/>
                        <a:t>.c</a:t>
                      </a:r>
                      <a:r>
                        <a:rPr lang="uk-UA" sz="2400" b="1" dirty="0" smtClean="0"/>
                        <a:t>л</a:t>
                      </a:r>
                      <a:r>
                        <a:rPr lang="en-US" sz="2400" b="1" dirty="0" smtClean="0"/>
                        <a:t>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err="1" smtClean="0"/>
                        <a:t>Пвд</a:t>
                      </a:r>
                      <a:r>
                        <a:rPr lang="en-US" sz="2400" b="1" dirty="0" smtClean="0"/>
                        <a:t>.c</a:t>
                      </a:r>
                      <a:r>
                        <a:rPr lang="uk-UA" sz="2400" b="1" dirty="0" smtClean="0"/>
                        <a:t>л</a:t>
                      </a:r>
                      <a:r>
                        <a:rPr lang="en-US" sz="2400" b="1" dirty="0" smtClean="0"/>
                        <a:t>.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*-</a:t>
                      </a:r>
                      <a:r>
                        <a:rPr lang="ru-RU" sz="2400" dirty="0" err="1" smtClean="0"/>
                        <a:t>oro</a:t>
                      </a:r>
                      <a:r>
                        <a:rPr lang="uk-UA" sz="2400" dirty="0" smtClean="0"/>
                        <a:t>-, *-</a:t>
                      </a:r>
                      <a:r>
                        <a:rPr lang="ru-RU" sz="2400" dirty="0" err="1" smtClean="0"/>
                        <a:t>ere</a:t>
                      </a:r>
                      <a:r>
                        <a:rPr lang="uk-UA" sz="2400" dirty="0" smtClean="0"/>
                        <a:t>-, *-о</a:t>
                      </a:r>
                      <a:r>
                        <a:rPr lang="ru-RU" sz="2400" dirty="0" err="1" smtClean="0"/>
                        <a:t>l</a:t>
                      </a:r>
                      <a:r>
                        <a:rPr lang="uk-UA" sz="2400" dirty="0" smtClean="0"/>
                        <a:t>о-,* -е</a:t>
                      </a:r>
                      <a:r>
                        <a:rPr lang="ru-RU" sz="2400" dirty="0" err="1" smtClean="0"/>
                        <a:t>l</a:t>
                      </a:r>
                      <a:r>
                        <a:rPr lang="uk-UA" sz="2400" dirty="0" smtClean="0"/>
                        <a:t>о-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*-</a:t>
                      </a:r>
                      <a:r>
                        <a:rPr lang="ru-RU" sz="2400" dirty="0" err="1" smtClean="0"/>
                        <a:t>r</a:t>
                      </a:r>
                      <a:r>
                        <a:rPr lang="uk-UA" sz="2400" dirty="0" smtClean="0"/>
                        <a:t>а-, -*</a:t>
                      </a:r>
                      <a:r>
                        <a:rPr lang="ru-RU" sz="2400" dirty="0" err="1" smtClean="0"/>
                        <a:t>re</a:t>
                      </a:r>
                      <a:r>
                        <a:rPr lang="uk-UA" sz="2400" dirty="0" smtClean="0"/>
                        <a:t>-, *-</a:t>
                      </a:r>
                      <a:r>
                        <a:rPr lang="ru-RU" sz="2400" dirty="0" err="1" smtClean="0"/>
                        <a:t>la</a:t>
                      </a:r>
                      <a:r>
                        <a:rPr lang="uk-UA" sz="2400" dirty="0" smtClean="0"/>
                        <a:t>-, *-</a:t>
                      </a:r>
                      <a:r>
                        <a:rPr lang="ru-RU" sz="2400" dirty="0" err="1" smtClean="0"/>
                        <a:t>le</a:t>
                      </a:r>
                      <a:r>
                        <a:rPr lang="uk-UA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*-</a:t>
                      </a:r>
                      <a:r>
                        <a:rPr lang="ru-RU" sz="2400" dirty="0" err="1" smtClean="0"/>
                        <a:t>ro</a:t>
                      </a:r>
                      <a:r>
                        <a:rPr lang="uk-UA" sz="2400" dirty="0" smtClean="0"/>
                        <a:t>-,*-</a:t>
                      </a:r>
                      <a:r>
                        <a:rPr lang="ru-RU" sz="2400" dirty="0" err="1" smtClean="0"/>
                        <a:t>re</a:t>
                      </a:r>
                      <a:r>
                        <a:rPr lang="uk-UA" sz="2400" dirty="0" smtClean="0"/>
                        <a:t>-, *-</a:t>
                      </a:r>
                      <a:r>
                        <a:rPr lang="ru-RU" sz="2400" dirty="0" err="1" smtClean="0"/>
                        <a:t>lo</a:t>
                      </a:r>
                      <a:r>
                        <a:rPr lang="uk-UA" sz="2400" dirty="0" smtClean="0"/>
                        <a:t>-, *‑</a:t>
                      </a:r>
                      <a:r>
                        <a:rPr lang="ru-RU" sz="2400" dirty="0" err="1" smtClean="0"/>
                        <a:t>le</a:t>
                      </a:r>
                      <a:r>
                        <a:rPr lang="uk-UA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рос. </a:t>
                      </a:r>
                      <a:r>
                        <a:rPr lang="uk-UA" sz="2400" i="1" dirty="0" smtClean="0"/>
                        <a:t>берег</a:t>
                      </a:r>
                      <a:endParaRPr lang="pl-PL" sz="2400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/>
                        <a:t>корова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пол. </a:t>
                      </a:r>
                      <a:r>
                        <a:rPr lang="en-US" sz="2400" i="1" dirty="0" smtClean="0"/>
                        <a:t>b</a:t>
                      </a:r>
                      <a:r>
                        <a:rPr lang="ru-RU" sz="2400" i="1" dirty="0" err="1" smtClean="0"/>
                        <a:t>rzeg</a:t>
                      </a:r>
                      <a:endParaRPr lang="ru-RU" sz="2400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krowa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err="1" smtClean="0"/>
                        <a:t>болг</a:t>
                      </a:r>
                      <a:r>
                        <a:rPr lang="uk-UA" sz="2000" dirty="0" smtClean="0"/>
                        <a:t>. </a:t>
                      </a:r>
                      <a:r>
                        <a:rPr lang="ru-RU" sz="2000" i="1" dirty="0" smtClean="0"/>
                        <a:t>б</a:t>
                      </a:r>
                      <a:r>
                        <a:rPr lang="uk-UA" sz="2000" i="1" dirty="0" err="1" smtClean="0"/>
                        <a:t>ряг</a:t>
                      </a:r>
                      <a:r>
                        <a:rPr lang="en-US" sz="2000" i="1" dirty="0" smtClean="0"/>
                        <a:t> / </a:t>
                      </a:r>
                      <a:r>
                        <a:rPr lang="ru-RU" sz="2000" i="1" dirty="0" smtClean="0"/>
                        <a:t>на брега</a:t>
                      </a:r>
                      <a:endParaRPr lang="pl-PL" sz="2000" i="1" dirty="0" smtClean="0"/>
                    </a:p>
                    <a:p>
                      <a:pPr algn="ctr"/>
                      <a:r>
                        <a:rPr lang="uk-UA" sz="2400" i="1" dirty="0" err="1" smtClean="0"/>
                        <a:t>крава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7" y="4572008"/>
            <a:ext cx="7786742" cy="17235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dirty="0" smtClean="0"/>
              <a:t>Винятки: </a:t>
            </a:r>
            <a:r>
              <a:rPr lang="uk-UA" sz="2400" i="1" dirty="0" smtClean="0"/>
              <a:t>селезень</a:t>
            </a:r>
            <a:r>
              <a:rPr lang="uk-UA" sz="2400" dirty="0" smtClean="0"/>
              <a:t>, </a:t>
            </a:r>
            <a:r>
              <a:rPr lang="uk-UA" sz="2400" i="1" dirty="0" err="1" smtClean="0"/>
              <a:t>селезёнка</a:t>
            </a:r>
            <a:r>
              <a:rPr lang="uk-UA" sz="2400" dirty="0" smtClean="0"/>
              <a:t>, </a:t>
            </a:r>
            <a:r>
              <a:rPr lang="uk-UA" sz="2400" i="1" dirty="0" err="1" smtClean="0"/>
              <a:t>железа</a:t>
            </a:r>
            <a:endParaRPr lang="uk-UA" sz="2400" i="1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b="1" i="1" dirty="0" err="1" smtClean="0"/>
              <a:t>ело</a:t>
            </a:r>
            <a:r>
              <a:rPr lang="uk-UA" sz="2400" dirty="0" smtClean="0"/>
              <a:t>: </a:t>
            </a:r>
            <a:r>
              <a:rPr lang="uk-UA" sz="2400" dirty="0" err="1" smtClean="0"/>
              <a:t>ст</a:t>
            </a:r>
            <a:r>
              <a:rPr lang="en-US" sz="2400" dirty="0" smtClean="0"/>
              <a:t>.</a:t>
            </a:r>
            <a:r>
              <a:rPr lang="uk-UA" sz="2400" dirty="0" err="1" smtClean="0"/>
              <a:t>рус</a:t>
            </a:r>
            <a:r>
              <a:rPr lang="uk-UA" sz="2400" dirty="0" smtClean="0"/>
              <a:t>. </a:t>
            </a:r>
            <a:r>
              <a:rPr lang="uk-UA" sz="2400" i="1" dirty="0" err="1" smtClean="0"/>
              <a:t>шеломъ</a:t>
            </a:r>
            <a:r>
              <a:rPr lang="uk-UA" sz="2400" dirty="0" smtClean="0"/>
              <a:t>, </a:t>
            </a:r>
            <a:r>
              <a:rPr lang="uk-UA" sz="2400" i="1" dirty="0" err="1" smtClean="0"/>
              <a:t>желобъ</a:t>
            </a:r>
            <a:r>
              <a:rPr lang="uk-UA" sz="2400" dirty="0" smtClean="0"/>
              <a:t> (сьогодні </a:t>
            </a:r>
            <a:r>
              <a:rPr lang="uk-UA" sz="2400" i="1" dirty="0" err="1" smtClean="0"/>
              <a:t>жёлоб</a:t>
            </a:r>
            <a:r>
              <a:rPr lang="uk-UA" sz="2400" dirty="0" smtClean="0"/>
              <a:t>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uk-UA" sz="2400" dirty="0" smtClean="0"/>
              <a:t>слова без повноголосся: </a:t>
            </a:r>
            <a:r>
              <a:rPr lang="uk-UA" sz="2400" i="1" dirty="0" err="1" smtClean="0"/>
              <a:t>прохладный</a:t>
            </a:r>
            <a:r>
              <a:rPr lang="uk-UA" sz="2400" dirty="0" smtClean="0"/>
              <a:t>, </a:t>
            </a:r>
            <a:r>
              <a:rPr lang="uk-UA" sz="2400" i="1" dirty="0" err="1" smtClean="0"/>
              <a:t>влечение</a:t>
            </a:r>
            <a:r>
              <a:rPr lang="uk-UA" sz="2400" dirty="0" smtClean="0"/>
              <a:t>, </a:t>
            </a:r>
            <a:r>
              <a:rPr lang="uk-UA" sz="2400" i="1" dirty="0" err="1" smtClean="0"/>
              <a:t>среда</a:t>
            </a:r>
            <a:r>
              <a:rPr lang="uk-UA" sz="2400" i="1" dirty="0" smtClean="0"/>
              <a:t>, </a:t>
            </a:r>
            <a:r>
              <a:rPr lang="uk-UA" sz="2400" i="1" dirty="0" err="1" smtClean="0"/>
              <a:t>преобразовать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14290"/>
          <a:ext cx="842968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4"/>
                <a:gridCol w="2809894"/>
                <a:gridCol w="2809894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chemeClr val="bg1"/>
                          </a:solidFill>
                        </a:rPr>
                        <a:t>Початок слова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[o]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[je]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[je]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рос. </a:t>
                      </a:r>
                      <a:r>
                        <a:rPr lang="uk-UA" sz="2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осень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чес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jesen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болг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2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есен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chemeClr val="bg1"/>
                          </a:solidFill>
                        </a:rPr>
                        <a:t>Реалізація</a:t>
                      </a:r>
                      <a:r>
                        <a:rPr lang="uk-UA" sz="2400" baseline="0" dirty="0" smtClean="0">
                          <a:solidFill>
                            <a:schemeClr val="bg1"/>
                          </a:solidFill>
                        </a:rPr>
                        <a:t> редукованих </a:t>
                      </a:r>
                      <a:r>
                        <a:rPr lang="uk-UA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[ъ] / [ь] </a:t>
                      </a:r>
                      <a:r>
                        <a:rPr lang="uk-UA" sz="2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uk-UA" sz="2400" baseline="0" dirty="0" smtClean="0">
                          <a:solidFill>
                            <a:schemeClr val="bg1"/>
                          </a:solidFill>
                        </a:rPr>
                        <a:t> сильній позиції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 / [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рос. </a:t>
                      </a:r>
                      <a:r>
                        <a:rPr lang="uk-UA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сон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чес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серб. </a:t>
                      </a:r>
                      <a:r>
                        <a:rPr lang="uk-UA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сан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3071810"/>
            <a:ext cx="750308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Запозичення з </a:t>
            </a:r>
            <a:r>
              <a:rPr lang="uk-UA" sz="2400" dirty="0" err="1" smtClean="0"/>
              <a:t>ст.сл</a:t>
            </a:r>
            <a:r>
              <a:rPr lang="uk-UA" sz="2400" dirty="0" smtClean="0"/>
              <a:t>.: </a:t>
            </a:r>
            <a:r>
              <a:rPr lang="uk-UA" sz="2400" i="1" dirty="0" err="1" smtClean="0"/>
              <a:t>единственный</a:t>
            </a:r>
            <a:r>
              <a:rPr lang="uk-UA" sz="2400" dirty="0" smtClean="0"/>
              <a:t>, </a:t>
            </a:r>
            <a:r>
              <a:rPr lang="uk-UA" sz="2400" i="1" dirty="0" err="1" smtClean="0"/>
              <a:t>елико</a:t>
            </a:r>
            <a:r>
              <a:rPr lang="uk-UA" sz="2400" dirty="0" smtClean="0"/>
              <a:t>, </a:t>
            </a:r>
            <a:r>
              <a:rPr lang="uk-UA" sz="2400" i="1" dirty="0" err="1" smtClean="0"/>
              <a:t>ежегодный</a:t>
            </a:r>
            <a:endParaRPr lang="ru-RU" sz="2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71538" y="3929066"/>
          <a:ext cx="707236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357454"/>
                <a:gridCol w="2357454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Відсутність </a:t>
                      </a:r>
                      <a:r>
                        <a:rPr lang="uk-UA" sz="2400" dirty="0" err="1" smtClean="0"/>
                        <a:t>прейотації</a:t>
                      </a:r>
                      <a:r>
                        <a:rPr lang="uk-UA" sz="2400" dirty="0" smtClean="0"/>
                        <a:t> перед </a:t>
                      </a:r>
                      <a:r>
                        <a:rPr lang="en-US" sz="2400" dirty="0" smtClean="0"/>
                        <a:t>u</a:t>
                      </a:r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рос. </a:t>
                      </a:r>
                      <a:r>
                        <a:rPr lang="ru-RU" sz="2400" i="1" dirty="0" smtClean="0"/>
                        <a:t>утро</a:t>
                      </a:r>
                      <a:r>
                        <a:rPr lang="ru-RU" sz="2400" dirty="0" smtClean="0"/>
                        <a:t>, </a:t>
                      </a:r>
                      <a:r>
                        <a:rPr lang="ru-RU" sz="2400" i="1" dirty="0" smtClean="0"/>
                        <a:t>уже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пол. </a:t>
                      </a:r>
                      <a:r>
                        <a:rPr lang="pl-PL" sz="2400" i="1" dirty="0" smtClean="0"/>
                        <a:t>jutro</a:t>
                      </a:r>
                      <a:r>
                        <a:rPr lang="ru-RU" sz="2400" dirty="0" smtClean="0"/>
                        <a:t>, </a:t>
                      </a:r>
                      <a:r>
                        <a:rPr lang="pl-PL" sz="2400" i="1" dirty="0" smtClean="0"/>
                        <a:t>ju</a:t>
                      </a:r>
                      <a:r>
                        <a:rPr lang="ru-RU" sz="2400" i="1" dirty="0" err="1" smtClean="0"/>
                        <a:t>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рос. </a:t>
                      </a:r>
                      <a:r>
                        <a:rPr lang="uk-UA" sz="2400" i="1" dirty="0" smtClean="0"/>
                        <a:t>юг</a:t>
                      </a:r>
                      <a:r>
                        <a:rPr lang="uk-UA" sz="2400" dirty="0" smtClean="0"/>
                        <a:t>, </a:t>
                      </a:r>
                      <a:r>
                        <a:rPr lang="uk-UA" sz="2400" i="1" dirty="0" err="1" smtClean="0"/>
                        <a:t>южный</a:t>
                      </a:r>
                      <a:r>
                        <a:rPr lang="uk-UA" sz="2400" dirty="0" smtClean="0"/>
                        <a:t>, </a:t>
                      </a:r>
                      <a:r>
                        <a:rPr lang="uk-UA" sz="2400" i="1" dirty="0" err="1" smtClean="0"/>
                        <a:t>юность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АЛЕ: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err="1" smtClean="0"/>
                        <a:t>ст.сл</a:t>
                      </a:r>
                      <a:r>
                        <a:rPr lang="uk-UA" sz="2400" dirty="0" smtClean="0"/>
                        <a:t>.: </a:t>
                      </a:r>
                      <a:r>
                        <a:rPr lang="pl-PL" sz="2400" i="1" dirty="0" smtClean="0"/>
                        <a:t>jug</a:t>
                      </a:r>
                      <a:r>
                        <a:rPr lang="ru-RU" sz="2400" i="1" dirty="0" err="1" smtClean="0"/>
                        <a:t>ъ</a:t>
                      </a:r>
                      <a:r>
                        <a:rPr lang="ru-RU" sz="2400" dirty="0" smtClean="0"/>
                        <a:t>, </a:t>
                      </a:r>
                      <a:r>
                        <a:rPr lang="pl-PL" sz="2400" i="1" dirty="0" smtClean="0"/>
                        <a:t>junost</a:t>
                      </a:r>
                      <a:r>
                        <a:rPr lang="ru-RU" sz="2400" i="1" dirty="0" err="1" smtClean="0"/>
                        <a:t>ь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лево 11"/>
          <p:cNvSpPr/>
          <p:nvPr/>
        </p:nvSpPr>
        <p:spPr>
          <a:xfrm>
            <a:off x="4143372" y="5357826"/>
            <a:ext cx="157163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Предмет і задача курсу історичної граматики російської мови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232886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Історична граматика російської мови (ІГРМ) </a:t>
            </a:r>
            <a:r>
              <a:rPr lang="uk-UA" dirty="0" err="1" smtClean="0"/>
              <a:t>–наука</a:t>
            </a:r>
            <a:r>
              <a:rPr lang="uk-UA" dirty="0" smtClean="0"/>
              <a:t> про розвиток фонетичної, морфологічної та синтаксичної систем російської мови за її внутрішніми законами.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929066"/>
            <a:ext cx="421484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Допоміжні дисципліни</a:t>
            </a:r>
            <a:r>
              <a:rPr lang="uk-UA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старослов’янська мова,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російська діалектологія,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історія російської літературної мови,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сучасна російська мова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0"/>
            <a:ext cx="8429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 smtClean="0"/>
              <a:t>Сполучення *</a:t>
            </a:r>
            <a:r>
              <a:rPr lang="en-US" sz="2800" dirty="0" smtClean="0"/>
              <a:t>-</a:t>
            </a:r>
            <a:r>
              <a:rPr lang="en-US" sz="2800" dirty="0" err="1" smtClean="0"/>
              <a:t>ro</a:t>
            </a:r>
            <a:r>
              <a:rPr lang="en-US" sz="2800" dirty="0" smtClean="0"/>
              <a:t>-, *-lo-, *-re-, *-le- </a:t>
            </a:r>
            <a:r>
              <a:rPr lang="uk-UA" sz="2800" dirty="0" smtClean="0"/>
              <a:t>на місці загальнослов’янських сполук *-</a:t>
            </a:r>
            <a:r>
              <a:rPr lang="ru-RU" sz="2800" dirty="0" err="1" smtClean="0"/>
              <a:t>tr</a:t>
            </a:r>
            <a:r>
              <a:rPr lang="uk-UA" sz="2800" dirty="0" smtClean="0"/>
              <a:t>ъ</a:t>
            </a:r>
            <a:r>
              <a:rPr lang="ru-RU" sz="2800" dirty="0" err="1" smtClean="0"/>
              <a:t>t</a:t>
            </a:r>
            <a:r>
              <a:rPr lang="uk-UA" sz="2800" dirty="0" smtClean="0"/>
              <a:t>-, *-</a:t>
            </a:r>
            <a:r>
              <a:rPr lang="ru-RU" sz="2800" dirty="0" err="1" smtClean="0"/>
              <a:t>tl</a:t>
            </a:r>
            <a:r>
              <a:rPr lang="uk-UA" sz="2800" dirty="0" smtClean="0"/>
              <a:t>ъ</a:t>
            </a:r>
            <a:r>
              <a:rPr lang="ru-RU" sz="2800" dirty="0" err="1" smtClean="0"/>
              <a:t>t</a:t>
            </a:r>
            <a:r>
              <a:rPr lang="uk-UA" sz="2800" dirty="0" smtClean="0"/>
              <a:t>-, *-</a:t>
            </a:r>
            <a:r>
              <a:rPr lang="ru-RU" sz="2800" dirty="0" err="1" smtClean="0"/>
              <a:t>tr</a:t>
            </a:r>
            <a:r>
              <a:rPr lang="uk-UA" sz="2800" dirty="0" smtClean="0"/>
              <a:t>ь</a:t>
            </a:r>
            <a:r>
              <a:rPr lang="ru-RU" sz="2800" dirty="0" err="1" smtClean="0"/>
              <a:t>t</a:t>
            </a:r>
            <a:r>
              <a:rPr lang="uk-UA" sz="2800" dirty="0" smtClean="0"/>
              <a:t>-, </a:t>
            </a:r>
            <a:endParaRPr lang="en-US" sz="2800" dirty="0" smtClean="0"/>
          </a:p>
          <a:p>
            <a:r>
              <a:rPr lang="uk-UA" sz="2800" dirty="0" smtClean="0"/>
              <a:t>*-</a:t>
            </a:r>
            <a:r>
              <a:rPr lang="ru-RU" sz="2800" dirty="0" err="1" smtClean="0"/>
              <a:t>tl</a:t>
            </a:r>
            <a:r>
              <a:rPr lang="uk-UA" sz="2800" dirty="0" smtClean="0"/>
              <a:t>ь</a:t>
            </a:r>
            <a:r>
              <a:rPr lang="ru-RU" sz="2800" dirty="0" err="1" smtClean="0"/>
              <a:t>t</a:t>
            </a:r>
            <a:r>
              <a:rPr lang="uk-UA" sz="2800" dirty="0" smtClean="0"/>
              <a:t>- всередині слова між приголосними</a:t>
            </a:r>
            <a:endParaRPr lang="ru-RU" sz="28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57158" y="1428736"/>
          <a:ext cx="837247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119"/>
                <a:gridCol w="2093119"/>
                <a:gridCol w="2093119"/>
                <a:gridCol w="2093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/>
                        <a:t>Загальнослов</a:t>
                      </a:r>
                      <a:r>
                        <a:rPr lang="uk-UA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Рос.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/>
                        <a:t>Болг</a:t>
                      </a:r>
                      <a:r>
                        <a:rPr lang="uk-UA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/>
                        <a:t>Чес</a:t>
                      </a:r>
                      <a:r>
                        <a:rPr lang="uk-UA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2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</a:t>
                      </a:r>
                      <a:r>
                        <a:rPr lang="uk-UA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ъ</a:t>
                      </a:r>
                      <a:r>
                        <a:rPr lang="ru-RU" sz="2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блоха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болха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blecha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357158" y="2500306"/>
          <a:ext cx="8429684" cy="403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421"/>
                <a:gridCol w="2107421"/>
                <a:gridCol w="2107421"/>
                <a:gridCol w="2107421"/>
              </a:tblGrid>
              <a:tr h="642942">
                <a:tc gridSpan="4"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Результати </a:t>
                      </a:r>
                      <a:r>
                        <a:rPr lang="uk-UA" sz="2400" smtClean="0"/>
                        <a:t>перестановки</a:t>
                      </a:r>
                      <a:r>
                        <a:rPr lang="uk-UA" sz="2400" baseline="0" smtClean="0"/>
                        <a:t> </a:t>
                      </a:r>
                      <a:r>
                        <a:rPr lang="uk-UA" sz="2400" baseline="0" smtClean="0"/>
                        <a:t>сонорних приголосних</a:t>
                      </a:r>
                      <a:endParaRPr lang="uk-UA" sz="2400" baseline="0" dirty="0" smtClean="0"/>
                    </a:p>
                    <a:p>
                      <a:pPr algn="ctr"/>
                      <a:r>
                        <a:rPr lang="uk-UA" sz="2400" baseline="0" dirty="0" smtClean="0"/>
                        <a:t>(приклади на повноголосся)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err="1" smtClean="0"/>
                        <a:t>Псл</a:t>
                      </a:r>
                      <a:r>
                        <a:rPr lang="uk-UA" sz="2400" b="1" dirty="0" smtClean="0"/>
                        <a:t>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Пол.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err="1" smtClean="0"/>
                        <a:t>Ст.сл</a:t>
                      </a:r>
                      <a:r>
                        <a:rPr lang="uk-UA" sz="2400" b="1" dirty="0" smtClean="0"/>
                        <a:t>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Рос.</a:t>
                      </a:r>
                      <a:endParaRPr lang="ru-RU" sz="2400" b="1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TĕrT</a:t>
                      </a:r>
                      <a:r>
                        <a:rPr lang="en-US" sz="2400" dirty="0" smtClean="0"/>
                        <a:t> *</a:t>
                      </a:r>
                      <a:r>
                        <a:rPr lang="en-US" sz="2400" dirty="0" err="1" smtClean="0"/>
                        <a:t>bĕrgŭ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TreT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brzeg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TrĕT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brĕg</a:t>
                      </a:r>
                      <a:r>
                        <a:rPr lang="ru-RU" sz="2400" dirty="0" err="1" smtClean="0"/>
                        <a:t>ъ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TereT</a:t>
                      </a:r>
                      <a:r>
                        <a:rPr lang="en-US" sz="2400" dirty="0" smtClean="0"/>
                        <a:t> </a:t>
                      </a:r>
                      <a:r>
                        <a:rPr lang="ru-RU" sz="2400" dirty="0" smtClean="0"/>
                        <a:t>берег</a:t>
                      </a:r>
                      <a:endParaRPr lang="ru-RU" sz="24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</a:t>
                      </a:r>
                      <a:r>
                        <a:rPr lang="vi-VN" sz="2400" b="1" dirty="0" smtClean="0"/>
                        <a:t>ă</a:t>
                      </a:r>
                      <a:r>
                        <a:rPr lang="en-US" sz="2400" b="1" dirty="0" err="1" smtClean="0"/>
                        <a:t>rT</a:t>
                      </a:r>
                      <a:r>
                        <a:rPr lang="pl-PL" sz="2400" dirty="0" smtClean="0"/>
                        <a:t> *g</a:t>
                      </a:r>
                      <a:r>
                        <a:rPr lang="vi-VN" sz="2400" dirty="0" smtClean="0"/>
                        <a:t>ă</a:t>
                      </a:r>
                      <a:r>
                        <a:rPr lang="pl-PL" sz="2400" dirty="0" smtClean="0"/>
                        <a:t>rdŭ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TroT</a:t>
                      </a:r>
                      <a:r>
                        <a:rPr lang="en-US" sz="2400" dirty="0" smtClean="0"/>
                        <a:t> g</a:t>
                      </a:r>
                      <a:r>
                        <a:rPr lang="pl-PL" sz="2400" dirty="0" smtClean="0"/>
                        <a:t>ród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TraT</a:t>
                      </a:r>
                      <a:r>
                        <a:rPr lang="en-US" sz="2400" dirty="0" smtClean="0"/>
                        <a:t> grad</a:t>
                      </a:r>
                      <a:r>
                        <a:rPr lang="ru-RU" sz="2400" dirty="0" err="1" smtClean="0"/>
                        <a:t>ъ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ToroT</a:t>
                      </a:r>
                      <a:r>
                        <a:rPr lang="en-US" sz="2400" dirty="0" smtClean="0"/>
                        <a:t> </a:t>
                      </a:r>
                      <a:r>
                        <a:rPr lang="ru-RU" sz="2400" dirty="0" smtClean="0"/>
                        <a:t>город</a:t>
                      </a:r>
                      <a:endParaRPr lang="ru-RU" sz="24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TĕlT</a:t>
                      </a:r>
                      <a:r>
                        <a:rPr lang="pl-PL" sz="2400" dirty="0" smtClean="0"/>
                        <a:t> *mĕlk</a:t>
                      </a:r>
                      <a:r>
                        <a:rPr lang="vi-VN" sz="2400" dirty="0" smtClean="0"/>
                        <a:t>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TleT</a:t>
                      </a:r>
                      <a:r>
                        <a:rPr lang="pl-PL" sz="2400" dirty="0" smtClean="0"/>
                        <a:t> mleko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TlĕT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mlĕko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ToloT</a:t>
                      </a:r>
                      <a:r>
                        <a:rPr lang="en-US" sz="2400" dirty="0" smtClean="0"/>
                        <a:t> </a:t>
                      </a:r>
                      <a:r>
                        <a:rPr lang="ru-RU" sz="2400" dirty="0" smtClean="0"/>
                        <a:t>молоко</a:t>
                      </a:r>
                      <a:endParaRPr lang="ru-RU" sz="24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</a:t>
                      </a:r>
                      <a:r>
                        <a:rPr lang="vi-VN" sz="2400" b="1" dirty="0" smtClean="0"/>
                        <a:t>ă</a:t>
                      </a:r>
                      <a:r>
                        <a:rPr lang="en-US" sz="2400" b="1" dirty="0" err="1" smtClean="0"/>
                        <a:t>lT</a:t>
                      </a:r>
                      <a:r>
                        <a:rPr lang="pl-PL" sz="2400" b="1" dirty="0" smtClean="0"/>
                        <a:t> </a:t>
                      </a:r>
                      <a:r>
                        <a:rPr lang="pl-PL" sz="2400" dirty="0" smtClean="0"/>
                        <a:t>*g</a:t>
                      </a:r>
                      <a:r>
                        <a:rPr lang="vi-VN" sz="2400" dirty="0" smtClean="0"/>
                        <a:t>ă</a:t>
                      </a:r>
                      <a:r>
                        <a:rPr lang="pl-PL" sz="2400" dirty="0" smtClean="0"/>
                        <a:t>lvā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TloT</a:t>
                      </a:r>
                      <a:r>
                        <a:rPr lang="pl-PL" sz="2400" dirty="0" smtClean="0"/>
                        <a:t> głowa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TlaT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glava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ToloT</a:t>
                      </a:r>
                      <a:r>
                        <a:rPr lang="en-US" sz="2400" dirty="0" smtClean="0"/>
                        <a:t> </a:t>
                      </a:r>
                      <a:r>
                        <a:rPr lang="ru-RU" sz="2400" dirty="0" smtClean="0"/>
                        <a:t>голова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785926"/>
          <a:ext cx="8715435" cy="432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7"/>
                <a:gridCol w="1743087"/>
                <a:gridCol w="1743087"/>
                <a:gridCol w="1743087"/>
                <a:gridCol w="1743087"/>
              </a:tblGrid>
              <a:tr h="528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err="1" smtClean="0"/>
                        <a:t>Псл</a:t>
                      </a:r>
                      <a:r>
                        <a:rPr lang="uk-UA" sz="2400" b="1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/>
                        <a:t>Пол.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err="1" smtClean="0"/>
                        <a:t>Ст.сл</a:t>
                      </a:r>
                      <a:r>
                        <a:rPr lang="uk-UA" sz="2400" b="1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Дав.рус</a:t>
                      </a:r>
                      <a:r>
                        <a:rPr lang="pl-PL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/>
                        <a:t>Рос.</a:t>
                      </a:r>
                      <a:endParaRPr lang="ru-RU" sz="2400" dirty="0"/>
                    </a:p>
                  </a:txBody>
                  <a:tcPr/>
                </a:tc>
              </a:tr>
              <a:tr h="1795268"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T</a:t>
                      </a:r>
                      <a:r>
                        <a:rPr lang="en-US" sz="2400" b="1" dirty="0" smtClean="0"/>
                        <a:t>Ĭ</a:t>
                      </a:r>
                      <a:r>
                        <a:rPr lang="pl-PL" sz="2400" b="1" dirty="0" smtClean="0"/>
                        <a:t>rT *</a:t>
                      </a:r>
                      <a:r>
                        <a:rPr lang="pl-PL" sz="2400" b="0" dirty="0" smtClean="0"/>
                        <a:t>pĭrvŭ</a:t>
                      </a:r>
                    </a:p>
                    <a:p>
                      <a:r>
                        <a:rPr lang="pl-PL" sz="2400" b="1" dirty="0" smtClean="0"/>
                        <a:t>    *</a:t>
                      </a:r>
                      <a:r>
                        <a:rPr lang="pl-PL" sz="2400" b="0" dirty="0" smtClean="0"/>
                        <a:t>mĭrtvŭ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‘er, ar  </a:t>
                      </a:r>
                      <a:r>
                        <a:rPr lang="pl-PL" sz="2400" dirty="0" smtClean="0"/>
                        <a:t>pierwszy</a:t>
                      </a:r>
                    </a:p>
                    <a:p>
                      <a:r>
                        <a:rPr lang="pl-PL" sz="2400" dirty="0" smtClean="0"/>
                        <a:t> martwy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</a:t>
                      </a:r>
                      <a:r>
                        <a:rPr lang="ru-RU" sz="2400" b="1" dirty="0" err="1" smtClean="0"/>
                        <a:t>ь</a:t>
                      </a:r>
                      <a:r>
                        <a:rPr lang="en-US" sz="2400" dirty="0" smtClean="0"/>
                        <a:t>   p</a:t>
                      </a:r>
                      <a:r>
                        <a:rPr lang="ru-RU" sz="2400" dirty="0" err="1" smtClean="0"/>
                        <a:t>ъ</a:t>
                      </a:r>
                      <a:r>
                        <a:rPr lang="en-US" sz="2400" dirty="0" err="1" smtClean="0"/>
                        <a:t>rv</a:t>
                      </a:r>
                      <a:r>
                        <a:rPr lang="ru-RU" sz="2400" dirty="0" err="1" smtClean="0"/>
                        <a:t>ъ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       </a:t>
                      </a:r>
                      <a:r>
                        <a:rPr lang="en-US" sz="2400" dirty="0" err="1" smtClean="0"/>
                        <a:t>mr</a:t>
                      </a:r>
                      <a:r>
                        <a:rPr lang="ru-RU" sz="2400" dirty="0" err="1" smtClean="0"/>
                        <a:t>ъ</a:t>
                      </a:r>
                      <a:r>
                        <a:rPr lang="en-US" sz="2400" dirty="0" err="1" smtClean="0"/>
                        <a:t>tv</a:t>
                      </a:r>
                      <a:r>
                        <a:rPr lang="ru-RU" sz="2400" dirty="0" err="1" smtClean="0"/>
                        <a:t>ъ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ь</a:t>
                      </a:r>
                      <a:r>
                        <a:rPr lang="en-US" sz="2400" b="1" dirty="0" smtClean="0"/>
                        <a:t>r</a:t>
                      </a:r>
                      <a:r>
                        <a:rPr lang="en-US" sz="2400" dirty="0" smtClean="0"/>
                        <a:t>   p</a:t>
                      </a:r>
                      <a:r>
                        <a:rPr lang="ru-RU" sz="2400" dirty="0" err="1" smtClean="0"/>
                        <a:t>ь</a:t>
                      </a:r>
                      <a:r>
                        <a:rPr lang="en-US" sz="2400" dirty="0" err="1" smtClean="0"/>
                        <a:t>rv</a:t>
                      </a:r>
                      <a:r>
                        <a:rPr lang="ru-RU" sz="2400" dirty="0" err="1" smtClean="0"/>
                        <a:t>ъ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       m</a:t>
                      </a:r>
                      <a:r>
                        <a:rPr lang="ru-RU" sz="2400" dirty="0" err="1" smtClean="0"/>
                        <a:t>ь</a:t>
                      </a:r>
                      <a:r>
                        <a:rPr lang="en-US" sz="2400" dirty="0" err="1" smtClean="0"/>
                        <a:t>rtv</a:t>
                      </a:r>
                      <a:r>
                        <a:rPr lang="ru-RU" sz="2400" dirty="0" err="1" smtClean="0"/>
                        <a:t>ъ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‘</a:t>
                      </a:r>
                      <a:r>
                        <a:rPr lang="en-US" sz="2400" b="1" dirty="0" err="1" smtClean="0"/>
                        <a:t>er</a:t>
                      </a:r>
                      <a:r>
                        <a:rPr lang="en-US" sz="2400" b="1" dirty="0" smtClean="0"/>
                        <a:t>, ‘or  </a:t>
                      </a:r>
                      <a:r>
                        <a:rPr lang="ru-RU" sz="2400" dirty="0" smtClean="0"/>
                        <a:t>первый  мёртвый</a:t>
                      </a:r>
                      <a:endParaRPr lang="ru-RU" sz="2400" dirty="0"/>
                    </a:p>
                  </a:txBody>
                  <a:tcPr/>
                </a:tc>
              </a:tr>
              <a:tr h="528020"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T</a:t>
                      </a:r>
                      <a:r>
                        <a:rPr lang="en-US" sz="2400" b="1" dirty="0" smtClean="0"/>
                        <a:t>Ŭ</a:t>
                      </a:r>
                      <a:r>
                        <a:rPr lang="pl-PL" sz="2400" b="1" dirty="0" smtClean="0"/>
                        <a:t>rT</a:t>
                      </a:r>
                      <a:r>
                        <a:rPr lang="pl-PL" sz="2400" dirty="0" smtClean="0"/>
                        <a:t> *tŭrgŭ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ar</a:t>
                      </a:r>
                      <a:r>
                        <a:rPr lang="pl-PL" sz="2400" dirty="0" smtClean="0"/>
                        <a:t>   targ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</a:t>
                      </a:r>
                      <a:r>
                        <a:rPr lang="ru-RU" sz="2400" b="1" dirty="0" err="1" smtClean="0"/>
                        <a:t>ь</a:t>
                      </a:r>
                      <a:r>
                        <a:rPr lang="en-US" sz="2400" dirty="0" smtClean="0"/>
                        <a:t>   </a:t>
                      </a:r>
                      <a:r>
                        <a:rPr lang="en-US" sz="2400" dirty="0" err="1" smtClean="0"/>
                        <a:t>tr</a:t>
                      </a:r>
                      <a:r>
                        <a:rPr lang="ru-RU" sz="2400" dirty="0" err="1" smtClean="0"/>
                        <a:t>ъ</a:t>
                      </a:r>
                      <a:r>
                        <a:rPr lang="en-US" sz="2400" dirty="0" smtClean="0"/>
                        <a:t>g</a:t>
                      </a:r>
                      <a:r>
                        <a:rPr lang="ru-RU" sz="2400" dirty="0" err="1" smtClean="0"/>
                        <a:t>ъ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ъ</a:t>
                      </a:r>
                      <a:r>
                        <a:rPr lang="en-US" sz="2400" b="1" dirty="0" smtClean="0"/>
                        <a:t>r    </a:t>
                      </a:r>
                      <a:r>
                        <a:rPr lang="en-US" sz="2400" dirty="0" smtClean="0"/>
                        <a:t>t</a:t>
                      </a:r>
                      <a:r>
                        <a:rPr lang="ru-RU" sz="2400" dirty="0" err="1" smtClean="0"/>
                        <a:t>ъ</a:t>
                      </a:r>
                      <a:r>
                        <a:rPr lang="en-US" sz="2400" dirty="0" err="1" smtClean="0"/>
                        <a:t>rg</a:t>
                      </a:r>
                      <a:r>
                        <a:rPr lang="ru-RU" sz="2400" dirty="0" err="1" smtClean="0"/>
                        <a:t>ъ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</a:t>
                      </a:r>
                      <a:r>
                        <a:rPr lang="en-US" sz="2400" b="1" dirty="0" smtClean="0"/>
                        <a:t>r</a:t>
                      </a:r>
                      <a:r>
                        <a:rPr lang="ru-RU" sz="2400" b="1" dirty="0" smtClean="0"/>
                        <a:t>      </a:t>
                      </a:r>
                      <a:r>
                        <a:rPr lang="ru-RU" sz="2400" dirty="0" smtClean="0"/>
                        <a:t>торг</a:t>
                      </a:r>
                      <a:endParaRPr lang="ru-RU" sz="2400" dirty="0"/>
                    </a:p>
                  </a:txBody>
                  <a:tcPr/>
                </a:tc>
              </a:tr>
              <a:tr h="950436"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T</a:t>
                      </a:r>
                      <a:r>
                        <a:rPr lang="en-US" sz="2400" b="1" dirty="0" smtClean="0"/>
                        <a:t>Ĭ</a:t>
                      </a:r>
                      <a:r>
                        <a:rPr lang="pl-PL" sz="2400" b="1" dirty="0" smtClean="0"/>
                        <a:t>lT</a:t>
                      </a:r>
                      <a:r>
                        <a:rPr lang="pl-PL" sz="2400" dirty="0" smtClean="0"/>
                        <a:t> *pĭlnŭ</a:t>
                      </a:r>
                    </a:p>
                    <a:p>
                      <a:r>
                        <a:rPr lang="pl-PL" sz="2400" dirty="0" smtClean="0"/>
                        <a:t>   </a:t>
                      </a:r>
                      <a:r>
                        <a:rPr lang="ru-RU" sz="2400" dirty="0" smtClean="0"/>
                        <a:t>     </a:t>
                      </a:r>
                      <a:r>
                        <a:rPr lang="pl-PL" sz="2400" dirty="0" smtClean="0"/>
                        <a:t>*vĭlkŭ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el</a:t>
                      </a:r>
                      <a:r>
                        <a:rPr lang="pl-PL" sz="2400" dirty="0" smtClean="0"/>
                        <a:t>, </a:t>
                      </a:r>
                      <a:r>
                        <a:rPr lang="pl-PL" sz="2400" b="1" dirty="0" smtClean="0"/>
                        <a:t>il</a:t>
                      </a:r>
                      <a:r>
                        <a:rPr lang="pl-PL" sz="2400" dirty="0" smtClean="0"/>
                        <a:t>  pełny</a:t>
                      </a:r>
                    </a:p>
                    <a:p>
                      <a:r>
                        <a:rPr lang="pl-PL" sz="2400" dirty="0" smtClean="0"/>
                        <a:t>         wilk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</a:t>
                      </a:r>
                      <a:r>
                        <a:rPr lang="ru-RU" sz="2400" b="1" dirty="0" err="1" smtClean="0"/>
                        <a:t>ъ</a:t>
                      </a:r>
                      <a:r>
                        <a:rPr lang="en-US" sz="2400" b="1" dirty="0" smtClean="0"/>
                        <a:t>   </a:t>
                      </a:r>
                      <a:r>
                        <a:rPr lang="en-US" sz="2400" dirty="0" smtClean="0"/>
                        <a:t>pl</a:t>
                      </a:r>
                      <a:r>
                        <a:rPr lang="ru-RU" sz="2400" dirty="0" err="1" smtClean="0"/>
                        <a:t>ъ</a:t>
                      </a:r>
                      <a:r>
                        <a:rPr lang="en-US" sz="2400" dirty="0" smtClean="0"/>
                        <a:t>n</a:t>
                      </a:r>
                      <a:r>
                        <a:rPr lang="ru-RU" sz="2400" dirty="0" err="1" smtClean="0"/>
                        <a:t>ъ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       </a:t>
                      </a:r>
                      <a:r>
                        <a:rPr lang="en-US" sz="2400" dirty="0" err="1" smtClean="0"/>
                        <a:t>vl</a:t>
                      </a:r>
                      <a:r>
                        <a:rPr lang="ru-RU" sz="2400" dirty="0" err="1" smtClean="0"/>
                        <a:t>ъ</a:t>
                      </a:r>
                      <a:r>
                        <a:rPr lang="en-US" sz="2400" dirty="0" smtClean="0"/>
                        <a:t>k</a:t>
                      </a:r>
                      <a:r>
                        <a:rPr lang="ru-RU" sz="2400" dirty="0" err="1" smtClean="0"/>
                        <a:t>ъ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ъ</a:t>
                      </a:r>
                      <a:r>
                        <a:rPr lang="en-US" sz="2400" b="1" dirty="0" smtClean="0"/>
                        <a:t>l     </a:t>
                      </a:r>
                      <a:r>
                        <a:rPr lang="en-US" sz="2400" dirty="0" smtClean="0"/>
                        <a:t>p</a:t>
                      </a:r>
                      <a:r>
                        <a:rPr lang="ru-RU" sz="2400" dirty="0" err="1" smtClean="0"/>
                        <a:t>ъ</a:t>
                      </a:r>
                      <a:r>
                        <a:rPr lang="en-US" sz="2400" dirty="0" err="1" smtClean="0"/>
                        <a:t>ln</a:t>
                      </a:r>
                      <a:r>
                        <a:rPr lang="ru-RU" sz="2400" dirty="0" err="1" smtClean="0"/>
                        <a:t>ъ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        v</a:t>
                      </a:r>
                      <a:r>
                        <a:rPr lang="ru-RU" sz="2400" dirty="0" err="1" smtClean="0"/>
                        <a:t>ъ</a:t>
                      </a:r>
                      <a:r>
                        <a:rPr lang="en-US" sz="2400" dirty="0" err="1" smtClean="0"/>
                        <a:t>lk</a:t>
                      </a:r>
                      <a:r>
                        <a:rPr lang="ru-RU" sz="2400" dirty="0" err="1" smtClean="0"/>
                        <a:t>ъ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</a:t>
                      </a:r>
                      <a:r>
                        <a:rPr lang="en-US" sz="2400" b="1" dirty="0" smtClean="0"/>
                        <a:t>l</a:t>
                      </a:r>
                      <a:r>
                        <a:rPr lang="ru-RU" sz="2400" b="1" dirty="0" smtClean="0"/>
                        <a:t>    </a:t>
                      </a:r>
                      <a:r>
                        <a:rPr lang="ru-RU" sz="2400" dirty="0" smtClean="0"/>
                        <a:t>полный</a:t>
                      </a:r>
                    </a:p>
                    <a:p>
                      <a:r>
                        <a:rPr lang="ru-RU" sz="2400" dirty="0" smtClean="0"/>
                        <a:t>        волк</a:t>
                      </a:r>
                      <a:endParaRPr lang="ru-RU" sz="2400" dirty="0"/>
                    </a:p>
                  </a:txBody>
                  <a:tcPr/>
                </a:tc>
              </a:tr>
              <a:tr h="528020"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T</a:t>
                      </a:r>
                      <a:r>
                        <a:rPr lang="en-US" sz="2400" b="1" dirty="0" smtClean="0"/>
                        <a:t>Ŭ</a:t>
                      </a:r>
                      <a:r>
                        <a:rPr lang="pl-PL" sz="2400" b="1" dirty="0" smtClean="0"/>
                        <a:t>lT</a:t>
                      </a:r>
                      <a:r>
                        <a:rPr lang="pl-PL" sz="2400" dirty="0" smtClean="0"/>
                        <a:t> *tŭlstŭ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łu</a:t>
                      </a:r>
                      <a:r>
                        <a:rPr lang="pl-PL" sz="2400" dirty="0" smtClean="0"/>
                        <a:t>    tłusty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</a:t>
                      </a:r>
                      <a:r>
                        <a:rPr lang="ru-RU" sz="2400" b="1" dirty="0" err="1" smtClean="0"/>
                        <a:t>ъ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en-US" sz="2400" b="1" dirty="0" smtClean="0"/>
                        <a:t>   </a:t>
                      </a:r>
                      <a:r>
                        <a:rPr lang="en-US" sz="2400" dirty="0" err="1" smtClean="0"/>
                        <a:t>tl</a:t>
                      </a:r>
                      <a:r>
                        <a:rPr lang="ru-RU" sz="2400" dirty="0" err="1" smtClean="0"/>
                        <a:t>ъ</a:t>
                      </a:r>
                      <a:r>
                        <a:rPr lang="en-US" sz="2400" dirty="0" err="1" smtClean="0"/>
                        <a:t>st</a:t>
                      </a:r>
                      <a:r>
                        <a:rPr lang="ru-RU" sz="2400" dirty="0" err="1" smtClean="0"/>
                        <a:t>ъ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ъ</a:t>
                      </a:r>
                      <a:r>
                        <a:rPr lang="en-US" sz="2400" b="1" dirty="0" smtClean="0"/>
                        <a:t>l     </a:t>
                      </a:r>
                      <a:r>
                        <a:rPr lang="en-US" sz="2400" dirty="0" smtClean="0"/>
                        <a:t>t</a:t>
                      </a:r>
                      <a:r>
                        <a:rPr lang="ru-RU" sz="2400" dirty="0" err="1" smtClean="0"/>
                        <a:t>ъ</a:t>
                      </a:r>
                      <a:r>
                        <a:rPr lang="en-US" sz="2400" dirty="0" err="1" smtClean="0"/>
                        <a:t>lst</a:t>
                      </a:r>
                      <a:r>
                        <a:rPr lang="ru-RU" sz="2400" dirty="0" err="1" smtClean="0"/>
                        <a:t>ъ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</a:t>
                      </a:r>
                      <a:r>
                        <a:rPr lang="en-US" sz="2400" b="1" dirty="0" smtClean="0"/>
                        <a:t>l</a:t>
                      </a:r>
                      <a:r>
                        <a:rPr lang="ru-RU" sz="2400" b="1" dirty="0" smtClean="0"/>
                        <a:t>   </a:t>
                      </a:r>
                      <a:r>
                        <a:rPr lang="ru-RU" sz="2400" dirty="0" smtClean="0"/>
                        <a:t>толстый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 smtClean="0"/>
              <a:t>Сполучення *-о</a:t>
            </a:r>
            <a:r>
              <a:rPr lang="ru-RU" sz="2800" dirty="0" err="1" smtClean="0"/>
              <a:t>r</a:t>
            </a:r>
            <a:r>
              <a:rPr lang="uk-UA" sz="2800" dirty="0" smtClean="0"/>
              <a:t>-, *-е</a:t>
            </a:r>
            <a:r>
              <a:rPr lang="ru-RU" sz="2800" dirty="0" err="1" smtClean="0"/>
              <a:t>r</a:t>
            </a:r>
            <a:r>
              <a:rPr lang="uk-UA" sz="2800" dirty="0" smtClean="0"/>
              <a:t>-, *-о</a:t>
            </a:r>
            <a:r>
              <a:rPr lang="ru-RU" sz="2800" dirty="0" err="1" smtClean="0"/>
              <a:t>l</a:t>
            </a:r>
            <a:r>
              <a:rPr lang="uk-UA" sz="2800" dirty="0" smtClean="0"/>
              <a:t>- на місці загальнослов’янських сполук *</a:t>
            </a:r>
            <a:r>
              <a:rPr lang="pl-PL" sz="2800" b="1" dirty="0" smtClean="0"/>
              <a:t>T</a:t>
            </a:r>
            <a:r>
              <a:rPr lang="en-US" sz="2800" b="1" dirty="0" smtClean="0"/>
              <a:t>Ĭ</a:t>
            </a:r>
            <a:r>
              <a:rPr lang="pl-PL" sz="2800" b="1" dirty="0" smtClean="0"/>
              <a:t>rT </a:t>
            </a:r>
            <a:r>
              <a:rPr lang="uk-UA" sz="2800" dirty="0" smtClean="0"/>
              <a:t>, *</a:t>
            </a:r>
            <a:r>
              <a:rPr lang="pl-PL" sz="2800" b="1" dirty="0" smtClean="0"/>
              <a:t>T</a:t>
            </a:r>
            <a:r>
              <a:rPr lang="en-US" sz="2800" b="1" dirty="0" smtClean="0"/>
              <a:t>Ŭ</a:t>
            </a:r>
            <a:r>
              <a:rPr lang="pl-PL" sz="2800" b="1" dirty="0" smtClean="0"/>
              <a:t>rT</a:t>
            </a:r>
            <a:r>
              <a:rPr lang="pl-PL" sz="2800" dirty="0" smtClean="0"/>
              <a:t> </a:t>
            </a:r>
            <a:r>
              <a:rPr lang="uk-UA" sz="2800" dirty="0" smtClean="0"/>
              <a:t>, *</a:t>
            </a:r>
            <a:r>
              <a:rPr lang="pl-PL" sz="2800" b="1" dirty="0" smtClean="0"/>
              <a:t>T</a:t>
            </a:r>
            <a:r>
              <a:rPr lang="en-US" sz="2800" b="1" dirty="0" smtClean="0"/>
              <a:t>Ĭ</a:t>
            </a:r>
            <a:r>
              <a:rPr lang="pl-PL" sz="2800" b="1" dirty="0" smtClean="0"/>
              <a:t>lT</a:t>
            </a:r>
            <a:r>
              <a:rPr lang="pl-PL" sz="2800" dirty="0" smtClean="0"/>
              <a:t> </a:t>
            </a:r>
            <a:r>
              <a:rPr lang="uk-UA" sz="2800" dirty="0" smtClean="0"/>
              <a:t>, </a:t>
            </a:r>
          </a:p>
          <a:p>
            <a:r>
              <a:rPr lang="uk-UA" sz="2800" dirty="0" smtClean="0"/>
              <a:t>*</a:t>
            </a:r>
            <a:r>
              <a:rPr lang="pl-PL" sz="2800" b="1" dirty="0" smtClean="0"/>
              <a:t>T</a:t>
            </a:r>
            <a:r>
              <a:rPr lang="en-US" sz="2800" b="1" dirty="0" smtClean="0"/>
              <a:t>Ŭ</a:t>
            </a:r>
            <a:r>
              <a:rPr lang="pl-PL" sz="2800" b="1" dirty="0" smtClean="0"/>
              <a:t>lT</a:t>
            </a:r>
            <a:r>
              <a:rPr lang="pl-PL" sz="2800" dirty="0" smtClean="0"/>
              <a:t> </a:t>
            </a:r>
            <a:r>
              <a:rPr lang="uk-UA" sz="2800" dirty="0" smtClean="0"/>
              <a:t>всередині слова між приголосними </a:t>
            </a:r>
            <a:endParaRPr lang="ru-RU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428604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Псл</a:t>
                      </a:r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Ст.сл</a:t>
                      </a:r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Рос.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Болг</a:t>
                      </a:r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ĕ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ā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*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ī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ǫ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tj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ē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tj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ā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*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tj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ǫ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kt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ĕ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ktī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măgtī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ʒ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miedza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widzę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świeca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chcę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piec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moc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</a:t>
                      </a:r>
                      <a:r>
                        <a:rPr lang="pl-PL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mežda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viždǫ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št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svěšta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choštǫ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št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pešti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mošti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межа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вижу</a:t>
                      </a:r>
                    </a:p>
                    <a:p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свеча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хочу</a:t>
                      </a:r>
                    </a:p>
                    <a:p>
                      <a:r>
                        <a:rPr lang="pl-PL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печь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мочь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межда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свеща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мощ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3500438"/>
          <a:ext cx="692948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730"/>
                <a:gridCol w="1845730"/>
                <a:gridCol w="1845730"/>
                <a:gridCol w="1392297"/>
              </a:tblGrid>
              <a:tr h="4682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Розвиток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носових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767724">
                <a:tc rowSpan="2">
                  <a:txBody>
                    <a:bodyPr/>
                    <a:lstStyle/>
                    <a:p>
                      <a:r>
                        <a:rPr lang="ru-RU" sz="2400" b="1" dirty="0" err="1" smtClean="0"/>
                        <a:t>Сх.сл</a:t>
                      </a:r>
                      <a:r>
                        <a:rPr lang="ru-RU" sz="2400" dirty="0" smtClean="0"/>
                        <a:t>.</a:t>
                      </a:r>
                    </a:p>
                    <a:p>
                      <a:r>
                        <a:rPr lang="pl-PL" sz="2400" dirty="0" smtClean="0"/>
                        <a:t>Ę &gt; ‘A </a:t>
                      </a:r>
                      <a:r>
                        <a:rPr lang="ru-RU" sz="2400" dirty="0" smtClean="0"/>
                        <a:t>пять</a:t>
                      </a:r>
                      <a:endParaRPr lang="pl-PL" sz="2400" dirty="0" smtClean="0"/>
                    </a:p>
                    <a:p>
                      <a:r>
                        <a:rPr lang="pl-PL" sz="2400" dirty="0" smtClean="0"/>
                        <a:t>Ǫ</a:t>
                      </a:r>
                      <a:r>
                        <a:rPr lang="ru-RU" sz="2400" dirty="0" smtClean="0"/>
                        <a:t> </a:t>
                      </a:r>
                      <a:r>
                        <a:rPr lang="pl-PL" sz="2400" dirty="0" smtClean="0"/>
                        <a:t>&gt; U</a:t>
                      </a:r>
                      <a:r>
                        <a:rPr lang="ru-RU" sz="2400" dirty="0" smtClean="0"/>
                        <a:t> зуб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Зх.сл</a:t>
                      </a:r>
                      <a:r>
                        <a:rPr lang="ru-RU" sz="2400" dirty="0" smtClean="0"/>
                        <a:t>.</a:t>
                      </a:r>
                      <a:r>
                        <a:rPr lang="en-US" sz="2400" dirty="0" smtClean="0"/>
                        <a:t> </a:t>
                      </a:r>
                      <a:endParaRPr lang="uk-UA" sz="2400" dirty="0" smtClean="0"/>
                    </a:p>
                    <a:p>
                      <a:r>
                        <a:rPr lang="en-US" sz="2400" b="1" dirty="0" smtClean="0"/>
                        <a:t>(</a:t>
                      </a:r>
                      <a:r>
                        <a:rPr lang="uk-UA" sz="2400" b="1" dirty="0" smtClean="0"/>
                        <a:t>пол.)</a:t>
                      </a:r>
                      <a:endParaRPr lang="ru-RU" sz="2400" b="1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(чес</a:t>
                      </a:r>
                      <a:r>
                        <a:rPr lang="ru-RU" sz="2400" dirty="0" smtClean="0"/>
                        <a:t>.</a:t>
                      </a:r>
                      <a:r>
                        <a:rPr lang="ru-RU" sz="2400" b="1" dirty="0" smtClean="0"/>
                        <a:t>)</a:t>
                      </a:r>
                      <a:endParaRPr lang="ru-RU" sz="24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400" b="1" dirty="0" err="1" smtClean="0"/>
                        <a:t>Пвд.сл</a:t>
                      </a:r>
                      <a:r>
                        <a:rPr lang="ru-RU" sz="2400" dirty="0" smtClean="0"/>
                        <a:t>.</a:t>
                      </a:r>
                    </a:p>
                    <a:p>
                      <a:r>
                        <a:rPr lang="ru-RU" sz="2400" dirty="0" smtClean="0"/>
                        <a:t>пет</a:t>
                      </a:r>
                    </a:p>
                    <a:p>
                      <a:r>
                        <a:rPr lang="ru-RU" sz="2400" dirty="0" err="1" smtClean="0"/>
                        <a:t>зъб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074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pięć</a:t>
                      </a:r>
                    </a:p>
                    <a:p>
                      <a:r>
                        <a:rPr lang="pl-PL" sz="2400" dirty="0" smtClean="0"/>
                        <a:t>ząb 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pět</a:t>
                      </a:r>
                      <a:endParaRPr lang="ru-RU" sz="2400" dirty="0" smtClean="0"/>
                    </a:p>
                    <a:p>
                      <a:r>
                        <a:rPr lang="en-US" sz="2400" dirty="0" err="1" smtClean="0"/>
                        <a:t>zub</a:t>
                      </a:r>
                      <a:endParaRPr lang="ru-RU" sz="24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2328850" cy="725470"/>
          </a:xfrm>
        </p:spPr>
        <p:txBody>
          <a:bodyPr>
            <a:noAutofit/>
          </a:bodyPr>
          <a:lstStyle/>
          <a:p>
            <a:r>
              <a:rPr lang="uk-UA" sz="3200" dirty="0" smtClean="0"/>
              <a:t>Морфологія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000240"/>
            <a:ext cx="8066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/>
              <a:t>рос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214422"/>
            <a:ext cx="7248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dirty="0" smtClean="0"/>
              <a:t>ч.</a:t>
            </a:r>
            <a:r>
              <a:rPr lang="ru-RU" sz="2800" dirty="0" smtClean="0"/>
              <a:t>р.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214422"/>
            <a:ext cx="8034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dirty="0" err="1" smtClean="0"/>
              <a:t>ж.р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1214422"/>
            <a:ext cx="7088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c.</a:t>
            </a:r>
            <a:r>
              <a:rPr lang="uk-UA" sz="2800" dirty="0" smtClean="0"/>
              <a:t>р.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000240"/>
            <a:ext cx="35719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i="1" dirty="0" err="1" smtClean="0"/>
              <a:t>молодые</a:t>
            </a:r>
            <a:r>
              <a:rPr lang="en-US" sz="2800" i="1" dirty="0" smtClean="0"/>
              <a:t>, </a:t>
            </a:r>
            <a:r>
              <a:rPr lang="uk-UA" sz="2800" i="1" dirty="0" err="1" smtClean="0"/>
              <a:t>эти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786058"/>
            <a:ext cx="78258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err="1" smtClean="0"/>
              <a:t>чес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2786058"/>
            <a:ext cx="137409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i="1" dirty="0" err="1" smtClean="0"/>
              <a:t>mladi</a:t>
            </a:r>
            <a:r>
              <a:rPr lang="uk-UA" sz="2800" i="1" dirty="0" smtClean="0"/>
              <a:t>, </a:t>
            </a:r>
            <a:r>
              <a:rPr lang="ru-RU" sz="2800" i="1" dirty="0" err="1" smtClean="0"/>
              <a:t>ti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2786058"/>
            <a:ext cx="15424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i="1" dirty="0" err="1" smtClean="0"/>
              <a:t>mlade</a:t>
            </a:r>
            <a:r>
              <a:rPr lang="uk-UA" sz="2800" i="1" dirty="0" smtClean="0"/>
              <a:t>, </a:t>
            </a:r>
            <a:r>
              <a:rPr lang="en-US" sz="2800" i="1" dirty="0" err="1" smtClean="0"/>
              <a:t>ty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2786058"/>
            <a:ext cx="157434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i="1" dirty="0" err="1" smtClean="0"/>
              <a:t>mlada</a:t>
            </a:r>
            <a:r>
              <a:rPr lang="uk-UA" sz="2800" i="1" dirty="0" smtClean="0"/>
              <a:t>, </a:t>
            </a:r>
            <a:r>
              <a:rPr lang="en-US" sz="2800" i="1" dirty="0" err="1" smtClean="0"/>
              <a:t>ta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00034" y="3571876"/>
            <a:ext cx="80010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034" y="1142984"/>
            <a:ext cx="4635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4000504"/>
            <a:ext cx="4635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57290" y="3929066"/>
            <a:ext cx="564360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/>
              <a:t>Відсутність коротких форм особового та зворотного займенників у </a:t>
            </a:r>
            <a:r>
              <a:rPr lang="uk-UA" sz="2400" dirty="0" err="1" smtClean="0"/>
              <a:t>сх.сл</a:t>
            </a:r>
            <a:r>
              <a:rPr lang="uk-UA" sz="2400" dirty="0" smtClean="0"/>
              <a:t>. мовах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428728" y="5000636"/>
            <a:ext cx="515487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dirty="0" err="1" smtClean="0"/>
              <a:t>чес</a:t>
            </a:r>
            <a:r>
              <a:rPr lang="uk-UA" sz="2400" dirty="0" smtClean="0"/>
              <a:t>. </a:t>
            </a:r>
            <a:r>
              <a:rPr lang="en-US" sz="2400" dirty="0" err="1" smtClean="0"/>
              <a:t>tebe</a:t>
            </a:r>
            <a:r>
              <a:rPr lang="uk-UA" sz="2400" dirty="0" smtClean="0"/>
              <a:t> / </a:t>
            </a:r>
            <a:r>
              <a:rPr lang="en-US" sz="2400" dirty="0" smtClean="0"/>
              <a:t>t</a:t>
            </a:r>
            <a:r>
              <a:rPr lang="uk-UA" sz="2400" dirty="0" smtClean="0"/>
              <a:t>ě (</a:t>
            </a:r>
            <a:r>
              <a:rPr lang="uk-UA" sz="2400" dirty="0" err="1" smtClean="0"/>
              <a:t>Р.в</a:t>
            </a:r>
            <a:r>
              <a:rPr lang="uk-UA" sz="2400" dirty="0" smtClean="0"/>
              <a:t>. і </a:t>
            </a:r>
            <a:r>
              <a:rPr lang="uk-UA" sz="2400" dirty="0" err="1" smtClean="0"/>
              <a:t>З.в</a:t>
            </a:r>
            <a:r>
              <a:rPr lang="uk-UA" sz="2400" dirty="0" smtClean="0"/>
              <a:t>.), </a:t>
            </a:r>
            <a:r>
              <a:rPr lang="en-US" sz="2400" dirty="0" err="1" smtClean="0"/>
              <a:t>tobie</a:t>
            </a:r>
            <a:r>
              <a:rPr lang="uk-UA" sz="2400" dirty="0" smtClean="0"/>
              <a:t> / </a:t>
            </a:r>
            <a:r>
              <a:rPr lang="en-US" sz="2400" dirty="0" err="1" smtClean="0"/>
              <a:t>ti</a:t>
            </a:r>
            <a:r>
              <a:rPr lang="uk-UA" sz="2400" dirty="0" smtClean="0"/>
              <a:t> (</a:t>
            </a:r>
            <a:r>
              <a:rPr lang="uk-UA" sz="2400" dirty="0" err="1" smtClean="0"/>
              <a:t>Д.в</a:t>
            </a:r>
            <a:r>
              <a:rPr lang="uk-UA" sz="2400" dirty="0" smtClean="0"/>
              <a:t>.)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500430" y="642918"/>
            <a:ext cx="222400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err="1" smtClean="0"/>
              <a:t>Н.в</a:t>
            </a:r>
            <a:r>
              <a:rPr lang="uk-UA" sz="2400" dirty="0" smtClean="0"/>
              <a:t>. і </a:t>
            </a:r>
            <a:r>
              <a:rPr lang="uk-UA" sz="2400" dirty="0" err="1" smtClean="0"/>
              <a:t>З.в</a:t>
            </a:r>
            <a:r>
              <a:rPr lang="uk-UA" sz="2400" dirty="0" smtClean="0"/>
              <a:t>. множ.</a:t>
            </a:r>
            <a:endParaRPr lang="ru-RU" sz="24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0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Особливості, які зближують східнослов’янські мови з південнослов’янськими, на відміну від західнослов’янських</a:t>
            </a:r>
            <a:endParaRPr lang="ru-RU" sz="24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1000108"/>
          <a:ext cx="857256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  <a:gridCol w="2857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/>
                        <a:t>Сх.сл</a:t>
                      </a:r>
                      <a:r>
                        <a:rPr lang="uk-UA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/>
                        <a:t>Пвд.сл</a:t>
                      </a:r>
                      <a:r>
                        <a:rPr lang="uk-UA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/>
                        <a:t>Зх.сл</a:t>
                      </a:r>
                      <a:r>
                        <a:rPr lang="uk-UA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[</a:t>
                      </a:r>
                      <a:r>
                        <a:rPr lang="uk-UA" sz="2400" b="1" dirty="0" err="1" smtClean="0"/>
                        <a:t>цв</a:t>
                      </a:r>
                      <a:r>
                        <a:rPr lang="uk-UA" sz="2400" b="1" dirty="0" smtClean="0"/>
                        <a:t>] і [</a:t>
                      </a:r>
                      <a:r>
                        <a:rPr lang="uk-UA" sz="2400" b="1" dirty="0" err="1" smtClean="0"/>
                        <a:t>зв</a:t>
                      </a:r>
                      <a:r>
                        <a:rPr lang="uk-UA" sz="2400" b="1" dirty="0" smtClean="0"/>
                        <a:t>] 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/>
                        <a:t>[*</a:t>
                      </a:r>
                      <a:r>
                        <a:rPr lang="ru-RU" sz="2400" b="1" dirty="0" err="1" smtClean="0"/>
                        <a:t>kv</a:t>
                      </a:r>
                      <a:r>
                        <a:rPr lang="uk-UA" sz="2400" b="1" dirty="0" smtClean="0"/>
                        <a:t>] і [*</a:t>
                      </a:r>
                      <a:r>
                        <a:rPr lang="ru-RU" sz="2400" b="1" dirty="0" err="1" smtClean="0"/>
                        <a:t>gv</a:t>
                      </a:r>
                      <a:r>
                        <a:rPr lang="uk-UA" sz="2400" b="1" dirty="0" smtClean="0"/>
                        <a:t>] 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рос. </a:t>
                      </a:r>
                      <a:r>
                        <a:rPr lang="uk-UA" sz="2400" i="1" dirty="0" err="1" smtClean="0"/>
                        <a:t>цвет</a:t>
                      </a:r>
                      <a:r>
                        <a:rPr lang="uk-UA" sz="2400" i="1" dirty="0" smtClean="0"/>
                        <a:t>, </a:t>
                      </a:r>
                      <a:r>
                        <a:rPr lang="uk-UA" sz="2400" i="1" dirty="0" err="1" smtClean="0"/>
                        <a:t>звезда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err="1" smtClean="0"/>
                        <a:t>болг</a:t>
                      </a:r>
                      <a:r>
                        <a:rPr lang="uk-UA" sz="2400" dirty="0" smtClean="0"/>
                        <a:t>.</a:t>
                      </a:r>
                      <a:r>
                        <a:rPr lang="uk-UA" sz="2400" i="1" dirty="0" smtClean="0"/>
                        <a:t> </a:t>
                      </a:r>
                      <a:r>
                        <a:rPr lang="uk-UA" sz="2400" i="1" dirty="0" err="1" smtClean="0"/>
                        <a:t>цвете</a:t>
                      </a:r>
                      <a:r>
                        <a:rPr lang="uk-UA" sz="2400" i="1" dirty="0" smtClean="0"/>
                        <a:t>, </a:t>
                      </a:r>
                      <a:r>
                        <a:rPr lang="uk-UA" sz="2400" i="1" dirty="0" err="1" smtClean="0"/>
                        <a:t>звезда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пол. </a:t>
                      </a:r>
                      <a:r>
                        <a:rPr lang="ru-RU" sz="2400" i="1" dirty="0" err="1" smtClean="0"/>
                        <a:t>kwiat</a:t>
                      </a:r>
                      <a:r>
                        <a:rPr lang="uk-UA" sz="2400" i="1" dirty="0" smtClean="0"/>
                        <a:t>, </a:t>
                      </a:r>
                      <a:r>
                        <a:rPr lang="ru-RU" sz="2400" i="1" dirty="0" err="1" smtClean="0"/>
                        <a:t>gwiazda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[*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tl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], [*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рос. </a:t>
                      </a:r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сало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болг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sadlo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epentheticum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місці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губний приголосний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uk-UA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*[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рос. </a:t>
                      </a:r>
                      <a:r>
                        <a:rPr lang="uk-UA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земля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серб. </a:t>
                      </a:r>
                      <a:r>
                        <a:rPr lang="uk-UA" sz="2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земльа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пол. </a:t>
                      </a:r>
                      <a:r>
                        <a:rPr lang="ru-RU" sz="2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ziemia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рухомий наголос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рос. </a:t>
                      </a:r>
                      <a:r>
                        <a:rPr lang="uk-UA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uk-UA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r>
                        <a:rPr lang="uk-UA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сол</a:t>
                      </a:r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ма, молок</a:t>
                      </a:r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рос. </a:t>
                      </a:r>
                      <a:r>
                        <a:rPr lang="uk-UA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Н.в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рук</a:t>
                      </a:r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З.в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р</a:t>
                      </a:r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пол. 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ę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ł</a:t>
                      </a:r>
                      <a:r>
                        <a:rPr lang="pl-PL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r>
                        <a:rPr lang="pl-PL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</a:t>
                      </a:r>
                      <a:endParaRPr lang="uk-UA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пол. </a:t>
                      </a:r>
                      <a:r>
                        <a:rPr lang="uk-UA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Н.в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ę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З.в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ę</a:t>
                      </a:r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ę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428596" y="428604"/>
            <a:ext cx="8258204" cy="20128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Задача курсу</a:t>
            </a:r>
            <a:r>
              <a:rPr lang="uk-UA" sz="2400" dirty="0" smtClean="0"/>
              <a:t>:</a:t>
            </a:r>
          </a:p>
          <a:p>
            <a:r>
              <a:rPr lang="uk-UA" sz="2400" dirty="0" smtClean="0"/>
              <a:t>виявити та пояснити діючі в російській мові закономірності, які є прямим відображенням фонетичних, морфологічних, синтаксичних, лексичних змін, що відбувались у різні періоди існування мови.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214686"/>
            <a:ext cx="353334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dirty="0" smtClean="0"/>
              <a:t>СРМ</a:t>
            </a:r>
            <a:r>
              <a:rPr lang="uk-UA" sz="2800" dirty="0" smtClean="0"/>
              <a:t>:</a:t>
            </a:r>
          </a:p>
          <a:p>
            <a:pPr algn="ctr"/>
            <a:r>
              <a:rPr lang="uk-UA" sz="2800" dirty="0" smtClean="0"/>
              <a:t>[</a:t>
            </a:r>
            <a:r>
              <a:rPr lang="uk-UA" sz="2800" dirty="0" err="1" smtClean="0"/>
              <a:t>‘а</a:t>
            </a:r>
            <a:r>
              <a:rPr lang="uk-UA" sz="2800" dirty="0" smtClean="0"/>
              <a:t>] // [у]</a:t>
            </a:r>
          </a:p>
          <a:p>
            <a:pPr algn="ctr"/>
            <a:r>
              <a:rPr lang="uk-UA" sz="2800" i="1" dirty="0" err="1" smtClean="0"/>
              <a:t>держ</a:t>
            </a:r>
            <a:r>
              <a:rPr lang="uk-UA" sz="2800" b="1" i="1" dirty="0" err="1" smtClean="0"/>
              <a:t>а</a:t>
            </a:r>
            <a:r>
              <a:rPr lang="uk-UA" sz="2800" i="1" dirty="0" err="1" smtClean="0"/>
              <a:t>щий</a:t>
            </a:r>
            <a:r>
              <a:rPr lang="uk-UA" sz="2800" i="1" dirty="0" smtClean="0"/>
              <a:t> – нес</a:t>
            </a:r>
            <a:r>
              <a:rPr lang="uk-UA" sz="2800" b="1" i="1" dirty="0" smtClean="0"/>
              <a:t>у</a:t>
            </a:r>
            <a:r>
              <a:rPr lang="uk-UA" sz="2800" i="1" dirty="0" smtClean="0"/>
              <a:t>щий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3214686"/>
            <a:ext cx="364333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ІГРМ</a:t>
            </a:r>
            <a:r>
              <a:rPr lang="uk-UA" sz="2400" dirty="0" smtClean="0"/>
              <a:t>:</a:t>
            </a:r>
          </a:p>
          <a:p>
            <a:pPr algn="ctr"/>
            <a:r>
              <a:rPr lang="uk-UA" sz="2400" dirty="0" smtClean="0"/>
              <a:t>причина чергування </a:t>
            </a:r>
          </a:p>
          <a:p>
            <a:pPr algn="ctr"/>
            <a:r>
              <a:rPr lang="uk-UA" sz="2400" dirty="0" smtClean="0"/>
              <a:t>[</a:t>
            </a:r>
            <a:r>
              <a:rPr lang="uk-UA" sz="2400" dirty="0" err="1" smtClean="0"/>
              <a:t>‘а</a:t>
            </a:r>
            <a:r>
              <a:rPr lang="uk-UA" sz="2400" dirty="0" smtClean="0"/>
              <a:t>] // [у] в суфіксах активних дієприкметників теперішнього часу –</a:t>
            </a:r>
          </a:p>
          <a:p>
            <a:pPr algn="ctr"/>
            <a:r>
              <a:rPr lang="uk-UA" sz="2400" dirty="0" smtClean="0"/>
              <a:t> еволюція носових [</a:t>
            </a:r>
            <a:r>
              <a:rPr lang="pl-PL" sz="2400" dirty="0" smtClean="0"/>
              <a:t>ę</a:t>
            </a:r>
            <a:r>
              <a:rPr lang="uk-UA" sz="2400" dirty="0" smtClean="0"/>
              <a:t>] і [</a:t>
            </a:r>
            <a:r>
              <a:rPr lang="en-US" sz="2400" dirty="0" smtClean="0"/>
              <a:t>ǫ</a:t>
            </a:r>
            <a:r>
              <a:rPr lang="uk-UA" sz="2400" dirty="0" smtClean="0"/>
              <a:t>] (до Х ст.)</a:t>
            </a:r>
            <a:endParaRPr lang="ru-RU" sz="2000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4143372" y="3714752"/>
            <a:ext cx="714380" cy="428628"/>
          </a:xfrm>
          <a:prstGeom prst="left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Основні джерела вивчення історії російської мови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5972188" cy="28289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/>
              <a:t>Написи і графіті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/>
              <a:t>Матеріали приватної кореспонденції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/>
              <a:t>Пам’ятки канцелярій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/>
              <a:t>Рукописні книги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/>
              <a:t>Оригінальні твори світського характеру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/>
              <a:t>Печатні книги (від </a:t>
            </a:r>
            <a:r>
              <a:rPr lang="ru-RU" sz="2400" dirty="0" smtClean="0"/>
              <a:t>XV</a:t>
            </a:r>
            <a:r>
              <a:rPr lang="uk-UA" sz="2400" dirty="0" smtClean="0"/>
              <a:t>І ст.)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/>
              <a:t>Древньоруські запозичення з інших мов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4429132"/>
            <a:ext cx="521497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/>
              <a:t>Допоміжні дані:</a:t>
            </a:r>
          </a:p>
          <a:p>
            <a:r>
              <a:rPr lang="uk-UA" sz="2000" dirty="0" smtClean="0"/>
              <a:t>а) сучасна російська мова</a:t>
            </a:r>
          </a:p>
          <a:p>
            <a:r>
              <a:rPr lang="uk-UA" sz="2000" dirty="0" smtClean="0"/>
              <a:t>б) східнослов’янські діалекти</a:t>
            </a:r>
          </a:p>
          <a:p>
            <a:r>
              <a:rPr lang="uk-UA" sz="2000" dirty="0" smtClean="0"/>
              <a:t>в) топонімія та гідронімія</a:t>
            </a:r>
          </a:p>
          <a:p>
            <a:r>
              <a:rPr lang="uk-UA" sz="2000" dirty="0" smtClean="0"/>
              <a:t>г) іншомовні запозичення в російській мові </a:t>
            </a:r>
          </a:p>
          <a:p>
            <a:r>
              <a:rPr lang="uk-UA" sz="2000" dirty="0" smtClean="0"/>
              <a:t>д) запозичення до інших мов з російської</a:t>
            </a:r>
          </a:p>
          <a:p>
            <a:r>
              <a:rPr lang="uk-UA" sz="2000" dirty="0" smtClean="0"/>
              <a:t>д) порівняльна граматика слов’янських 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Написи і графіті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/>
          <a:lstStyle/>
          <a:p>
            <a:r>
              <a:rPr lang="uk-UA" dirty="0" err="1" smtClean="0"/>
              <a:t>Тьмутараканівський</a:t>
            </a:r>
            <a:r>
              <a:rPr lang="uk-UA" dirty="0" smtClean="0"/>
              <a:t> камінь (1068 р.)</a:t>
            </a:r>
            <a:endParaRPr lang="ru-RU" dirty="0"/>
          </a:p>
        </p:txBody>
      </p:sp>
      <p:pic>
        <p:nvPicPr>
          <p:cNvPr id="4" name="Рисунок 3" descr="TmutarakanskyKam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285992"/>
            <a:ext cx="7143778" cy="2057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457200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В лето 6576 индикта 6 Глеб князь мерил море по </a:t>
            </a:r>
            <a:r>
              <a:rPr lang="ru-RU" sz="2400" i="1" dirty="0" err="1" smtClean="0"/>
              <a:t>леду</a:t>
            </a:r>
            <a:r>
              <a:rPr lang="ru-RU" sz="2400" i="1" dirty="0" smtClean="0"/>
              <a:t> от </a:t>
            </a:r>
            <a:r>
              <a:rPr lang="ru-RU" sz="2400" i="1" dirty="0" err="1" smtClean="0"/>
              <a:t>Тмутороканя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Корчева</a:t>
            </a:r>
            <a:r>
              <a:rPr lang="ru-RU" sz="2400" i="1" dirty="0" smtClean="0"/>
              <a:t> 14000 сажен</a:t>
            </a:r>
            <a:endParaRPr lang="ru-RU" sz="24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Рогволодів</a:t>
            </a:r>
            <a:r>
              <a:rPr lang="uk-UA" dirty="0" smtClean="0"/>
              <a:t> камінь</a:t>
            </a:r>
            <a:r>
              <a:rPr lang="en-US" dirty="0" smtClean="0"/>
              <a:t> (1171 </a:t>
            </a:r>
            <a:r>
              <a:rPr lang="uk-UA" dirty="0" smtClean="0"/>
              <a:t>р.)</a:t>
            </a:r>
            <a:endParaRPr lang="ru-RU" dirty="0"/>
          </a:p>
        </p:txBody>
      </p:sp>
      <p:pic>
        <p:nvPicPr>
          <p:cNvPr id="4" name="Содержимое 3" descr="Rogvolod_Stone_Mikhail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489195"/>
            <a:ext cx="4000528" cy="474797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Єфросинівський</a:t>
            </a:r>
            <a:r>
              <a:rPr lang="uk-UA" dirty="0" smtClean="0"/>
              <a:t> хрест (1161 р.)</a:t>
            </a:r>
            <a:endParaRPr lang="ru-RU" dirty="0"/>
          </a:p>
        </p:txBody>
      </p:sp>
      <p:pic>
        <p:nvPicPr>
          <p:cNvPr id="4" name="Содержимое 3" descr="Єфросинінський_хрес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141393"/>
            <a:ext cx="2214578" cy="527346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1929</Words>
  <PresentationFormat>Экран (4:3)</PresentationFormat>
  <Paragraphs>387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Історична граматика російської мови</vt:lpstr>
      <vt:lpstr>План</vt:lpstr>
      <vt:lpstr>Слайд 3</vt:lpstr>
      <vt:lpstr>Предмет і задача курсу історичної граматики російської мови</vt:lpstr>
      <vt:lpstr>Слайд 5</vt:lpstr>
      <vt:lpstr>Основні джерела вивчення історії російської мови</vt:lpstr>
      <vt:lpstr>Написи і графіті</vt:lpstr>
      <vt:lpstr>Рогволодів камінь (1171 р.)</vt:lpstr>
      <vt:lpstr>Єфросинівський хрест (1161 р.)</vt:lpstr>
      <vt:lpstr> Златник Володимира Великого</vt:lpstr>
      <vt:lpstr> Гніздівський напис  (перша четверть — середина X ст.)</vt:lpstr>
      <vt:lpstr>Слайд 12</vt:lpstr>
      <vt:lpstr> Повідомлення про смерть Великого Київського князя Ярослава Мудрого:</vt:lpstr>
      <vt:lpstr>Матеріали приватної кореспонденції</vt:lpstr>
      <vt:lpstr>Новгородські берестяні грамоти XI-XIV ст.</vt:lpstr>
      <vt:lpstr>Жалована грамота великого князя Мстислава і сина його Всеволода новгородському Юрієву монастирю (Київ 1130 р.)</vt:lpstr>
      <vt:lpstr>Послання Івана Грозного</vt:lpstr>
      <vt:lpstr>Руська правда (ХІ ст.)</vt:lpstr>
      <vt:lpstr>Рукописні книги </vt:lpstr>
      <vt:lpstr>Житіє Нифонта (1219р)</vt:lpstr>
      <vt:lpstr>Псковський Апостол (поч. XVI ст.)</vt:lpstr>
      <vt:lpstr>Сійське Євангеліє 1339 р.</vt:lpstr>
      <vt:lpstr>Літописи </vt:lpstr>
      <vt:lpstr>Повість минулих літ у лаврентіївському списку (1377 р.)</vt:lpstr>
      <vt:lpstr>Повість минулих літ у іпатіївському списку (ХІV ст.)</vt:lpstr>
      <vt:lpstr>Повість минулих літ у радзивилівському списку (XV ст.)</vt:lpstr>
      <vt:lpstr>Повчання Володимира Мономаха (дата створення ймовірно 1109 р.)</vt:lpstr>
      <vt:lpstr>Слово о полку Ігоревім (ХІІ ст.)</vt:lpstr>
      <vt:lpstr>Друковані книги</vt:lpstr>
      <vt:lpstr>Граматика Лаврентія Зизанія 1596 р.</vt:lpstr>
      <vt:lpstr>Граматика Мелетія Смотрицького 1619 р.</vt:lpstr>
      <vt:lpstr>Сучасні говірки </vt:lpstr>
      <vt:lpstr>Записи іноземців, які фіксували живу мову латинськими літерами</vt:lpstr>
      <vt:lpstr>Сучасна російська мова </vt:lpstr>
      <vt:lpstr>Російська мова та її місце серед слов’янських мов</vt:lpstr>
      <vt:lpstr>Основні періоди розвитку давньоруської мови</vt:lpstr>
      <vt:lpstr>Слайд 37</vt:lpstr>
      <vt:lpstr>Ознаки східнослов’янських мов, які відрізняють їх він інших слов’янських мов</vt:lpstr>
      <vt:lpstr>Слайд 39</vt:lpstr>
      <vt:lpstr>Слайд 40</vt:lpstr>
      <vt:lpstr>Слайд 41</vt:lpstr>
      <vt:lpstr>Слайд 42</vt:lpstr>
      <vt:lpstr>Морфологія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Історична граматика російської мови</dc:title>
  <dc:creator>lenovo</dc:creator>
  <cp:lastModifiedBy>lenovo</cp:lastModifiedBy>
  <cp:revision>109</cp:revision>
  <dcterms:created xsi:type="dcterms:W3CDTF">2014-07-15T18:22:07Z</dcterms:created>
  <dcterms:modified xsi:type="dcterms:W3CDTF">2014-09-03T19:00:03Z</dcterms:modified>
</cp:coreProperties>
</file>