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6" r:id="rId10"/>
    <p:sldId id="31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3A647-E31B-478C-A973-7D6324BBF2CC}" type="datetimeFigureOut">
              <a:rPr lang="ru-RU" smtClean="0"/>
              <a:pPr/>
              <a:t>03.09.2014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8C107-BCD5-43DB-982C-979BF9423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93E1-B73D-4897-9706-1AE7FE5D5764}" type="datetime1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8264-78C5-46F8-818E-24117DA28ED8}" type="datetime1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2CA1-5D92-410A-BA7F-D940E1B56901}" type="datetime1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10E4A-B87A-47FF-934C-840592A06D38}" type="datetime1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D056-0817-4033-80A9-D94E453978AE}" type="datetime1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F5A0C-6D43-4D03-B5E4-6D89C32C1448}" type="datetime1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75D7-47AB-4C5E-9735-B06B9C75F84D}" type="datetime1">
              <a:rPr lang="ru-RU" smtClean="0"/>
              <a:pPr/>
              <a:t>03.09.2014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A2CC6-FF4F-4630-9212-0E633D798281}" type="datetime1">
              <a:rPr lang="ru-RU" smtClean="0"/>
              <a:pPr/>
              <a:t>03.09.2014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FE6C-B849-4C58-9E54-D1512A01CCDE}" type="datetime1">
              <a:rPr lang="ru-RU" smtClean="0"/>
              <a:pPr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B733-6F2B-4C3B-B6EF-163C8404CFDE}" type="datetime1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502D-4122-416B-A064-CCF062EA2362}" type="datetime1">
              <a:rPr lang="ru-RU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70934-6DB0-4B2E-9396-D3DA644914ED}" type="datetime1">
              <a:rPr lang="ru-RU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28803"/>
            <a:ext cx="7772400" cy="167164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Звукова система давньоруської мови до виникнення писемності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>(кінець Х ст. – початок ХІ ст.)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2.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3"/>
            <a:ext cx="8229600" cy="292895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У др. мові цього періоду немає носових:</a:t>
            </a:r>
          </a:p>
          <a:p>
            <a:r>
              <a:rPr lang="pl-PL" dirty="0" smtClean="0"/>
              <a:t>[</a:t>
            </a:r>
            <a:r>
              <a:rPr lang="en-US" dirty="0" smtClean="0"/>
              <a:t>ǫ</a:t>
            </a:r>
            <a:r>
              <a:rPr lang="pl-PL" dirty="0" smtClean="0"/>
              <a:t>]</a:t>
            </a:r>
            <a:r>
              <a:rPr lang="uk-UA" dirty="0" smtClean="0"/>
              <a:t> = </a:t>
            </a:r>
            <a:r>
              <a:rPr lang="pl-PL" dirty="0" smtClean="0"/>
              <a:t>[</a:t>
            </a:r>
            <a:r>
              <a:rPr lang="uk-UA" dirty="0" smtClean="0"/>
              <a:t>у</a:t>
            </a:r>
            <a:r>
              <a:rPr lang="pl-PL" dirty="0" smtClean="0"/>
              <a:t>]</a:t>
            </a:r>
            <a:r>
              <a:rPr lang="uk-UA" dirty="0" smtClean="0"/>
              <a:t>   </a:t>
            </a:r>
            <a:r>
              <a:rPr lang="pl-PL" dirty="0" smtClean="0"/>
              <a:t>[ę] = [a] ([ä])</a:t>
            </a:r>
          </a:p>
          <a:p>
            <a:r>
              <a:rPr lang="pl-PL" dirty="0" smtClean="0"/>
              <a:t>[</a:t>
            </a:r>
            <a:r>
              <a:rPr lang="ru-RU" dirty="0" smtClean="0"/>
              <a:t>Ѣ</a:t>
            </a:r>
            <a:r>
              <a:rPr lang="pl-PL" dirty="0" smtClean="0"/>
              <a:t>] </a:t>
            </a:r>
            <a:r>
              <a:rPr lang="uk-UA" dirty="0" smtClean="0"/>
              <a:t>– закритий голосний </a:t>
            </a:r>
            <a:r>
              <a:rPr lang="uk-UA" dirty="0" err="1" smtClean="0"/>
              <a:t>верхньо-середнього</a:t>
            </a:r>
            <a:r>
              <a:rPr lang="uk-UA" dirty="0" smtClean="0"/>
              <a:t> підйому </a:t>
            </a:r>
            <a:r>
              <a:rPr lang="en-US" dirty="0" smtClean="0"/>
              <a:t>[ě]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(пор. у </a:t>
            </a:r>
            <a:r>
              <a:rPr lang="uk-UA" dirty="0" err="1" smtClean="0"/>
              <a:t>ст.сл</a:t>
            </a:r>
            <a:r>
              <a:rPr lang="uk-UA" dirty="0" smtClean="0"/>
              <a:t>. відкритий голосний нижнього підйому </a:t>
            </a:r>
            <a:r>
              <a:rPr lang="en-US" dirty="0" smtClean="0"/>
              <a:t>[æ]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Втрата носових голосних</a:t>
            </a:r>
            <a:r>
              <a:rPr lang="uk-UA" dirty="0" smtClean="0"/>
              <a:t> [ǫ] та [ę]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715404" cy="500066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з </a:t>
            </a:r>
            <a:r>
              <a:rPr lang="uk-UA" dirty="0" err="1" smtClean="0"/>
              <a:t>іє</a:t>
            </a:r>
            <a:r>
              <a:rPr lang="uk-UA" dirty="0" smtClean="0"/>
              <a:t>. сполучень </a:t>
            </a:r>
            <a:r>
              <a:rPr lang="uk-UA" b="1" dirty="0" smtClean="0"/>
              <a:t>голосний</a:t>
            </a:r>
            <a:r>
              <a:rPr lang="en-US" b="1" dirty="0" smtClean="0"/>
              <a:t> </a:t>
            </a:r>
            <a:r>
              <a:rPr lang="uk-UA" b="1" dirty="0" smtClean="0"/>
              <a:t>повного творення </a:t>
            </a:r>
            <a:r>
              <a:rPr lang="en-US" b="1" dirty="0" smtClean="0"/>
              <a:t>+</a:t>
            </a:r>
            <a:r>
              <a:rPr lang="uk-UA" b="1" dirty="0" smtClean="0"/>
              <a:t> носовий приголосний</a:t>
            </a:r>
          </a:p>
          <a:p>
            <a:r>
              <a:rPr lang="uk-UA" dirty="0" smtClean="0"/>
              <a:t>до середини Х ст. втрата носових голосних (ЗВС)</a:t>
            </a:r>
            <a:endParaRPr lang="en-US" dirty="0" smtClean="0"/>
          </a:p>
          <a:p>
            <a:pPr>
              <a:buNone/>
            </a:pPr>
            <a:r>
              <a:rPr lang="uk-UA" i="1" dirty="0" smtClean="0"/>
              <a:t>*</a:t>
            </a:r>
            <a:r>
              <a:rPr lang="ru-RU" i="1" dirty="0" err="1" smtClean="0"/>
              <a:t>menta</a:t>
            </a:r>
            <a:r>
              <a:rPr lang="uk-UA" i="1" dirty="0" smtClean="0"/>
              <a:t> </a:t>
            </a:r>
            <a:r>
              <a:rPr lang="en-US" i="1" dirty="0" smtClean="0"/>
              <a:t>&gt;</a:t>
            </a:r>
            <a:r>
              <a:rPr lang="uk-UA" i="1" dirty="0" smtClean="0"/>
              <a:t> </a:t>
            </a:r>
            <a:r>
              <a:rPr lang="uk-UA" i="1" dirty="0" err="1" smtClean="0"/>
              <a:t>мята</a:t>
            </a:r>
            <a:r>
              <a:rPr lang="uk-UA" i="1" dirty="0" smtClean="0"/>
              <a:t>, *</a:t>
            </a:r>
            <a:r>
              <a:rPr lang="ru-RU" i="1" dirty="0" err="1" smtClean="0"/>
              <a:t>zvonk</a:t>
            </a:r>
            <a:r>
              <a:rPr lang="uk-UA" i="1" dirty="0" smtClean="0"/>
              <a:t>ъ </a:t>
            </a:r>
            <a:r>
              <a:rPr lang="en-US" i="1" dirty="0" smtClean="0"/>
              <a:t>&gt;</a:t>
            </a:r>
            <a:r>
              <a:rPr lang="uk-UA" i="1" dirty="0" smtClean="0"/>
              <a:t> </a:t>
            </a:r>
            <a:r>
              <a:rPr lang="uk-UA" i="1" dirty="0" err="1" smtClean="0"/>
              <a:t>звукъ</a:t>
            </a:r>
            <a:endParaRPr lang="uk-UA" i="1" dirty="0" smtClean="0"/>
          </a:p>
          <a:p>
            <a:pPr>
              <a:buNone/>
            </a:pPr>
            <a:r>
              <a:rPr lang="uk-UA" dirty="0" smtClean="0"/>
              <a:t>*</a:t>
            </a:r>
            <a:r>
              <a:rPr lang="ru-RU" i="1" dirty="0" err="1" smtClean="0"/>
              <a:t>vermen</a:t>
            </a:r>
            <a:r>
              <a:rPr lang="uk-UA" i="1" dirty="0" smtClean="0"/>
              <a:t> </a:t>
            </a:r>
            <a:r>
              <a:rPr lang="en-US" i="1" dirty="0" smtClean="0"/>
              <a:t>&gt;</a:t>
            </a:r>
            <a:r>
              <a:rPr lang="uk-UA" i="1" dirty="0" smtClean="0"/>
              <a:t> </a:t>
            </a:r>
            <a:r>
              <a:rPr lang="uk-UA" i="1" dirty="0" err="1" smtClean="0"/>
              <a:t>время</a:t>
            </a:r>
            <a:endParaRPr lang="uk-UA" i="1" dirty="0" smtClean="0"/>
          </a:p>
          <a:p>
            <a:pPr>
              <a:buNone/>
            </a:pPr>
            <a:r>
              <a:rPr lang="uk-UA" i="1" dirty="0" smtClean="0"/>
              <a:t>У положенні закритого складу (перед приголосним, в кінці слова):</a:t>
            </a:r>
          </a:p>
          <a:p>
            <a:pPr>
              <a:buNone/>
            </a:pPr>
            <a:r>
              <a:rPr lang="uk-UA" i="1" dirty="0" smtClean="0"/>
              <a:t>1. монофтонгізація дифтонгів</a:t>
            </a:r>
          </a:p>
          <a:p>
            <a:pPr>
              <a:buNone/>
            </a:pPr>
            <a:r>
              <a:rPr lang="uk-UA" dirty="0" smtClean="0"/>
              <a:t>2. *</a:t>
            </a:r>
            <a:r>
              <a:rPr lang="ru-RU" dirty="0" err="1" smtClean="0"/>
              <a:t>on</a:t>
            </a:r>
            <a:r>
              <a:rPr lang="uk-UA" dirty="0" smtClean="0"/>
              <a:t> </a:t>
            </a:r>
            <a:r>
              <a:rPr lang="en-US" dirty="0" smtClean="0"/>
              <a:t>&gt;</a:t>
            </a:r>
            <a:r>
              <a:rPr lang="uk-UA" dirty="0" smtClean="0"/>
              <a:t> </a:t>
            </a:r>
            <a:r>
              <a:rPr lang="uk-UA" dirty="0" smtClean="0"/>
              <a:t>*[</a:t>
            </a:r>
            <a:r>
              <a:rPr lang="en-US" dirty="0" smtClean="0"/>
              <a:t>ǫ</a:t>
            </a:r>
            <a:r>
              <a:rPr lang="uk-UA" dirty="0" smtClean="0"/>
              <a:t>] </a:t>
            </a:r>
            <a:r>
              <a:rPr lang="en-US" dirty="0" smtClean="0"/>
              <a:t>&gt;</a:t>
            </a:r>
            <a:r>
              <a:rPr lang="uk-UA" dirty="0" smtClean="0"/>
              <a:t> [у]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*en &gt; </a:t>
            </a:r>
            <a:r>
              <a:rPr lang="en-US" dirty="0" smtClean="0"/>
              <a:t>*[</a:t>
            </a:r>
            <a:r>
              <a:rPr lang="pl-PL" dirty="0" smtClean="0"/>
              <a:t>ę</a:t>
            </a:r>
            <a:r>
              <a:rPr lang="uk-UA" dirty="0" smtClean="0"/>
              <a:t>] </a:t>
            </a:r>
            <a:r>
              <a:rPr lang="en-US" dirty="0" smtClean="0"/>
              <a:t>&gt; </a:t>
            </a:r>
            <a:r>
              <a:rPr lang="uk-UA" dirty="0" smtClean="0"/>
              <a:t>[ě] </a:t>
            </a:r>
            <a:r>
              <a:rPr lang="en-US" dirty="0" smtClean="0"/>
              <a:t>&gt;</a:t>
            </a:r>
            <a:r>
              <a:rPr lang="uk-UA" dirty="0" smtClean="0"/>
              <a:t> [</a:t>
            </a:r>
            <a:r>
              <a:rPr lang="uk-UA" dirty="0" err="1" smtClean="0"/>
              <a:t>’а</a:t>
            </a:r>
            <a:r>
              <a:rPr lang="uk-UA" dirty="0" smtClean="0"/>
              <a:t>]</a:t>
            </a:r>
          </a:p>
          <a:p>
            <a:pPr>
              <a:buNone/>
            </a:pPr>
            <a:r>
              <a:rPr lang="uk-UA" dirty="0" smtClean="0"/>
              <a:t>Перед голосним – зберігались:</a:t>
            </a:r>
          </a:p>
          <a:p>
            <a:pPr>
              <a:buNone/>
            </a:pPr>
            <a:r>
              <a:rPr lang="ru-RU" dirty="0" smtClean="0"/>
              <a:t>*</a:t>
            </a:r>
            <a:r>
              <a:rPr lang="ru-RU" i="1" dirty="0" err="1" smtClean="0"/>
              <a:t>zvo|nъ|kъ</a:t>
            </a:r>
            <a:r>
              <a:rPr lang="ru-RU" i="1" dirty="0" smtClean="0"/>
              <a:t> </a:t>
            </a:r>
            <a:r>
              <a:rPr lang="en-US" i="1" dirty="0" smtClean="0"/>
              <a:t>&gt;</a:t>
            </a:r>
            <a:r>
              <a:rPr lang="ru-RU" i="1" dirty="0" smtClean="0"/>
              <a:t> </a:t>
            </a:r>
            <a:r>
              <a:rPr lang="ru-RU" i="1" dirty="0" err="1" smtClean="0"/>
              <a:t>звонокъ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857232"/>
            <a:ext cx="6572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[ǫ] </a:t>
            </a:r>
            <a:r>
              <a:rPr lang="en-US" sz="2800" dirty="0" smtClean="0">
                <a:solidFill>
                  <a:srgbClr val="FF0000"/>
                </a:solidFill>
              </a:rPr>
              <a:t>–</a:t>
            </a:r>
            <a:r>
              <a:rPr lang="uk-UA" sz="2800" dirty="0" smtClean="0">
                <a:solidFill>
                  <a:srgbClr val="FF0000"/>
                </a:solidFill>
              </a:rPr>
              <a:t> заднього ряду, [ę] – переднього ряду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29684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Докази існування та занепаду носових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6286520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uk-UA" dirty="0" smtClean="0"/>
              <a:t>чергування: </a:t>
            </a:r>
          </a:p>
          <a:p>
            <a:pPr>
              <a:buFontTx/>
              <a:buChar char="-"/>
            </a:pPr>
            <a:endParaRPr lang="uk-UA" dirty="0" smtClean="0"/>
          </a:p>
          <a:p>
            <a:pPr>
              <a:buFontTx/>
              <a:buChar char="-"/>
            </a:pPr>
            <a:endParaRPr lang="uk-UA" dirty="0" smtClean="0"/>
          </a:p>
          <a:p>
            <a:pPr>
              <a:buFontTx/>
              <a:buChar char="-"/>
            </a:pPr>
            <a:endParaRPr lang="uk-UA" dirty="0" smtClean="0"/>
          </a:p>
          <a:p>
            <a:pPr>
              <a:buFontTx/>
              <a:buChar char="-"/>
            </a:pPr>
            <a:endParaRPr lang="uk-UA" dirty="0" smtClean="0"/>
          </a:p>
          <a:p>
            <a:pPr>
              <a:buFontTx/>
              <a:buChar char="-"/>
            </a:pPr>
            <a:r>
              <a:rPr lang="uk-UA" dirty="0" smtClean="0"/>
              <a:t>Давні запозичення до фін. </a:t>
            </a:r>
            <a:r>
              <a:rPr lang="ru-RU" i="1" dirty="0" err="1" smtClean="0"/>
              <a:t>kuontalo</a:t>
            </a:r>
            <a:r>
              <a:rPr lang="ru-RU" i="1" dirty="0" smtClean="0"/>
              <a:t> </a:t>
            </a:r>
            <a:r>
              <a:rPr lang="uk-UA" dirty="0" err="1" smtClean="0"/>
              <a:t>‘пакля’</a:t>
            </a:r>
            <a:r>
              <a:rPr lang="uk-UA" dirty="0" smtClean="0"/>
              <a:t> – рос. </a:t>
            </a:r>
            <a:r>
              <a:rPr lang="uk-UA" i="1" dirty="0" smtClean="0"/>
              <a:t>кудель</a:t>
            </a:r>
          </a:p>
          <a:p>
            <a:pPr>
              <a:buFontTx/>
              <a:buChar char="-"/>
            </a:pPr>
            <a:r>
              <a:rPr lang="uk-UA" dirty="0" smtClean="0"/>
              <a:t>паралелі з іншими мовами: др. </a:t>
            </a:r>
            <a:r>
              <a:rPr lang="uk-UA" i="1" dirty="0" err="1" smtClean="0"/>
              <a:t>роука</a:t>
            </a:r>
            <a:r>
              <a:rPr lang="uk-UA" i="1" dirty="0" smtClean="0"/>
              <a:t> –</a:t>
            </a:r>
            <a:r>
              <a:rPr lang="uk-UA" dirty="0" smtClean="0"/>
              <a:t> </a:t>
            </a:r>
            <a:r>
              <a:rPr lang="uk-UA" dirty="0" err="1" smtClean="0"/>
              <a:t>лит</a:t>
            </a:r>
            <a:r>
              <a:rPr lang="uk-UA" dirty="0" smtClean="0"/>
              <a:t>. </a:t>
            </a:r>
            <a:r>
              <a:rPr lang="en-US" i="1" dirty="0" smtClean="0"/>
              <a:t>r</a:t>
            </a:r>
            <a:r>
              <a:rPr lang="ru-RU" i="1" dirty="0" err="1" smtClean="0"/>
              <a:t>anka</a:t>
            </a: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dirty="0" smtClean="0"/>
              <a:t>Про втрату носових вже в Х ст. свідчать:</a:t>
            </a:r>
          </a:p>
          <a:p>
            <a:pPr>
              <a:buNone/>
            </a:pPr>
            <a:r>
              <a:rPr lang="uk-UA" dirty="0" smtClean="0"/>
              <a:t>Костянтин </a:t>
            </a:r>
            <a:r>
              <a:rPr lang="uk-UA" dirty="0" err="1" smtClean="0"/>
              <a:t>Багрянородний</a:t>
            </a:r>
            <a:r>
              <a:rPr lang="uk-UA" dirty="0" smtClean="0"/>
              <a:t> «О народах»</a:t>
            </a:r>
          </a:p>
          <a:p>
            <a:pPr>
              <a:buFontTx/>
              <a:buChar char="-"/>
            </a:pPr>
            <a:r>
              <a:rPr lang="uk-UA" dirty="0" smtClean="0"/>
              <a:t>назви дніпровських порогів: </a:t>
            </a:r>
            <a:r>
              <a:rPr lang="ru-RU" i="1" dirty="0" err="1" smtClean="0"/>
              <a:t>Verutzi</a:t>
            </a:r>
            <a:r>
              <a:rPr lang="ru-RU" i="1" dirty="0" smtClean="0"/>
              <a:t> </a:t>
            </a:r>
            <a:r>
              <a:rPr lang="uk-UA" dirty="0" smtClean="0"/>
              <a:t>і </a:t>
            </a:r>
            <a:r>
              <a:rPr lang="ru-RU" i="1" dirty="0" err="1" smtClean="0"/>
              <a:t>Neasit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uk-UA" dirty="0" err="1" smtClean="0"/>
              <a:t>ст.сл</a:t>
            </a:r>
            <a:r>
              <a:rPr lang="uk-UA" dirty="0" smtClean="0"/>
              <a:t>. </a:t>
            </a:r>
            <a:r>
              <a:rPr lang="uk-UA" i="1" dirty="0" err="1" smtClean="0"/>
              <a:t>вьрǫщи</a:t>
            </a:r>
            <a:r>
              <a:rPr lang="uk-UA" i="1" dirty="0" smtClean="0"/>
              <a:t> </a:t>
            </a:r>
            <a:r>
              <a:rPr lang="uk-UA" dirty="0" err="1" smtClean="0"/>
              <a:t>‘кипящий’</a:t>
            </a:r>
            <a:r>
              <a:rPr lang="uk-UA" dirty="0" smtClean="0"/>
              <a:t> и </a:t>
            </a:r>
            <a:r>
              <a:rPr lang="uk-UA" i="1" dirty="0" smtClean="0"/>
              <a:t>не</a:t>
            </a:r>
            <a:r>
              <a:rPr lang="en-US" i="1" dirty="0" smtClean="0"/>
              <a:t>j</a:t>
            </a:r>
            <a:r>
              <a:rPr lang="uk-UA" i="1" dirty="0" err="1" smtClean="0"/>
              <a:t>ǫсыть</a:t>
            </a:r>
            <a:r>
              <a:rPr lang="uk-UA" dirty="0" err="1" smtClean="0"/>
              <a:t>‘пеликан’</a:t>
            </a:r>
            <a:endParaRPr lang="uk-UA" dirty="0" smtClean="0"/>
          </a:p>
          <a:p>
            <a:pPr>
              <a:buFontTx/>
              <a:buChar char="-"/>
            </a:pPr>
            <a:r>
              <a:rPr lang="uk-UA" dirty="0" smtClean="0"/>
              <a:t>ѫ (юс великий) ѧ (юс малий) // ѹ (</a:t>
            </a:r>
            <a:r>
              <a:rPr lang="uk-UA" dirty="0" err="1" smtClean="0"/>
              <a:t>ук</a:t>
            </a:r>
            <a:r>
              <a:rPr lang="uk-UA" dirty="0" smtClean="0"/>
              <a:t>) </a:t>
            </a:r>
            <a:r>
              <a:rPr lang="uk-UA" dirty="0" err="1" smtClean="0"/>
              <a:t>іа</a:t>
            </a:r>
            <a:r>
              <a:rPr lang="uk-UA" dirty="0" smtClean="0"/>
              <a:t> (а йотоване)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H="1">
            <a:off x="357158" y="4286256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071546"/>
          <a:ext cx="871543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давньоруське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російське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i="1" dirty="0" smtClean="0"/>
                        <a:t>пожимати – </a:t>
                      </a:r>
                      <a:r>
                        <a:rPr lang="uk-UA" sz="2400" i="1" dirty="0" err="1" smtClean="0"/>
                        <a:t>пожьму</a:t>
                      </a:r>
                      <a:r>
                        <a:rPr lang="uk-UA" sz="2400" i="1" dirty="0" smtClean="0"/>
                        <a:t> – пожати</a:t>
                      </a:r>
                      <a:r>
                        <a:rPr lang="uk-UA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i="1" dirty="0" err="1" smtClean="0"/>
                        <a:t>пожимать</a:t>
                      </a:r>
                      <a:r>
                        <a:rPr lang="uk-UA" sz="2400" i="1" dirty="0" smtClean="0"/>
                        <a:t> – пожму – </a:t>
                      </a:r>
                      <a:r>
                        <a:rPr lang="uk-UA" sz="2400" i="1" dirty="0" err="1" smtClean="0"/>
                        <a:t>пожать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err="1" smtClean="0"/>
                        <a:t>туг</a:t>
                      </a:r>
                      <a:r>
                        <a:rPr lang="ru-RU" sz="2400" dirty="0" err="1" smtClean="0"/>
                        <a:t>ыи</a:t>
                      </a:r>
                      <a:r>
                        <a:rPr lang="ru-RU" sz="2400" dirty="0" smtClean="0"/>
                        <a:t> - тяга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тугой - тяга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Система голосних фонем:</a:t>
            </a:r>
          </a:p>
          <a:p>
            <a:pPr>
              <a:buNone/>
            </a:pPr>
            <a:r>
              <a:rPr lang="uk-UA" dirty="0" smtClean="0"/>
              <a:t>Х – ХІ ст. у давньоруській мові було 10 голосних фонем: </a:t>
            </a:r>
          </a:p>
          <a:p>
            <a:pPr>
              <a:buNone/>
            </a:pPr>
            <a:r>
              <a:rPr lang="uk-UA" dirty="0" smtClean="0"/>
              <a:t>5 переднього ряду: </a:t>
            </a:r>
            <a:r>
              <a:rPr lang="ru-RU" dirty="0" smtClean="0">
                <a:solidFill>
                  <a:srgbClr val="FF0000"/>
                </a:solidFill>
              </a:rPr>
              <a:t>[е], [и]</a:t>
            </a:r>
            <a:r>
              <a:rPr lang="ru-RU" dirty="0" smtClean="0"/>
              <a:t>, </a:t>
            </a:r>
            <a:r>
              <a:rPr lang="ru-RU" dirty="0" smtClean="0">
                <a:solidFill>
                  <a:schemeClr val="tx2"/>
                </a:solidFill>
              </a:rPr>
              <a:t>[</a:t>
            </a:r>
            <a:r>
              <a:rPr lang="uk-UA" dirty="0" smtClean="0">
                <a:solidFill>
                  <a:schemeClr val="tx2"/>
                </a:solidFill>
              </a:rPr>
              <a:t>ě</a:t>
            </a:r>
            <a:r>
              <a:rPr lang="ru-RU" dirty="0" smtClean="0">
                <a:solidFill>
                  <a:schemeClr val="tx2"/>
                </a:solidFill>
              </a:rPr>
              <a:t>]</a:t>
            </a:r>
            <a:r>
              <a:rPr lang="uk-UA" dirty="0" smtClean="0">
                <a:solidFill>
                  <a:schemeClr val="tx2"/>
                </a:solidFill>
              </a:rPr>
              <a:t>, </a:t>
            </a:r>
            <a:r>
              <a:rPr lang="ru-RU" dirty="0" smtClean="0">
                <a:solidFill>
                  <a:schemeClr val="tx2"/>
                </a:solidFill>
              </a:rPr>
              <a:t>[</a:t>
            </a:r>
            <a:r>
              <a:rPr lang="ru-RU" dirty="0" err="1" smtClean="0">
                <a:solidFill>
                  <a:schemeClr val="tx2"/>
                </a:solidFill>
              </a:rPr>
              <a:t>ä</a:t>
            </a:r>
            <a:r>
              <a:rPr lang="ru-RU" dirty="0" smtClean="0">
                <a:solidFill>
                  <a:schemeClr val="tx2"/>
                </a:solidFill>
              </a:rPr>
              <a:t>], [</a:t>
            </a:r>
            <a:r>
              <a:rPr lang="ru-RU" dirty="0" err="1" smtClean="0">
                <a:solidFill>
                  <a:schemeClr val="tx2"/>
                </a:solidFill>
              </a:rPr>
              <a:t>ь</a:t>
            </a:r>
            <a:r>
              <a:rPr lang="ru-RU" dirty="0" smtClean="0">
                <a:solidFill>
                  <a:schemeClr val="tx2"/>
                </a:solidFill>
              </a:rPr>
              <a:t>] </a:t>
            </a:r>
            <a:endParaRPr lang="uk-UA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uk-UA" dirty="0" smtClean="0"/>
              <a:t>5 заднього ряду: </a:t>
            </a:r>
            <a:r>
              <a:rPr lang="ru-RU" dirty="0" smtClean="0">
                <a:solidFill>
                  <a:srgbClr val="FF0000"/>
                </a:solidFill>
              </a:rPr>
              <a:t>[</a:t>
            </a:r>
            <a:r>
              <a:rPr lang="ru-RU" dirty="0" err="1" smtClean="0">
                <a:solidFill>
                  <a:srgbClr val="FF0000"/>
                </a:solidFill>
              </a:rPr>
              <a:t>ы</a:t>
            </a:r>
            <a:r>
              <a:rPr lang="ru-RU" dirty="0" smtClean="0">
                <a:solidFill>
                  <a:srgbClr val="FF0000"/>
                </a:solidFill>
              </a:rPr>
              <a:t>], [у], [о], [а]</a:t>
            </a:r>
            <a:r>
              <a:rPr lang="ru-RU" dirty="0" smtClean="0"/>
              <a:t>, </a:t>
            </a:r>
            <a:r>
              <a:rPr lang="ru-RU" dirty="0" smtClean="0">
                <a:solidFill>
                  <a:schemeClr val="tx2"/>
                </a:solidFill>
              </a:rPr>
              <a:t>[</a:t>
            </a:r>
            <a:r>
              <a:rPr lang="ru-RU" dirty="0" err="1" smtClean="0">
                <a:solidFill>
                  <a:schemeClr val="tx2"/>
                </a:solidFill>
              </a:rPr>
              <a:t>ъ</a:t>
            </a:r>
            <a:r>
              <a:rPr lang="ru-RU" dirty="0" smtClean="0">
                <a:solidFill>
                  <a:schemeClr val="tx2"/>
                </a:solidFill>
              </a:rPr>
              <a:t>]</a:t>
            </a:r>
          </a:p>
          <a:p>
            <a:pPr algn="r"/>
            <a:r>
              <a:rPr lang="uk-UA" sz="2000" dirty="0" smtClean="0">
                <a:solidFill>
                  <a:srgbClr val="FF0000"/>
                </a:solidFill>
              </a:rPr>
              <a:t>Властиві СРМ            </a:t>
            </a:r>
          </a:p>
          <a:p>
            <a:pPr algn="r"/>
            <a:r>
              <a:rPr lang="uk-UA" sz="2000" dirty="0" smtClean="0">
                <a:solidFill>
                  <a:schemeClr val="tx2"/>
                </a:solidFill>
              </a:rPr>
              <a:t>Характерні лише для др. мови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Історія голосних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642919"/>
          <a:ext cx="8229600" cy="601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54168">
                <a:tc>
                  <a:txBody>
                    <a:bodyPr/>
                    <a:lstStyle/>
                    <a:p>
                      <a:r>
                        <a:rPr lang="uk-UA" dirty="0" smtClean="0"/>
                        <a:t>праслов'янська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давньоруська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російська</a:t>
                      </a:r>
                      <a:endParaRPr lang="ru-RU" dirty="0"/>
                    </a:p>
                  </a:txBody>
                  <a:tcPr/>
                </a:tc>
              </a:tr>
              <a:tr h="5646624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ā</a:t>
                      </a:r>
                      <a:endParaRPr lang="uk-UA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ō</a:t>
                      </a:r>
                      <a:endParaRPr lang="uk-UA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uk-UA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vi-VN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ă</a:t>
                      </a:r>
                      <a:endParaRPr lang="uk-UA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vi-VN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ŏ</a:t>
                      </a:r>
                      <a:endParaRPr lang="uk-UA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uk-UA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vi-VN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ī</a:t>
                      </a:r>
                      <a:endParaRPr lang="uk-UA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vi-VN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ū</a:t>
                      </a:r>
                      <a:endParaRPr lang="uk-UA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uk-UA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vi-VN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ĕ</a:t>
                      </a:r>
                      <a:endParaRPr lang="uk-UA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vi-VN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ē</a:t>
                      </a:r>
                      <a:endParaRPr lang="uk-UA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uk-UA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ai</a:t>
                      </a:r>
                      <a:endParaRPr lang="en-US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oi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ei</a:t>
                      </a:r>
                      <a:endParaRPr lang="en-US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*au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</a:t>
                      </a:r>
                      <a:endParaRPr lang="en-US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eu</a:t>
                      </a:r>
                      <a:endParaRPr lang="uk-UA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uk-UA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vi-VN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ŭ</a:t>
                      </a:r>
                      <a:endParaRPr lang="uk-UA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uk-U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vi-VN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ĭ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*e,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m, n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*a, o, u + m, n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pl-PL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en-US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pl-PL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en-US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</a:p>
                    <a:p>
                      <a:pPr algn="ctr"/>
                      <a:r>
                        <a:rPr lang="pl-PL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ě]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ě]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ě]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ъ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[ä]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ѹ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pl-PL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en-US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pl-PL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en-US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[y]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pl-PL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en-US" sz="20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[y]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Основні зміни у вокалізмі давньоруської мови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[ä] </a:t>
            </a:r>
            <a:r>
              <a:rPr lang="uk-UA" dirty="0" smtClean="0"/>
              <a:t>втратився в середині </a:t>
            </a:r>
            <a:r>
              <a:rPr lang="en-US" dirty="0" smtClean="0"/>
              <a:t>XI </a:t>
            </a:r>
            <a:r>
              <a:rPr lang="uk-UA" dirty="0" smtClean="0"/>
              <a:t>ст. у результаті вторинного пом'якшення напівм'яких приголосних  </a:t>
            </a:r>
          </a:p>
          <a:p>
            <a:r>
              <a:rPr lang="pl-PL" dirty="0" smtClean="0"/>
              <a:t>[</a:t>
            </a:r>
            <a:r>
              <a:rPr lang="ru-RU" dirty="0" err="1" smtClean="0"/>
              <a:t>ъ</a:t>
            </a:r>
            <a:r>
              <a:rPr lang="pl-PL" dirty="0" smtClean="0"/>
              <a:t>][</a:t>
            </a:r>
            <a:r>
              <a:rPr lang="ru-RU" dirty="0" err="1" smtClean="0"/>
              <a:t>ь</a:t>
            </a:r>
            <a:r>
              <a:rPr lang="pl-PL" dirty="0" smtClean="0"/>
              <a:t>]</a:t>
            </a:r>
            <a:r>
              <a:rPr lang="ru-RU" dirty="0" smtClean="0"/>
              <a:t> </a:t>
            </a:r>
            <a:r>
              <a:rPr lang="uk-UA" smtClean="0"/>
              <a:t>занепали </a:t>
            </a:r>
            <a:r>
              <a:rPr lang="uk-UA" smtClean="0"/>
              <a:t>до </a:t>
            </a:r>
            <a:r>
              <a:rPr lang="en-US" dirty="0" smtClean="0"/>
              <a:t>XIV </a:t>
            </a:r>
            <a:r>
              <a:rPr lang="uk-UA" dirty="0" smtClean="0"/>
              <a:t>ст. (занепад редукованих)</a:t>
            </a:r>
          </a:p>
          <a:p>
            <a:r>
              <a:rPr lang="en-US" dirty="0" smtClean="0"/>
              <a:t>[ě] </a:t>
            </a:r>
            <a:r>
              <a:rPr lang="ru-RU" dirty="0" err="1" smtClean="0"/>
              <a:t>втратився</a:t>
            </a:r>
            <a:r>
              <a:rPr lang="ru-RU" dirty="0" smtClean="0"/>
              <a:t> до </a:t>
            </a:r>
            <a:r>
              <a:rPr lang="en-US" dirty="0" smtClean="0"/>
              <a:t>XVII </a:t>
            </a:r>
            <a:r>
              <a:rPr lang="uk-UA" dirty="0" smtClean="0"/>
              <a:t>ст.</a:t>
            </a:r>
          </a:p>
          <a:p>
            <a:r>
              <a:rPr lang="uk-UA" dirty="0" smtClean="0"/>
              <a:t>Перехід </a:t>
            </a:r>
            <a:r>
              <a:rPr lang="en-US" dirty="0" smtClean="0"/>
              <a:t>[</a:t>
            </a:r>
            <a:r>
              <a:rPr lang="uk-UA" dirty="0" smtClean="0"/>
              <a:t>е</a:t>
            </a:r>
            <a:r>
              <a:rPr lang="en-US" dirty="0" smtClean="0"/>
              <a:t>]</a:t>
            </a:r>
            <a:r>
              <a:rPr lang="uk-UA" dirty="0" smtClean="0"/>
              <a:t> в </a:t>
            </a:r>
            <a:r>
              <a:rPr lang="en-US" dirty="0" smtClean="0"/>
              <a:t>[</a:t>
            </a:r>
            <a:r>
              <a:rPr lang="uk-UA" dirty="0" smtClean="0"/>
              <a:t>о</a:t>
            </a:r>
            <a:r>
              <a:rPr lang="en-US" dirty="0" smtClean="0"/>
              <a:t>] (</a:t>
            </a:r>
            <a:r>
              <a:rPr lang="pl-PL" dirty="0" smtClean="0"/>
              <a:t>XIV – XVI </a:t>
            </a:r>
            <a:r>
              <a:rPr lang="uk-UA" dirty="0" smtClean="0"/>
              <a:t>ст.)</a:t>
            </a:r>
          </a:p>
          <a:p>
            <a:r>
              <a:rPr lang="uk-UA" dirty="0" smtClean="0"/>
              <a:t>Поява акання </a:t>
            </a:r>
            <a:r>
              <a:rPr lang="en-US" dirty="0" smtClean="0"/>
              <a:t>(</a:t>
            </a:r>
            <a:r>
              <a:rPr lang="pl-PL" dirty="0" smtClean="0"/>
              <a:t>XIV </a:t>
            </a:r>
            <a:r>
              <a:rPr lang="uk-UA" dirty="0" smtClean="0"/>
              <a:t>ст.)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r>
              <a:rPr lang="en-US" dirty="0" smtClean="0"/>
              <a:t>1. </a:t>
            </a:r>
            <a:r>
              <a:rPr lang="uk-UA" dirty="0" smtClean="0"/>
              <a:t>Будова складу</a:t>
            </a:r>
            <a:endParaRPr lang="ru-RU" dirty="0" smtClean="0"/>
          </a:p>
          <a:p>
            <a:pPr lvl="0"/>
            <a:r>
              <a:rPr lang="uk-UA" dirty="0" smtClean="0"/>
              <a:t>Закон відкритого складу</a:t>
            </a:r>
            <a:endParaRPr lang="ru-RU" dirty="0" smtClean="0"/>
          </a:p>
          <a:p>
            <a:pPr lvl="0"/>
            <a:r>
              <a:rPr lang="uk-UA" dirty="0" smtClean="0"/>
              <a:t>Закон складового сингармонізму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2. </a:t>
            </a:r>
            <a:r>
              <a:rPr lang="uk-UA" dirty="0" smtClean="0"/>
              <a:t>Система голосних фонем давньоруської мови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3. </a:t>
            </a:r>
            <a:r>
              <a:rPr lang="uk-UA" dirty="0" smtClean="0"/>
              <a:t>Втрата носових голосних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4. </a:t>
            </a:r>
            <a:r>
              <a:rPr lang="uk-UA" dirty="0" smtClean="0"/>
              <a:t>Історія походження голосних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5. </a:t>
            </a:r>
            <a:r>
              <a:rPr lang="uk-UA" dirty="0" smtClean="0"/>
              <a:t>Основні зміни у вокалізмі давньоруської мови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uk-UA" dirty="0" smtClean="0"/>
              <a:t>Будова складу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572164"/>
          </a:xfrm>
        </p:spPr>
        <p:txBody>
          <a:bodyPr>
            <a:normAutofit/>
          </a:bodyPr>
          <a:lstStyle/>
          <a:p>
            <a:r>
              <a:rPr lang="uk-UA" b="1" dirty="0" smtClean="0"/>
              <a:t>Закон відкритого складу </a:t>
            </a:r>
            <a:r>
              <a:rPr lang="uk-UA" dirty="0" smtClean="0"/>
              <a:t>(ЗВС)</a:t>
            </a:r>
          </a:p>
          <a:p>
            <a:pPr>
              <a:buNone/>
            </a:pPr>
            <a:r>
              <a:rPr lang="uk-UA" dirty="0" smtClean="0"/>
              <a:t>усі склади др. мови були відкритими – закінчувались на голосний </a:t>
            </a:r>
          </a:p>
          <a:p>
            <a:pPr>
              <a:buNone/>
            </a:pPr>
            <a:r>
              <a:rPr lang="uk-UA" dirty="0" smtClean="0"/>
              <a:t>(припинив діяти до середини ХІІ ст.       зникнення зредукованих)</a:t>
            </a:r>
          </a:p>
          <a:p>
            <a:r>
              <a:rPr lang="uk-UA" b="1" dirty="0" smtClean="0"/>
              <a:t>Закон складового сингармонізму </a:t>
            </a:r>
            <a:r>
              <a:rPr lang="uk-UA" dirty="0" smtClean="0"/>
              <a:t>(ЗСС)</a:t>
            </a:r>
          </a:p>
          <a:p>
            <a:pPr>
              <a:buNone/>
            </a:pPr>
            <a:r>
              <a:rPr lang="uk-UA" dirty="0" smtClean="0"/>
              <a:t>можливість поєднання у складі звуків однієї артикуляції</a:t>
            </a:r>
          </a:p>
        </p:txBody>
      </p:sp>
      <p:sp>
        <p:nvSpPr>
          <p:cNvPr id="4" name="Стрелка влево 3"/>
          <p:cNvSpPr/>
          <p:nvPr/>
        </p:nvSpPr>
        <p:spPr>
          <a:xfrm>
            <a:off x="6715140" y="2786058"/>
            <a:ext cx="35719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Наслідки дії ЗВС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0004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/>
              <a:t>Приголосні</a:t>
            </a:r>
          </a:p>
          <a:p>
            <a:r>
              <a:rPr lang="uk-UA" sz="2000" dirty="0" smtClean="0"/>
              <a:t>відсутність приголосних у кінці слова </a:t>
            </a:r>
            <a:r>
              <a:rPr lang="ru-RU" sz="2000" dirty="0" smtClean="0"/>
              <a:t>[</a:t>
            </a:r>
            <a:r>
              <a:rPr lang="en-US" sz="2000" dirty="0" smtClean="0"/>
              <a:t>t</a:t>
            </a:r>
            <a:r>
              <a:rPr lang="ru-RU" sz="2000" dirty="0" smtClean="0"/>
              <a:t>], [</a:t>
            </a:r>
            <a:r>
              <a:rPr lang="en-US" sz="2000" dirty="0" smtClean="0"/>
              <a:t>s</a:t>
            </a:r>
            <a:r>
              <a:rPr lang="ru-RU" sz="2000" dirty="0" smtClean="0"/>
              <a:t>], [</a:t>
            </a:r>
            <a:r>
              <a:rPr lang="en-US" sz="2000" dirty="0" smtClean="0"/>
              <a:t>d</a:t>
            </a:r>
            <a:r>
              <a:rPr lang="ru-RU" sz="2000" dirty="0" smtClean="0"/>
              <a:t>], [</a:t>
            </a:r>
            <a:r>
              <a:rPr lang="en-US" sz="2000" dirty="0" smtClean="0"/>
              <a:t>n</a:t>
            </a:r>
            <a:r>
              <a:rPr lang="ru-RU" sz="2000" dirty="0" smtClean="0"/>
              <a:t>]</a:t>
            </a:r>
          </a:p>
          <a:p>
            <a:pPr algn="ctr">
              <a:buNone/>
            </a:pPr>
            <a:r>
              <a:rPr lang="en-US" sz="2000" dirty="0" err="1" smtClean="0"/>
              <a:t>plŏdos</a:t>
            </a:r>
            <a:r>
              <a:rPr lang="en-US" sz="2000" dirty="0" smtClean="0"/>
              <a:t> &gt; plod</a:t>
            </a:r>
            <a:r>
              <a:rPr lang="ru-RU" sz="2000" dirty="0" err="1" smtClean="0"/>
              <a:t>ъ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sūnůs</a:t>
            </a:r>
            <a:r>
              <a:rPr lang="en-US" sz="2000" dirty="0" smtClean="0">
                <a:solidFill>
                  <a:srgbClr val="FF0000"/>
                </a:solidFill>
              </a:rPr>
              <a:t> &gt; </a:t>
            </a:r>
            <a:r>
              <a:rPr lang="en-US" sz="2000" dirty="0" err="1" smtClean="0">
                <a:solidFill>
                  <a:srgbClr val="FF0000"/>
                </a:solidFill>
              </a:rPr>
              <a:t>syn</a:t>
            </a:r>
            <a:r>
              <a:rPr lang="ru-RU" sz="2000" dirty="0" err="1" smtClean="0">
                <a:solidFill>
                  <a:srgbClr val="FF0000"/>
                </a:solidFill>
              </a:rPr>
              <a:t>ъ</a:t>
            </a:r>
            <a:endParaRPr lang="uk-UA" sz="2000" dirty="0" smtClean="0">
              <a:solidFill>
                <a:srgbClr val="FF0000"/>
              </a:solidFill>
            </a:endParaRPr>
          </a:p>
          <a:p>
            <a:r>
              <a:rPr lang="uk-UA" sz="2000" dirty="0" smtClean="0"/>
              <a:t>обмеженість сполучень приголосних</a:t>
            </a:r>
            <a:r>
              <a:rPr lang="en-US" sz="2000" dirty="0" smtClean="0"/>
              <a:t> </a:t>
            </a:r>
            <a:r>
              <a:rPr lang="uk-UA" sz="2000" dirty="0" smtClean="0"/>
              <a:t>шляхом:</a:t>
            </a:r>
          </a:p>
          <a:p>
            <a:r>
              <a:rPr lang="uk-UA" sz="2000" dirty="0" smtClean="0"/>
              <a:t>а) спрощення </a:t>
            </a:r>
            <a:endParaRPr lang="en-US" sz="2000" dirty="0" smtClean="0"/>
          </a:p>
          <a:p>
            <a:pPr>
              <a:buNone/>
            </a:pPr>
            <a:r>
              <a:rPr lang="uk-UA" sz="2000" dirty="0" smtClean="0"/>
              <a:t>[</a:t>
            </a:r>
            <a:r>
              <a:rPr lang="en-US" sz="2000" b="1" dirty="0" smtClean="0"/>
              <a:t>pt</a:t>
            </a:r>
            <a:r>
              <a:rPr lang="uk-UA" sz="2000" dirty="0" smtClean="0"/>
              <a:t>], [</a:t>
            </a:r>
            <a:r>
              <a:rPr lang="en-US" sz="2000" b="1" dirty="0" err="1" smtClean="0"/>
              <a:t>bt</a:t>
            </a:r>
            <a:r>
              <a:rPr lang="uk-UA" sz="2000" dirty="0" smtClean="0"/>
              <a:t>] </a:t>
            </a:r>
            <a:r>
              <a:rPr lang="en-US" sz="2000" dirty="0" smtClean="0"/>
              <a:t>&gt;</a:t>
            </a:r>
            <a:r>
              <a:rPr lang="uk-UA" sz="2000" dirty="0" smtClean="0"/>
              <a:t> </a:t>
            </a:r>
            <a:r>
              <a:rPr lang="uk-UA" sz="2000" dirty="0" smtClean="0"/>
              <a:t>[</a:t>
            </a:r>
            <a:r>
              <a:rPr lang="en-US" sz="2000" b="1" dirty="0" smtClean="0"/>
              <a:t>t</a:t>
            </a:r>
            <a:r>
              <a:rPr lang="uk-UA" sz="2000" dirty="0" smtClean="0"/>
              <a:t>]: </a:t>
            </a:r>
            <a:r>
              <a:rPr lang="pl-PL" sz="2000" dirty="0" smtClean="0"/>
              <a:t>*dolbto </a:t>
            </a:r>
            <a:r>
              <a:rPr lang="en-US" sz="2000" dirty="0" smtClean="0"/>
              <a:t>&gt;</a:t>
            </a:r>
            <a:r>
              <a:rPr lang="pl-PL" sz="2000" dirty="0" smtClean="0"/>
              <a:t> *dolto </a:t>
            </a:r>
            <a:r>
              <a:rPr lang="en-US" sz="2000" dirty="0" smtClean="0"/>
              <a:t>&gt;</a:t>
            </a:r>
            <a:r>
              <a:rPr lang="pl-PL" sz="2000" dirty="0" smtClean="0"/>
              <a:t> doloto (</a:t>
            </a:r>
            <a:r>
              <a:rPr lang="ru-RU" sz="2000" dirty="0" smtClean="0"/>
              <a:t>до</a:t>
            </a:r>
            <a:r>
              <a:rPr lang="ru-RU" sz="2000" u="sng" dirty="0" smtClean="0"/>
              <a:t>лб</a:t>
            </a:r>
            <a:r>
              <a:rPr lang="ru-RU" sz="2000" dirty="0" smtClean="0"/>
              <a:t>ить)</a:t>
            </a:r>
            <a:endParaRPr lang="en-US" sz="2000" dirty="0" smtClean="0"/>
          </a:p>
          <a:p>
            <a:pPr>
              <a:buNone/>
            </a:pPr>
            <a:r>
              <a:rPr lang="uk-UA" sz="2000" dirty="0" smtClean="0"/>
              <a:t>[</a:t>
            </a:r>
            <a:r>
              <a:rPr lang="en-US" sz="2000" b="1" dirty="0" err="1" smtClean="0"/>
              <a:t>tn</a:t>
            </a:r>
            <a:r>
              <a:rPr lang="uk-UA" sz="2000" dirty="0" smtClean="0"/>
              <a:t>], [</a:t>
            </a:r>
            <a:r>
              <a:rPr lang="en-US" sz="2000" b="1" dirty="0" err="1" smtClean="0"/>
              <a:t>dn</a:t>
            </a:r>
            <a:r>
              <a:rPr lang="uk-UA" sz="2000" dirty="0" smtClean="0"/>
              <a:t>], [</a:t>
            </a:r>
            <a:r>
              <a:rPr lang="en-US" sz="2000" b="1" dirty="0" err="1" smtClean="0"/>
              <a:t>pn</a:t>
            </a:r>
            <a:r>
              <a:rPr lang="uk-UA" sz="2000" dirty="0" smtClean="0"/>
              <a:t>], [</a:t>
            </a:r>
            <a:r>
              <a:rPr lang="en-US" sz="2000" b="1" dirty="0" err="1" smtClean="0"/>
              <a:t>bn</a:t>
            </a:r>
            <a:r>
              <a:rPr lang="uk-UA" sz="2000" dirty="0" smtClean="0"/>
              <a:t>] </a:t>
            </a:r>
            <a:r>
              <a:rPr lang="en-US" sz="2000" dirty="0" smtClean="0"/>
              <a:t>&gt;</a:t>
            </a:r>
            <a:r>
              <a:rPr lang="uk-UA" sz="2000" dirty="0" smtClean="0"/>
              <a:t> </a:t>
            </a:r>
            <a:r>
              <a:rPr lang="uk-UA" sz="2000" dirty="0" smtClean="0"/>
              <a:t>[</a:t>
            </a:r>
            <a:r>
              <a:rPr lang="en-US" sz="2000" b="1" dirty="0" smtClean="0"/>
              <a:t>n</a:t>
            </a:r>
            <a:r>
              <a:rPr lang="uk-UA" sz="2000" dirty="0" smtClean="0"/>
              <a:t>]: </a:t>
            </a:r>
            <a:r>
              <a:rPr lang="en-US" sz="2000" dirty="0" smtClean="0"/>
              <a:t>*s</a:t>
            </a:r>
            <a:r>
              <a:rPr lang="ru-RU" sz="2000" dirty="0" err="1" smtClean="0"/>
              <a:t>ъ</a:t>
            </a:r>
            <a:r>
              <a:rPr lang="en-US" sz="2000" dirty="0" err="1" smtClean="0"/>
              <a:t>pn</a:t>
            </a:r>
            <a:r>
              <a:rPr lang="ru-RU" sz="2000" dirty="0" err="1" smtClean="0"/>
              <a:t>ъ</a:t>
            </a:r>
            <a:r>
              <a:rPr lang="en-US" sz="2000" dirty="0" smtClean="0"/>
              <a:t> &gt; *s</a:t>
            </a:r>
            <a:r>
              <a:rPr lang="ru-RU" sz="2000" dirty="0" err="1" smtClean="0"/>
              <a:t>ъ</a:t>
            </a:r>
            <a:r>
              <a:rPr lang="en-US" sz="2000" dirty="0" err="1" smtClean="0"/>
              <a:t>pn</a:t>
            </a:r>
            <a:r>
              <a:rPr lang="ru-RU" sz="2000" dirty="0" err="1" smtClean="0"/>
              <a:t>ъ</a:t>
            </a:r>
            <a:r>
              <a:rPr lang="en-US" sz="2000" dirty="0" smtClean="0"/>
              <a:t> &gt; </a:t>
            </a:r>
            <a:r>
              <a:rPr lang="ru-RU" sz="2000" dirty="0" smtClean="0"/>
              <a:t>сон (с</a:t>
            </a:r>
            <a:r>
              <a:rPr lang="ru-RU" sz="2000" u="sng" dirty="0" smtClean="0"/>
              <a:t>п</a:t>
            </a:r>
            <a:r>
              <a:rPr lang="ru-RU" sz="2000" dirty="0" smtClean="0"/>
              <a:t>ать)</a:t>
            </a:r>
            <a:endParaRPr lang="en-US" sz="2000" dirty="0" smtClean="0"/>
          </a:p>
          <a:p>
            <a:pPr>
              <a:buNone/>
            </a:pPr>
            <a:r>
              <a:rPr lang="uk-UA" sz="2000" dirty="0" smtClean="0"/>
              <a:t>[</a:t>
            </a:r>
            <a:r>
              <a:rPr lang="en-US" sz="2000" b="1" dirty="0" smtClean="0"/>
              <a:t>tm</a:t>
            </a:r>
            <a:r>
              <a:rPr lang="uk-UA" sz="2000" dirty="0" smtClean="0"/>
              <a:t>], [</a:t>
            </a:r>
            <a:r>
              <a:rPr lang="en-US" sz="2000" b="1" dirty="0" smtClean="0"/>
              <a:t>dm</a:t>
            </a:r>
            <a:r>
              <a:rPr lang="uk-UA" sz="2000" dirty="0" smtClean="0"/>
              <a:t>] </a:t>
            </a:r>
            <a:r>
              <a:rPr lang="en-US" sz="2000" dirty="0" smtClean="0"/>
              <a:t>&gt;</a:t>
            </a:r>
            <a:r>
              <a:rPr lang="uk-UA" sz="2000" dirty="0" smtClean="0"/>
              <a:t> </a:t>
            </a:r>
            <a:r>
              <a:rPr lang="uk-UA" sz="2000" dirty="0" smtClean="0"/>
              <a:t>[</a:t>
            </a:r>
            <a:r>
              <a:rPr lang="en-US" sz="2000" b="1" dirty="0" smtClean="0"/>
              <a:t>m</a:t>
            </a:r>
            <a:r>
              <a:rPr lang="uk-UA" sz="2000" dirty="0" smtClean="0"/>
              <a:t>]: </a:t>
            </a:r>
            <a:r>
              <a:rPr lang="en-US" sz="2000" dirty="0" smtClean="0"/>
              <a:t>*</a:t>
            </a:r>
            <a:r>
              <a:rPr lang="en-US" sz="2000" dirty="0" err="1" smtClean="0"/>
              <a:t>dadm</a:t>
            </a:r>
            <a:r>
              <a:rPr lang="ru-RU" sz="2000" dirty="0" err="1" smtClean="0"/>
              <a:t>ъ</a:t>
            </a:r>
            <a:r>
              <a:rPr lang="en-US" sz="2000" dirty="0" smtClean="0"/>
              <a:t> &gt;  *dam</a:t>
            </a:r>
            <a:r>
              <a:rPr lang="ru-RU" sz="2000" dirty="0" err="1" smtClean="0"/>
              <a:t>ъ</a:t>
            </a:r>
            <a:r>
              <a:rPr lang="en-US" sz="2000" dirty="0" smtClean="0"/>
              <a:t> &gt; </a:t>
            </a:r>
            <a:r>
              <a:rPr lang="ru-RU" sz="2000" dirty="0" smtClean="0"/>
              <a:t>дам (да</a:t>
            </a:r>
            <a:r>
              <a:rPr lang="ru-RU" sz="2000" u="sng" dirty="0" smtClean="0"/>
              <a:t>д</a:t>
            </a:r>
            <a:r>
              <a:rPr lang="ru-RU" sz="2000" dirty="0" smtClean="0"/>
              <a:t>ут)</a:t>
            </a:r>
            <a:endParaRPr lang="en-US" sz="2000" dirty="0" smtClean="0"/>
          </a:p>
          <a:p>
            <a:pPr>
              <a:buNone/>
            </a:pPr>
            <a:r>
              <a:rPr lang="uk-UA" sz="2000" dirty="0" smtClean="0"/>
              <a:t>[</a:t>
            </a:r>
            <a:r>
              <a:rPr lang="en-US" sz="2000" b="1" dirty="0" err="1" smtClean="0"/>
              <a:t>ts</a:t>
            </a:r>
            <a:r>
              <a:rPr lang="uk-UA" sz="2000" dirty="0" smtClean="0"/>
              <a:t>], [</a:t>
            </a:r>
            <a:r>
              <a:rPr lang="en-US" sz="2000" b="1" dirty="0" err="1" smtClean="0"/>
              <a:t>ds</a:t>
            </a:r>
            <a:r>
              <a:rPr lang="uk-UA" sz="2000" dirty="0" smtClean="0"/>
              <a:t>], [</a:t>
            </a:r>
            <a:r>
              <a:rPr lang="en-US" sz="2000" b="1" dirty="0" err="1" smtClean="0"/>
              <a:t>ps</a:t>
            </a:r>
            <a:r>
              <a:rPr lang="uk-UA" sz="2000" dirty="0" smtClean="0"/>
              <a:t>], [</a:t>
            </a:r>
            <a:r>
              <a:rPr lang="en-US" sz="2000" b="1" dirty="0" err="1" smtClean="0"/>
              <a:t>bs</a:t>
            </a:r>
            <a:r>
              <a:rPr lang="uk-UA" sz="2000" dirty="0" smtClean="0"/>
              <a:t>] </a:t>
            </a:r>
            <a:r>
              <a:rPr lang="en-US" sz="2000" dirty="0" smtClean="0"/>
              <a:t>&gt;</a:t>
            </a:r>
            <a:r>
              <a:rPr lang="uk-UA" sz="2000" dirty="0" smtClean="0"/>
              <a:t> </a:t>
            </a:r>
            <a:r>
              <a:rPr lang="uk-UA" sz="2000" dirty="0" smtClean="0"/>
              <a:t>[</a:t>
            </a:r>
            <a:r>
              <a:rPr lang="en-US" sz="2000" b="1" dirty="0" smtClean="0"/>
              <a:t>s</a:t>
            </a:r>
            <a:r>
              <a:rPr lang="uk-UA" sz="2000" dirty="0" smtClean="0"/>
              <a:t>]: </a:t>
            </a:r>
            <a:r>
              <a:rPr lang="en-US" sz="2000" dirty="0" smtClean="0"/>
              <a:t>*</a:t>
            </a:r>
            <a:r>
              <a:rPr lang="en-US" sz="2000" dirty="0" err="1" smtClean="0"/>
              <a:t>opsa</a:t>
            </a:r>
            <a:r>
              <a:rPr lang="en-US" sz="2000" dirty="0" smtClean="0"/>
              <a:t> &gt; *</a:t>
            </a:r>
            <a:r>
              <a:rPr lang="en-US" sz="2000" dirty="0" err="1" smtClean="0"/>
              <a:t>osa</a:t>
            </a:r>
            <a:r>
              <a:rPr lang="en-US" sz="2000" dirty="0" smtClean="0"/>
              <a:t> &gt; </a:t>
            </a:r>
            <a:r>
              <a:rPr lang="ru-RU" sz="2000" dirty="0" smtClean="0"/>
              <a:t>оса (лит. </a:t>
            </a:r>
            <a:r>
              <a:rPr lang="en-US" sz="2000" dirty="0" err="1" smtClean="0"/>
              <a:t>vapsà</a:t>
            </a:r>
            <a:r>
              <a:rPr lang="en-US" sz="2000" dirty="0" smtClean="0"/>
              <a:t>)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б) дисиміляції</a:t>
            </a:r>
            <a:r>
              <a:rPr lang="en-US" sz="2000" dirty="0" smtClean="0"/>
              <a:t> (</a:t>
            </a:r>
            <a:r>
              <a:rPr lang="ru-RU" sz="2000" dirty="0" err="1" smtClean="0"/>
              <a:t>розподібнення</a:t>
            </a:r>
            <a:r>
              <a:rPr lang="ru-RU" sz="2000" dirty="0" smtClean="0"/>
              <a:t>)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[*</a:t>
            </a:r>
            <a:r>
              <a:rPr lang="en-US" sz="2000" b="1" dirty="0" err="1" smtClean="0"/>
              <a:t>tt</a:t>
            </a:r>
            <a:r>
              <a:rPr lang="uk-UA" sz="2000" dirty="0" smtClean="0"/>
              <a:t>], [*</a:t>
            </a:r>
            <a:r>
              <a:rPr lang="en-US" sz="2000" b="1" dirty="0" err="1" smtClean="0"/>
              <a:t>dt</a:t>
            </a:r>
            <a:r>
              <a:rPr lang="uk-UA" sz="2000" dirty="0" smtClean="0"/>
              <a:t>] </a:t>
            </a:r>
            <a:r>
              <a:rPr lang="en-US" sz="2000" dirty="0" smtClean="0"/>
              <a:t>&gt;</a:t>
            </a:r>
            <a:r>
              <a:rPr lang="en-US" sz="2000" dirty="0" smtClean="0"/>
              <a:t> </a:t>
            </a:r>
            <a:r>
              <a:rPr lang="en-US" sz="2000" dirty="0" smtClean="0"/>
              <a:t>[</a:t>
            </a:r>
            <a:r>
              <a:rPr lang="en-US" sz="2000" b="1" dirty="0" err="1" smtClean="0"/>
              <a:t>st</a:t>
            </a:r>
            <a:r>
              <a:rPr lang="en-US" sz="2000" dirty="0" smtClean="0"/>
              <a:t>]: </a:t>
            </a:r>
            <a:r>
              <a:rPr lang="uk-UA" sz="2000" dirty="0" smtClean="0"/>
              <a:t> </a:t>
            </a:r>
            <a:r>
              <a:rPr lang="en-US" sz="2000" dirty="0" smtClean="0"/>
              <a:t>*</a:t>
            </a:r>
            <a:r>
              <a:rPr lang="en-US" sz="2000" dirty="0" err="1" smtClean="0"/>
              <a:t>vedti</a:t>
            </a:r>
            <a:r>
              <a:rPr lang="en-US" sz="2000" dirty="0" smtClean="0"/>
              <a:t> &gt; *</a:t>
            </a:r>
            <a:r>
              <a:rPr lang="en-US" sz="2000" dirty="0" err="1" smtClean="0"/>
              <a:t>vetti</a:t>
            </a:r>
            <a:r>
              <a:rPr lang="en-US" sz="2000" dirty="0" smtClean="0"/>
              <a:t> &gt; </a:t>
            </a:r>
            <a:r>
              <a:rPr lang="en-US" sz="2000" dirty="0" err="1" smtClean="0"/>
              <a:t>vesti</a:t>
            </a:r>
            <a:r>
              <a:rPr lang="en-US" sz="2000" dirty="0" smtClean="0"/>
              <a:t> &gt; </a:t>
            </a:r>
            <a:r>
              <a:rPr lang="ru-RU" sz="2000" dirty="0" smtClean="0"/>
              <a:t>вести (ве</a:t>
            </a:r>
            <a:r>
              <a:rPr lang="ru-RU" sz="2000" u="sng" dirty="0" smtClean="0"/>
              <a:t>д</a:t>
            </a:r>
            <a:r>
              <a:rPr lang="ru-RU" sz="2000" dirty="0" smtClean="0"/>
              <a:t>у)</a:t>
            </a:r>
            <a:endParaRPr lang="uk-UA" sz="2000" dirty="0" smtClean="0"/>
          </a:p>
          <a:p>
            <a:pPr algn="ctr">
              <a:buNone/>
            </a:pPr>
            <a:r>
              <a:rPr lang="uk-UA" sz="2000" dirty="0" smtClean="0"/>
              <a:t>шумний + сонорний</a:t>
            </a:r>
          </a:p>
          <a:p>
            <a:pPr algn="ctr">
              <a:buNone/>
            </a:pPr>
            <a:r>
              <a:rPr lang="uk-UA" sz="2000" dirty="0" smtClean="0"/>
              <a:t>глухий шумний + глухий шумний</a:t>
            </a:r>
          </a:p>
          <a:p>
            <a:pPr algn="ctr">
              <a:buNone/>
            </a:pPr>
            <a:r>
              <a:rPr lang="uk-UA" sz="2000" dirty="0" smtClean="0"/>
              <a:t>дзвінкий шумний + дзвінкий шумний </a:t>
            </a:r>
          </a:p>
          <a:p>
            <a:pPr algn="ctr">
              <a:buNone/>
            </a:pPr>
            <a:r>
              <a:rPr lang="uk-UA" sz="2000" dirty="0" smtClean="0"/>
              <a:t>приголосний  + </a:t>
            </a:r>
            <a:r>
              <a:rPr lang="uk-UA" sz="2000" dirty="0" err="1" smtClean="0"/>
              <a:t>приголосний</a:t>
            </a:r>
            <a:r>
              <a:rPr lang="uk-UA" sz="2000" dirty="0" smtClean="0"/>
              <a:t> + сонорний / </a:t>
            </a:r>
            <a:r>
              <a:rPr lang="en-US" sz="2000" dirty="0" smtClean="0"/>
              <a:t>[</a:t>
            </a:r>
            <a:r>
              <a:rPr lang="uk-UA" sz="2000" dirty="0" smtClean="0"/>
              <a:t>в</a:t>
            </a:r>
            <a:r>
              <a:rPr lang="en-US" sz="2000" dirty="0" smtClean="0"/>
              <a:t>]: </a:t>
            </a:r>
            <a:r>
              <a:rPr lang="ru-RU" sz="2000" b="1" dirty="0" smtClean="0"/>
              <a:t>[</a:t>
            </a:r>
            <a:r>
              <a:rPr lang="ru-RU" sz="2000" b="1" dirty="0" err="1" smtClean="0"/>
              <a:t>стр</a:t>
            </a:r>
            <a:r>
              <a:rPr lang="ru-RU" sz="2000" b="1" dirty="0" smtClean="0"/>
              <a:t>], [</a:t>
            </a:r>
            <a:r>
              <a:rPr lang="ru-RU" sz="2000" b="1" dirty="0" err="1" smtClean="0"/>
              <a:t>скр</a:t>
            </a:r>
            <a:r>
              <a:rPr lang="ru-RU" sz="2000" b="1" dirty="0" smtClean="0"/>
              <a:t>], [</a:t>
            </a:r>
            <a:r>
              <a:rPr lang="ru-RU" sz="2000" b="1" dirty="0" err="1" smtClean="0"/>
              <a:t>смр</a:t>
            </a:r>
            <a:r>
              <a:rPr lang="ru-RU" sz="2000" b="1" dirty="0" smtClean="0"/>
              <a:t>], [</a:t>
            </a:r>
            <a:r>
              <a:rPr lang="ru-RU" sz="2000" b="1" dirty="0" err="1" smtClean="0"/>
              <a:t>скл</a:t>
            </a:r>
            <a:r>
              <a:rPr lang="ru-RU" sz="2000" b="1" dirty="0" smtClean="0"/>
              <a:t>], [</a:t>
            </a:r>
            <a:r>
              <a:rPr lang="ru-RU" sz="2000" b="1" dirty="0" err="1" smtClean="0"/>
              <a:t>скв</a:t>
            </a:r>
            <a:r>
              <a:rPr lang="ru-RU" sz="2000" b="1" dirty="0" smtClean="0"/>
              <a:t>], [</a:t>
            </a:r>
            <a:r>
              <a:rPr lang="ru-RU" sz="2000" b="1" dirty="0" err="1" smtClean="0"/>
              <a:t>ств</a:t>
            </a:r>
            <a:r>
              <a:rPr lang="ru-RU" sz="2000" b="1" dirty="0" smtClean="0"/>
              <a:t>], [</a:t>
            </a:r>
            <a:r>
              <a:rPr lang="ru-RU" sz="2000" b="1" dirty="0" err="1" smtClean="0"/>
              <a:t>здр</a:t>
            </a:r>
            <a:r>
              <a:rPr lang="ru-RU" sz="2000" b="1" dirty="0" smtClean="0"/>
              <a:t>]</a:t>
            </a:r>
            <a:endParaRPr lang="uk-UA" sz="2000" b="1" dirty="0" smtClean="0"/>
          </a:p>
          <a:p>
            <a:pPr>
              <a:buNone/>
            </a:pPr>
            <a:endParaRPr lang="uk-UA" sz="2000" dirty="0" smtClean="0"/>
          </a:p>
          <a:p>
            <a:r>
              <a:rPr lang="ru-RU" sz="2000" dirty="0" smtClean="0"/>
              <a:t>Я</a:t>
            </a:r>
            <a:r>
              <a:rPr lang="uk-UA" sz="2000" dirty="0" err="1" smtClean="0"/>
              <a:t>кщо</a:t>
            </a:r>
            <a:r>
              <a:rPr lang="uk-UA" sz="2000" dirty="0" smtClean="0"/>
              <a:t> всередині слова сполучувалось декілька приголосних, то вони відходили до наступного складу </a:t>
            </a:r>
            <a:r>
              <a:rPr lang="ru-RU" sz="2000" dirty="0" smtClean="0"/>
              <a:t>(</a:t>
            </a:r>
            <a:r>
              <a:rPr lang="ru-RU" sz="2000" i="1" dirty="0" smtClean="0"/>
              <a:t>се/</a:t>
            </a:r>
            <a:r>
              <a:rPr lang="ru-RU" sz="2000" i="1" dirty="0" err="1" smtClean="0"/>
              <a:t>стра</a:t>
            </a:r>
            <a:r>
              <a:rPr lang="ru-RU" dirty="0" smtClean="0"/>
              <a:t>).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монофтонгізація дифтонгів</a:t>
            </a:r>
            <a:r>
              <a:rPr lang="uk-UA" dirty="0" smtClean="0"/>
              <a:t>:</a:t>
            </a:r>
          </a:p>
          <a:p>
            <a:pPr>
              <a:buNone/>
            </a:pPr>
            <a:r>
              <a:rPr lang="en-US" dirty="0" smtClean="0"/>
              <a:t>[e], [ē ] ě], [o], [a]</a:t>
            </a:r>
            <a:r>
              <a:rPr lang="ru-RU" dirty="0" smtClean="0"/>
              <a:t> +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[e], [ē ] ě], [o], [a]</a:t>
            </a:r>
            <a:r>
              <a:rPr lang="ru-RU" dirty="0" smtClean="0"/>
              <a:t> + </a:t>
            </a:r>
            <a:r>
              <a:rPr lang="en-US" dirty="0" smtClean="0"/>
              <a:t>[m] [n]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uk-UA" dirty="0" smtClean="0"/>
              <a:t> [</a:t>
            </a:r>
            <a:r>
              <a:rPr lang="en-US" dirty="0" err="1" smtClean="0"/>
              <a:t>em</a:t>
            </a:r>
            <a:r>
              <a:rPr lang="uk-UA" dirty="0" smtClean="0"/>
              <a:t>], [</a:t>
            </a:r>
            <a:r>
              <a:rPr lang="en-US" dirty="0" smtClean="0"/>
              <a:t>en</a:t>
            </a:r>
            <a:r>
              <a:rPr lang="uk-UA" dirty="0" smtClean="0"/>
              <a:t>], [</a:t>
            </a:r>
            <a:r>
              <a:rPr lang="en-US" dirty="0" err="1" smtClean="0"/>
              <a:t>om</a:t>
            </a:r>
            <a:r>
              <a:rPr lang="uk-UA" dirty="0" smtClean="0"/>
              <a:t>], [</a:t>
            </a:r>
            <a:r>
              <a:rPr lang="en-US" dirty="0" smtClean="0"/>
              <a:t>on</a:t>
            </a:r>
            <a:r>
              <a:rPr lang="uk-UA" dirty="0" smtClean="0"/>
              <a:t>], [</a:t>
            </a:r>
            <a:r>
              <a:rPr lang="en-US" dirty="0" smtClean="0"/>
              <a:t>am</a:t>
            </a:r>
            <a:r>
              <a:rPr lang="uk-UA" dirty="0" smtClean="0"/>
              <a:t>], [</a:t>
            </a:r>
            <a:r>
              <a:rPr lang="en-US" dirty="0" smtClean="0"/>
              <a:t>an</a:t>
            </a:r>
            <a:r>
              <a:rPr lang="uk-UA" dirty="0" smtClean="0"/>
              <a:t>]</a:t>
            </a:r>
          </a:p>
          <a:p>
            <a:endParaRPr lang="ru-RU" dirty="0"/>
          </a:p>
        </p:txBody>
      </p:sp>
      <p:pic>
        <p:nvPicPr>
          <p:cNvPr id="4" name="Рисунок 3" descr="e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000372"/>
            <a:ext cx="642942" cy="506145"/>
          </a:xfrm>
          <a:prstGeom prst="rect">
            <a:avLst/>
          </a:prstGeom>
        </p:spPr>
      </p:pic>
      <p:pic>
        <p:nvPicPr>
          <p:cNvPr id="5" name="Рисунок 4" descr="dyftong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3" y="3000373"/>
            <a:ext cx="7215237" cy="507932"/>
          </a:xfrm>
          <a:prstGeom prst="rect">
            <a:avLst/>
          </a:prstGeom>
        </p:spPr>
      </p:pic>
      <p:pic>
        <p:nvPicPr>
          <p:cNvPr id="6" name="Рисунок 5" descr="і коротке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620" y="2285992"/>
            <a:ext cx="314369" cy="371527"/>
          </a:xfrm>
          <a:prstGeom prst="rect">
            <a:avLst/>
          </a:prstGeom>
        </p:spPr>
      </p:pic>
      <p:pic>
        <p:nvPicPr>
          <p:cNvPr id="7" name="Рисунок 6" descr="u korotk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7686" y="2285992"/>
            <a:ext cx="428628" cy="375050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Закон складового сингармонізму </a:t>
            </a:r>
            <a:r>
              <a:rPr lang="uk-UA" dirty="0" smtClean="0"/>
              <a:t>(ЗСС)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25431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/>
              <a:t>можливість поєднання у складі звуків однієї артикуляції: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м'який приголосний + голосний переднього ряду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твердий приголосний + голосний заднього ряду</a:t>
            </a:r>
            <a:endParaRPr lang="uk-UA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Наслідок дії ЗСС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6000768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[</a:t>
            </a:r>
            <a:r>
              <a:rPr lang="en-US" dirty="0" smtClean="0"/>
              <a:t>k</a:t>
            </a:r>
            <a:r>
              <a:rPr lang="uk-UA" dirty="0" smtClean="0"/>
              <a:t>], [</a:t>
            </a:r>
            <a:r>
              <a:rPr lang="en-US" dirty="0" smtClean="0"/>
              <a:t>g</a:t>
            </a:r>
            <a:r>
              <a:rPr lang="uk-UA" dirty="0" smtClean="0"/>
              <a:t>], [</a:t>
            </a:r>
            <a:r>
              <a:rPr lang="en-US" dirty="0" err="1" smtClean="0"/>
              <a:t>ch</a:t>
            </a:r>
            <a:r>
              <a:rPr lang="uk-UA" dirty="0" smtClean="0"/>
              <a:t>] </a:t>
            </a:r>
            <a:r>
              <a:rPr lang="en-US" dirty="0" smtClean="0"/>
              <a:t>&gt;</a:t>
            </a:r>
            <a:r>
              <a:rPr lang="en-US" dirty="0" smtClean="0"/>
              <a:t> </a:t>
            </a:r>
            <a:r>
              <a:rPr lang="uk-UA" dirty="0" smtClean="0"/>
              <a:t>перша палаталізація → шиплячі</a:t>
            </a:r>
          </a:p>
          <a:p>
            <a:pPr>
              <a:buNone/>
            </a:pPr>
            <a:r>
              <a:rPr lang="uk-UA" dirty="0" smtClean="0"/>
              <a:t>                         друга палаталізація → свистячі</a:t>
            </a:r>
          </a:p>
          <a:p>
            <a:pPr>
              <a:buNone/>
            </a:pPr>
            <a:endParaRPr lang="ru-RU" dirty="0" smtClean="0"/>
          </a:p>
          <a:p>
            <a:r>
              <a:rPr lang="uk-UA" dirty="0" smtClean="0"/>
              <a:t>Зміна голосних після м'яких приголосних</a:t>
            </a:r>
          </a:p>
          <a:p>
            <a:pPr>
              <a:buNone/>
            </a:pPr>
            <a:r>
              <a:rPr lang="ru-RU" dirty="0" smtClean="0"/>
              <a:t>[</a:t>
            </a:r>
            <a:r>
              <a:rPr lang="ru-RU" dirty="0" err="1" smtClean="0"/>
              <a:t>ъ</a:t>
            </a:r>
            <a:r>
              <a:rPr lang="ru-RU" dirty="0" smtClean="0"/>
              <a:t>] </a:t>
            </a:r>
            <a:r>
              <a:rPr lang="en-US" dirty="0" smtClean="0"/>
              <a:t>&gt;</a:t>
            </a:r>
            <a:r>
              <a:rPr lang="ru-RU" dirty="0" smtClean="0"/>
              <a:t> [</a:t>
            </a:r>
            <a:r>
              <a:rPr lang="ru-RU" dirty="0" err="1" smtClean="0"/>
              <a:t>ь</a:t>
            </a:r>
            <a:r>
              <a:rPr lang="ru-RU" dirty="0" smtClean="0"/>
              <a:t>], [о] </a:t>
            </a:r>
            <a:r>
              <a:rPr lang="en-US" dirty="0" smtClean="0"/>
              <a:t>&gt;</a:t>
            </a:r>
            <a:r>
              <a:rPr lang="ru-RU" dirty="0" smtClean="0"/>
              <a:t> [е], [у] </a:t>
            </a:r>
            <a:r>
              <a:rPr lang="en-US" dirty="0" smtClean="0"/>
              <a:t>&gt;</a:t>
            </a:r>
            <a:r>
              <a:rPr lang="ru-RU" dirty="0" smtClean="0"/>
              <a:t> [</a:t>
            </a:r>
            <a:r>
              <a:rPr lang="uk-UA" dirty="0" smtClean="0"/>
              <a:t>і</a:t>
            </a:r>
            <a:r>
              <a:rPr lang="ru-RU" dirty="0" smtClean="0"/>
              <a:t>], </a:t>
            </a:r>
          </a:p>
          <a:p>
            <a:pPr>
              <a:buNone/>
            </a:pPr>
            <a:r>
              <a:rPr lang="ru-RU" dirty="0" smtClean="0"/>
              <a:t>[</a:t>
            </a:r>
            <a:r>
              <a:rPr lang="en-US" dirty="0" smtClean="0"/>
              <a:t>u</a:t>
            </a:r>
            <a:r>
              <a:rPr lang="ru-RU" dirty="0" smtClean="0"/>
              <a:t>] </a:t>
            </a:r>
            <a:r>
              <a:rPr lang="en-US" dirty="0" smtClean="0"/>
              <a:t>&gt;</a:t>
            </a:r>
            <a:r>
              <a:rPr lang="ru-RU" dirty="0" smtClean="0"/>
              <a:t> [‘</a:t>
            </a:r>
            <a:r>
              <a:rPr lang="en-US" dirty="0" smtClean="0"/>
              <a:t>u</a:t>
            </a:r>
            <a:r>
              <a:rPr lang="ru-RU" dirty="0" smtClean="0"/>
              <a:t>], [</a:t>
            </a:r>
            <a:r>
              <a:rPr lang="en-US" dirty="0" smtClean="0"/>
              <a:t>a</a:t>
            </a:r>
            <a:r>
              <a:rPr lang="ru-RU" dirty="0" smtClean="0"/>
              <a:t>] </a:t>
            </a:r>
            <a:r>
              <a:rPr lang="en-US" dirty="0" smtClean="0"/>
              <a:t>&gt;</a:t>
            </a:r>
            <a:r>
              <a:rPr lang="ru-RU" dirty="0" smtClean="0"/>
              <a:t> [‘</a:t>
            </a:r>
            <a:r>
              <a:rPr lang="en-US" dirty="0" smtClean="0"/>
              <a:t>a</a:t>
            </a:r>
            <a:r>
              <a:rPr lang="ru-RU" dirty="0" smtClean="0"/>
              <a:t>], [</a:t>
            </a:r>
            <a:r>
              <a:rPr lang="ru-RU" dirty="0" err="1" smtClean="0"/>
              <a:t>ǫ</a:t>
            </a:r>
            <a:r>
              <a:rPr lang="ru-RU" dirty="0" smtClean="0"/>
              <a:t>] </a:t>
            </a:r>
            <a:r>
              <a:rPr lang="en-US" dirty="0" smtClean="0"/>
              <a:t>&gt;</a:t>
            </a:r>
            <a:r>
              <a:rPr lang="ru-RU" dirty="0" smtClean="0"/>
              <a:t> [‘</a:t>
            </a:r>
            <a:r>
              <a:rPr lang="ru-RU" dirty="0" err="1" smtClean="0"/>
              <a:t>ǫ</a:t>
            </a:r>
            <a:r>
              <a:rPr lang="ru-RU" dirty="0" smtClean="0"/>
              <a:t>]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err="1" smtClean="0"/>
              <a:t>О.в</a:t>
            </a:r>
            <a:r>
              <a:rPr lang="uk-UA" dirty="0" smtClean="0"/>
              <a:t>. </a:t>
            </a:r>
            <a:r>
              <a:rPr lang="uk-UA" dirty="0" err="1" smtClean="0"/>
              <a:t>одн</a:t>
            </a:r>
            <a:r>
              <a:rPr lang="uk-UA" dirty="0" smtClean="0"/>
              <a:t>. </a:t>
            </a:r>
            <a:r>
              <a:rPr lang="uk-UA" dirty="0" err="1" smtClean="0"/>
              <a:t>ж.р</a:t>
            </a:r>
            <a:r>
              <a:rPr lang="uk-UA" dirty="0" smtClean="0"/>
              <a:t>. з </a:t>
            </a:r>
            <a:r>
              <a:rPr lang="uk-UA" dirty="0" err="1" smtClean="0"/>
              <a:t>давн</a:t>
            </a:r>
            <a:r>
              <a:rPr lang="uk-UA" dirty="0" smtClean="0"/>
              <a:t>. </a:t>
            </a:r>
            <a:r>
              <a:rPr lang="uk-UA" dirty="0" err="1" smtClean="0"/>
              <a:t>осн</a:t>
            </a:r>
            <a:r>
              <a:rPr lang="uk-UA" dirty="0" smtClean="0"/>
              <a:t>. на ā </a:t>
            </a:r>
          </a:p>
          <a:p>
            <a:pPr>
              <a:buNone/>
            </a:pPr>
            <a:r>
              <a:rPr lang="uk-UA" dirty="0" smtClean="0"/>
              <a:t>– історичне закінчення у твердому варіанті </a:t>
            </a:r>
            <a:r>
              <a:rPr lang="ru-RU" dirty="0" smtClean="0"/>
              <a:t>[-</a:t>
            </a:r>
            <a:r>
              <a:rPr lang="en-US" dirty="0" err="1" smtClean="0"/>
              <a:t>oj</a:t>
            </a:r>
            <a:r>
              <a:rPr lang="ru-RU" dirty="0" err="1" smtClean="0"/>
              <a:t>ǫ</a:t>
            </a:r>
            <a:r>
              <a:rPr lang="ru-RU" dirty="0" smtClean="0"/>
              <a:t>]: [</a:t>
            </a:r>
            <a:r>
              <a:rPr lang="en-US" dirty="0" smtClean="0"/>
              <a:t>r</a:t>
            </a:r>
            <a:r>
              <a:rPr lang="ru-RU" dirty="0" err="1" smtClean="0"/>
              <a:t>ǫ</a:t>
            </a:r>
            <a:r>
              <a:rPr lang="en-US" dirty="0" err="1" smtClean="0"/>
              <a:t>koj</a:t>
            </a:r>
            <a:r>
              <a:rPr lang="ru-RU" dirty="0" err="1" smtClean="0"/>
              <a:t>ǫ</a:t>
            </a:r>
            <a:r>
              <a:rPr lang="ru-RU" dirty="0" smtClean="0"/>
              <a:t>] – рукою</a:t>
            </a:r>
          </a:p>
          <a:p>
            <a:pPr>
              <a:buNone/>
            </a:pPr>
            <a:r>
              <a:rPr lang="uk-UA" dirty="0" smtClean="0"/>
              <a:t>–</a:t>
            </a:r>
            <a:r>
              <a:rPr lang="ru-RU" dirty="0" smtClean="0"/>
              <a:t> </a:t>
            </a:r>
            <a:r>
              <a:rPr lang="uk-UA" dirty="0" smtClean="0"/>
              <a:t>закінчення у м'якому варіанті </a:t>
            </a:r>
            <a:r>
              <a:rPr lang="ru-RU" dirty="0" smtClean="0"/>
              <a:t>[-</a:t>
            </a:r>
            <a:r>
              <a:rPr lang="en-US" dirty="0" err="1" smtClean="0"/>
              <a:t>ej</a:t>
            </a:r>
            <a:r>
              <a:rPr lang="ru-RU" dirty="0" err="1" smtClean="0"/>
              <a:t>ǫ</a:t>
            </a:r>
            <a:r>
              <a:rPr lang="ru-RU" dirty="0" smtClean="0"/>
              <a:t>]: [</a:t>
            </a:r>
            <a:r>
              <a:rPr lang="en-US" dirty="0" smtClean="0"/>
              <a:t>du</a:t>
            </a:r>
            <a:r>
              <a:rPr lang="ru-RU" dirty="0" err="1" smtClean="0"/>
              <a:t>š</a:t>
            </a:r>
            <a:r>
              <a:rPr lang="ru-RU" dirty="0" smtClean="0"/>
              <a:t>’</a:t>
            </a:r>
            <a:r>
              <a:rPr lang="en-US" dirty="0" err="1" smtClean="0"/>
              <a:t>ej</a:t>
            </a:r>
            <a:r>
              <a:rPr lang="ru-RU" dirty="0" err="1" smtClean="0"/>
              <a:t>ǫ</a:t>
            </a:r>
            <a:r>
              <a:rPr lang="ru-RU" dirty="0" smtClean="0"/>
              <a:t> – душою</a:t>
            </a:r>
          </a:p>
          <a:p>
            <a:pPr>
              <a:buNone/>
            </a:pPr>
            <a:r>
              <a:rPr lang="ru-RU" dirty="0" smtClean="0"/>
              <a:t>[</a:t>
            </a:r>
            <a:r>
              <a:rPr lang="uk-UA" dirty="0" smtClean="0"/>
              <a:t>о</a:t>
            </a:r>
            <a:r>
              <a:rPr lang="ru-RU" dirty="0" smtClean="0"/>
              <a:t>] 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ru-RU" dirty="0" smtClean="0"/>
              <a:t>[</a:t>
            </a:r>
            <a:r>
              <a:rPr lang="uk-UA" dirty="0" smtClean="0"/>
              <a:t>е</a:t>
            </a:r>
            <a:r>
              <a:rPr lang="ru-RU" dirty="0" smtClean="0"/>
              <a:t>] *</a:t>
            </a:r>
            <a:r>
              <a:rPr lang="en-US" dirty="0" err="1" smtClean="0"/>
              <a:t>duchjoj</a:t>
            </a:r>
            <a:r>
              <a:rPr lang="ru-RU" dirty="0" err="1" smtClean="0"/>
              <a:t>ǫ</a:t>
            </a:r>
            <a:r>
              <a:rPr lang="ru-RU" dirty="0" smtClean="0"/>
              <a:t> 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en-US" dirty="0" smtClean="0"/>
              <a:t>du</a:t>
            </a:r>
            <a:r>
              <a:rPr lang="ru-RU" dirty="0" err="1" smtClean="0"/>
              <a:t>š</a:t>
            </a:r>
            <a:r>
              <a:rPr lang="ru-RU" dirty="0" smtClean="0"/>
              <a:t>’</a:t>
            </a:r>
            <a:r>
              <a:rPr lang="en-US" dirty="0" err="1" smtClean="0"/>
              <a:t>oj</a:t>
            </a:r>
            <a:r>
              <a:rPr lang="ru-RU" dirty="0" err="1" smtClean="0"/>
              <a:t>ǫ</a:t>
            </a:r>
            <a:r>
              <a:rPr lang="ru-RU" dirty="0" smtClean="0"/>
              <a:t> 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en-US" dirty="0" smtClean="0"/>
              <a:t>du</a:t>
            </a:r>
            <a:r>
              <a:rPr lang="ru-RU" dirty="0" err="1" smtClean="0"/>
              <a:t>š</a:t>
            </a:r>
            <a:r>
              <a:rPr lang="ru-RU" dirty="0" smtClean="0"/>
              <a:t>’</a:t>
            </a:r>
            <a:r>
              <a:rPr lang="en-US" dirty="0" err="1" smtClean="0"/>
              <a:t>ej</a:t>
            </a:r>
            <a:r>
              <a:rPr lang="ru-RU" dirty="0" err="1" smtClean="0"/>
              <a:t>ǫ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Виникнення відмінностей між твердими та м'якими варіантами відмінювання слів чоловічого та середнього родів з основою на </a:t>
            </a:r>
            <a:r>
              <a:rPr lang="en-US" dirty="0" smtClean="0"/>
              <a:t>ō</a:t>
            </a:r>
            <a:r>
              <a:rPr lang="uk-UA" dirty="0" smtClean="0"/>
              <a:t> і жіночого роду на </a:t>
            </a:r>
            <a:r>
              <a:rPr lang="en-US" dirty="0" smtClean="0"/>
              <a:t>ā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143372" y="5429264"/>
            <a:ext cx="71438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Явища на початку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621508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sz="3600" b="1" dirty="0" smtClean="0"/>
              <a:t>Протези</a:t>
            </a:r>
          </a:p>
          <a:p>
            <a:r>
              <a:rPr lang="ru-RU" sz="3600" dirty="0" smtClean="0"/>
              <a:t>[</a:t>
            </a:r>
            <a:r>
              <a:rPr lang="ru-RU" sz="3600" dirty="0" err="1" smtClean="0"/>
              <a:t>j</a:t>
            </a:r>
            <a:r>
              <a:rPr lang="ru-RU" sz="3600" dirty="0" smtClean="0"/>
              <a:t>] + </a:t>
            </a:r>
            <a:r>
              <a:rPr lang="ru-RU" sz="3600" dirty="0" err="1" smtClean="0"/>
              <a:t>голосний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переднього</a:t>
            </a:r>
            <a:r>
              <a:rPr lang="ru-RU" sz="3600" dirty="0" smtClean="0"/>
              <a:t> ряду</a:t>
            </a:r>
          </a:p>
          <a:p>
            <a:r>
              <a:rPr lang="ru-RU" sz="3600" dirty="0" smtClean="0"/>
              <a:t>[</a:t>
            </a:r>
            <a:r>
              <a:rPr lang="ru-RU" sz="3600" dirty="0" err="1" smtClean="0"/>
              <a:t>v</a:t>
            </a:r>
            <a:r>
              <a:rPr lang="ru-RU" sz="3600" dirty="0" smtClean="0"/>
              <a:t>] + </a:t>
            </a:r>
            <a:r>
              <a:rPr lang="ru-RU" sz="3600" dirty="0" err="1" smtClean="0"/>
              <a:t>голосний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непереднього</a:t>
            </a:r>
            <a:r>
              <a:rPr lang="ru-RU" sz="3600" dirty="0" smtClean="0"/>
              <a:t> ряду</a:t>
            </a:r>
          </a:p>
          <a:p>
            <a:pPr algn="ctr">
              <a:buNone/>
            </a:pPr>
            <a:r>
              <a:rPr lang="ru-RU" sz="3600" i="1" dirty="0" smtClean="0"/>
              <a:t>*</a:t>
            </a:r>
            <a:r>
              <a:rPr lang="ru-RU" sz="3600" i="1" dirty="0" err="1" smtClean="0"/>
              <a:t>udra</a:t>
            </a:r>
            <a:r>
              <a:rPr lang="ru-RU" sz="3600" i="1" dirty="0" smtClean="0"/>
              <a:t> </a:t>
            </a:r>
            <a:r>
              <a:rPr lang="uk-UA" sz="3600" i="1" dirty="0" smtClean="0"/>
              <a:t>– </a:t>
            </a:r>
            <a:r>
              <a:rPr lang="ru-RU" sz="3600" i="1" dirty="0" smtClean="0"/>
              <a:t>выдра</a:t>
            </a:r>
            <a:endParaRPr lang="ru-RU" sz="3600" dirty="0" smtClean="0"/>
          </a:p>
          <a:p>
            <a:pPr algn="ctr">
              <a:buNone/>
            </a:pPr>
            <a:r>
              <a:rPr lang="ru-RU" sz="3600" i="1" dirty="0" smtClean="0"/>
              <a:t>учить – наука – навык</a:t>
            </a:r>
          </a:p>
          <a:p>
            <a:r>
              <a:rPr lang="ru-RU" sz="3600" dirty="0" smtClean="0"/>
              <a:t>[</a:t>
            </a:r>
            <a:r>
              <a:rPr lang="ru-RU" sz="3600" dirty="0" err="1" smtClean="0"/>
              <a:t>j</a:t>
            </a:r>
            <a:r>
              <a:rPr lang="ru-RU" sz="3600" dirty="0" smtClean="0"/>
              <a:t>] + [е]: </a:t>
            </a:r>
            <a:r>
              <a:rPr lang="ru-RU" sz="3600" i="1" dirty="0" err="1" smtClean="0"/>
              <a:t>быти</a:t>
            </a:r>
            <a:r>
              <a:rPr lang="ru-RU" sz="3600" i="1" dirty="0" smtClean="0"/>
              <a:t> </a:t>
            </a:r>
            <a:r>
              <a:rPr lang="ru-RU" sz="3600" dirty="0" smtClean="0"/>
              <a:t>– </a:t>
            </a:r>
            <a:r>
              <a:rPr lang="ru-RU" sz="3600" i="1" dirty="0" err="1" smtClean="0"/>
              <a:t>есмь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еси</a:t>
            </a:r>
            <a:r>
              <a:rPr lang="ru-RU" sz="3600" i="1" dirty="0" smtClean="0"/>
              <a:t>, есть, </a:t>
            </a:r>
            <a:r>
              <a:rPr lang="ru-RU" sz="3600" i="1" dirty="0" err="1" smtClean="0"/>
              <a:t>есмъ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есте</a:t>
            </a:r>
            <a:endParaRPr lang="ru-RU" sz="3600" i="1" dirty="0" smtClean="0"/>
          </a:p>
          <a:p>
            <a:r>
              <a:rPr lang="ru-RU" sz="3600" dirty="0" smtClean="0"/>
              <a:t>[</a:t>
            </a:r>
            <a:r>
              <a:rPr lang="ru-RU" sz="3600" dirty="0" err="1" smtClean="0"/>
              <a:t>j</a:t>
            </a:r>
            <a:r>
              <a:rPr lang="ru-RU" sz="3600" dirty="0" smtClean="0"/>
              <a:t>] + [а] </a:t>
            </a:r>
            <a:r>
              <a:rPr lang="ru-RU" sz="3600" dirty="0" err="1" smtClean="0"/>
              <a:t>крім</a:t>
            </a:r>
            <a:r>
              <a:rPr lang="ru-RU" sz="3600" dirty="0" smtClean="0"/>
              <a:t>: </a:t>
            </a:r>
            <a:r>
              <a:rPr lang="ru-RU" sz="3600" dirty="0" err="1" smtClean="0"/>
              <a:t>сполучник</a:t>
            </a:r>
            <a:r>
              <a:rPr lang="ru-RU" sz="3600" dirty="0" smtClean="0"/>
              <a:t> </a:t>
            </a:r>
            <a:r>
              <a:rPr lang="uk-UA" sz="3600" i="1" dirty="0" smtClean="0"/>
              <a:t>а</a:t>
            </a:r>
            <a:r>
              <a:rPr lang="uk-UA" sz="3600" dirty="0" smtClean="0"/>
              <a:t>, вигуки </a:t>
            </a:r>
            <a:r>
              <a:rPr lang="ru-RU" sz="3600" i="1" dirty="0" smtClean="0"/>
              <a:t>ах, ай</a:t>
            </a:r>
            <a:r>
              <a:rPr lang="ru-RU" sz="3600" dirty="0" smtClean="0"/>
              <a:t>, слово </a:t>
            </a:r>
            <a:r>
              <a:rPr lang="ru-RU" sz="3600" i="1" dirty="0" smtClean="0"/>
              <a:t>авось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[</a:t>
            </a:r>
            <a:r>
              <a:rPr lang="en-US" sz="3600" dirty="0" smtClean="0"/>
              <a:t>j</a:t>
            </a:r>
            <a:r>
              <a:rPr lang="ru-RU" sz="3600" dirty="0" smtClean="0"/>
              <a:t>]</a:t>
            </a:r>
            <a:r>
              <a:rPr lang="uk-UA" sz="3600" dirty="0" smtClean="0"/>
              <a:t> / </a:t>
            </a:r>
            <a:r>
              <a:rPr lang="ru-RU" sz="3600" dirty="0" smtClean="0"/>
              <a:t>[</a:t>
            </a:r>
            <a:r>
              <a:rPr lang="en-US" sz="3600" dirty="0" smtClean="0"/>
              <a:t>v</a:t>
            </a:r>
            <a:r>
              <a:rPr lang="ru-RU" sz="3600" dirty="0" smtClean="0"/>
              <a:t>] + [</a:t>
            </a:r>
            <a:r>
              <a:rPr lang="uk-UA" sz="3600" dirty="0" smtClean="0"/>
              <a:t>у</a:t>
            </a:r>
            <a:r>
              <a:rPr lang="ru-RU" sz="3600" dirty="0" smtClean="0"/>
              <a:t>]: </a:t>
            </a:r>
            <a:r>
              <a:rPr lang="ru-RU" sz="3600" i="1" dirty="0" smtClean="0"/>
              <a:t>узы – вязать</a:t>
            </a:r>
          </a:p>
          <a:p>
            <a:r>
              <a:rPr lang="ru-RU" sz="3600" dirty="0" err="1" smtClean="0"/>
              <a:t>приголосний</a:t>
            </a:r>
            <a:r>
              <a:rPr lang="ru-RU" sz="3600" dirty="0" smtClean="0"/>
              <a:t> + [</a:t>
            </a:r>
            <a:r>
              <a:rPr lang="uk-UA" sz="3600" dirty="0" smtClean="0"/>
              <a:t>у</a:t>
            </a:r>
            <a:r>
              <a:rPr lang="ru-RU" sz="3600" dirty="0" smtClean="0"/>
              <a:t>] </a:t>
            </a:r>
            <a:r>
              <a:rPr lang="en-US" sz="3600" dirty="0" smtClean="0"/>
              <a:t>[ [o]: </a:t>
            </a:r>
            <a:r>
              <a:rPr lang="ru-RU" sz="3600" i="1" dirty="0" smtClean="0"/>
              <a:t>ус – гусеница</a:t>
            </a:r>
            <a:endParaRPr lang="en-US" sz="3600" i="1" dirty="0" smtClean="0"/>
          </a:p>
          <a:p>
            <a:r>
              <a:rPr lang="ru-RU" sz="3600" dirty="0" smtClean="0"/>
              <a:t>[</a:t>
            </a:r>
            <a:r>
              <a:rPr lang="ru-RU" sz="3600" dirty="0" err="1" smtClean="0"/>
              <a:t>j</a:t>
            </a:r>
            <a:r>
              <a:rPr lang="ru-RU" sz="3600" dirty="0" smtClean="0"/>
              <a:t>]</a:t>
            </a:r>
            <a:r>
              <a:rPr lang="en-US" sz="3600" dirty="0" smtClean="0"/>
              <a:t> + </a:t>
            </a:r>
            <a:r>
              <a:rPr lang="ru-RU" sz="3600" dirty="0" smtClean="0"/>
              <a:t>[</a:t>
            </a:r>
            <a:r>
              <a:rPr lang="ru-RU" sz="3600" dirty="0" err="1" smtClean="0"/>
              <a:t>i</a:t>
            </a:r>
            <a:r>
              <a:rPr lang="ru-RU" sz="3600" dirty="0" smtClean="0"/>
              <a:t>]</a:t>
            </a:r>
            <a:r>
              <a:rPr lang="uk-UA" sz="3600" dirty="0" smtClean="0"/>
              <a:t> не позначається на письмі</a:t>
            </a:r>
          </a:p>
          <a:p>
            <a:r>
              <a:rPr lang="ru-RU" sz="3600" dirty="0" smtClean="0"/>
              <a:t>[</a:t>
            </a:r>
            <a:r>
              <a:rPr lang="en-US" sz="3600" dirty="0" smtClean="0"/>
              <a:t>v</a:t>
            </a:r>
            <a:r>
              <a:rPr lang="ru-RU" sz="3600" dirty="0" smtClean="0"/>
              <a:t>] + [</a:t>
            </a:r>
            <a:r>
              <a:rPr lang="uk-UA" sz="3600" dirty="0" smtClean="0"/>
              <a:t>о</a:t>
            </a:r>
            <a:r>
              <a:rPr lang="ru-RU" sz="3600" dirty="0" smtClean="0"/>
              <a:t>]: </a:t>
            </a:r>
            <a:r>
              <a:rPr lang="ru-RU" sz="3600" i="1" dirty="0" smtClean="0"/>
              <a:t>отец – вот</a:t>
            </a:r>
            <a:r>
              <a:rPr lang="uk-UA" sz="3600" i="1" dirty="0" smtClean="0"/>
              <a:t>чина</a:t>
            </a:r>
            <a:r>
              <a:rPr lang="uk-UA" sz="3600" dirty="0" smtClean="0"/>
              <a:t>, </a:t>
            </a:r>
            <a:r>
              <a:rPr lang="ru-RU" sz="3600" i="1" dirty="0" smtClean="0"/>
              <a:t>восемь – </a:t>
            </a:r>
            <a:r>
              <a:rPr lang="ru-RU" sz="3600" i="1" dirty="0" err="1" smtClean="0"/>
              <a:t>осьмь</a:t>
            </a:r>
            <a:endParaRPr lang="ru-RU" sz="3600" i="1" dirty="0" smtClean="0"/>
          </a:p>
          <a:p>
            <a:pPr>
              <a:buNone/>
            </a:pPr>
            <a:endParaRPr lang="uk-UA" sz="3600" i="1" dirty="0" smtClean="0"/>
          </a:p>
          <a:p>
            <a:pPr>
              <a:buNone/>
            </a:pPr>
            <a:r>
              <a:rPr lang="uk-UA" sz="3600" b="1" dirty="0" err="1" smtClean="0"/>
              <a:t>Міжскладова</a:t>
            </a:r>
            <a:r>
              <a:rPr lang="uk-UA" sz="3600" b="1" dirty="0" smtClean="0"/>
              <a:t> дисиміляція: </a:t>
            </a:r>
            <a:r>
              <a:rPr lang="uk-UA" sz="3600" dirty="0" smtClean="0"/>
              <a:t> якщо в наступному складі був </a:t>
            </a:r>
            <a:r>
              <a:rPr lang="en-US" sz="3600" dirty="0" smtClean="0"/>
              <a:t>[</a:t>
            </a:r>
            <a:r>
              <a:rPr lang="uk-UA" sz="3600" dirty="0" smtClean="0"/>
              <a:t>е</a:t>
            </a:r>
            <a:r>
              <a:rPr lang="en-US" sz="3600" dirty="0" smtClean="0"/>
              <a:t>]</a:t>
            </a:r>
            <a:r>
              <a:rPr lang="uk-UA" sz="3600" dirty="0" smtClean="0"/>
              <a:t> або </a:t>
            </a:r>
            <a:r>
              <a:rPr lang="en-US" sz="3600" dirty="0" smtClean="0"/>
              <a:t>[</a:t>
            </a:r>
            <a:r>
              <a:rPr lang="uk-UA" sz="3600" dirty="0" smtClean="0"/>
              <a:t>і</a:t>
            </a:r>
            <a:r>
              <a:rPr lang="en-US" sz="3600" dirty="0" smtClean="0"/>
              <a:t>], </a:t>
            </a:r>
            <a:r>
              <a:rPr lang="uk-UA" sz="3600" dirty="0" smtClean="0"/>
              <a:t>то на </a:t>
            </a:r>
            <a:r>
              <a:rPr lang="uk-UA" sz="3600" dirty="0" err="1" smtClean="0"/>
              <a:t>сх.сл</a:t>
            </a:r>
            <a:r>
              <a:rPr lang="uk-UA" sz="3600" dirty="0" smtClean="0"/>
              <a:t>. основі </a:t>
            </a:r>
            <a:r>
              <a:rPr lang="uk-UA" sz="3600" dirty="0" smtClean="0">
                <a:solidFill>
                  <a:srgbClr val="FF0000"/>
                </a:solidFill>
              </a:rPr>
              <a:t>втрачається початковий </a:t>
            </a:r>
            <a:r>
              <a:rPr lang="en-US" sz="3600" dirty="0" smtClean="0">
                <a:solidFill>
                  <a:srgbClr val="FF0000"/>
                </a:solidFill>
              </a:rPr>
              <a:t>[j]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[</a:t>
            </a:r>
            <a:r>
              <a:rPr lang="uk-UA" sz="3600" b="1" dirty="0" smtClean="0">
                <a:solidFill>
                  <a:srgbClr val="FF0000"/>
                </a:solidFill>
              </a:rPr>
              <a:t>Е</a:t>
            </a:r>
            <a:r>
              <a:rPr lang="en-US" sz="3600" b="1" dirty="0" smtClean="0">
                <a:solidFill>
                  <a:srgbClr val="FF0000"/>
                </a:solidFill>
              </a:rPr>
              <a:t>]</a:t>
            </a:r>
            <a:r>
              <a:rPr lang="uk-UA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&gt; [</a:t>
            </a:r>
            <a:r>
              <a:rPr lang="uk-UA" sz="3600" b="1" dirty="0" smtClean="0">
                <a:solidFill>
                  <a:srgbClr val="FF0000"/>
                </a:solidFill>
              </a:rPr>
              <a:t>О</a:t>
            </a:r>
            <a:r>
              <a:rPr lang="en-US" sz="3600" b="1" dirty="0" smtClean="0">
                <a:solidFill>
                  <a:srgbClr val="FF0000"/>
                </a:solidFill>
              </a:rPr>
              <a:t>]</a:t>
            </a:r>
            <a:r>
              <a:rPr lang="uk-UA" sz="36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uk-UA" sz="3600" dirty="0" err="1" smtClean="0"/>
              <a:t>загальнослов</a:t>
            </a:r>
            <a:r>
              <a:rPr lang="uk-UA" sz="3600" dirty="0" smtClean="0"/>
              <a:t>. </a:t>
            </a:r>
            <a:r>
              <a:rPr lang="ru-RU" sz="3600" dirty="0" err="1" smtClean="0"/>
              <a:t>edin</a:t>
            </a:r>
            <a:r>
              <a:rPr lang="ru-RU" sz="3600" dirty="0" smtClean="0"/>
              <a:t>- </a:t>
            </a:r>
            <a:r>
              <a:rPr lang="ru-RU" sz="3600" dirty="0" err="1" smtClean="0"/>
              <a:t>давньорус</a:t>
            </a:r>
            <a:r>
              <a:rPr lang="ru-RU" sz="3600" dirty="0" smtClean="0"/>
              <a:t>. </a:t>
            </a:r>
            <a:r>
              <a:rPr lang="ru-RU" sz="3600" i="1" dirty="0" err="1" smtClean="0"/>
              <a:t>Одинъ</a:t>
            </a:r>
            <a:endParaRPr lang="ru-RU" sz="3600" i="1" dirty="0" smtClean="0"/>
          </a:p>
          <a:p>
            <a:pPr>
              <a:buNone/>
            </a:pPr>
            <a:r>
              <a:rPr lang="ru-RU" sz="3600" i="1" dirty="0" smtClean="0"/>
              <a:t>Евдокия – </a:t>
            </a:r>
            <a:r>
              <a:rPr lang="ru-RU" sz="3600" i="1" dirty="0" err="1" smtClean="0"/>
              <a:t>Овдотья</a:t>
            </a:r>
            <a:r>
              <a:rPr lang="ru-RU" sz="3600" i="1" dirty="0" smtClean="0"/>
              <a:t>, Елена – </a:t>
            </a:r>
            <a:r>
              <a:rPr lang="ru-RU" sz="3600" i="1" dirty="0" err="1" smtClean="0"/>
              <a:t>Олена</a:t>
            </a:r>
            <a:endParaRPr lang="ru-RU" sz="3600" dirty="0" smtClean="0"/>
          </a:p>
          <a:p>
            <a:endParaRPr lang="en-US" i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Системи голосних фонем давньоруської та старослов'янської мов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229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u="non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Ряд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передн</a:t>
                      </a:r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задній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передн</a:t>
                      </a:r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задн</a:t>
                      </a:r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Підйом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верхн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2400" u="none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24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Ы              У   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Ђ      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редн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ru-RU" sz="2400" u="none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Е  Ь        </a:t>
                      </a:r>
                      <a:r>
                        <a:rPr lang="ru-RU" sz="24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Ъ  О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нижн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  <a:r>
                        <a:rPr lang="ru-RU" sz="2400" u="none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Ä</a:t>
                      </a:r>
                      <a:r>
                        <a:rPr lang="ru-RU" sz="24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А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pl-PL" sz="24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*Y            *U       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  <a:r>
                        <a:rPr lang="pl-PL" sz="24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  <a:r>
                        <a:rPr lang="pl-PL" sz="24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Ę</a:t>
                      </a:r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  <a:r>
                        <a:rPr lang="ru-RU" sz="24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Ь</a:t>
                      </a:r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*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Ъ</a:t>
                      </a:r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*O *Q  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uk-UA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(æ)*</a:t>
                      </a:r>
                      <a:r>
                        <a:rPr lang="ru-RU" sz="24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Ђ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uk-UA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pl-PL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*A      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5357826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400" dirty="0" smtClean="0"/>
              <a:t>Поділ на голосні переднього та заднього ряду (дія ЗСС)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Протиставлення голосних повного та неповного (редуковані) творення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00166" y="1571612"/>
            <a:ext cx="2386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/>
              <a:t>Давньоруська мова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72132" y="1571612"/>
            <a:ext cx="2771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/>
              <a:t>Старослов'янська мова</a:t>
            </a:r>
            <a:endParaRPr lang="ru-RU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4690</TotalTime>
  <Words>1366</Words>
  <PresentationFormat>Экран (4:3)</PresentationFormat>
  <Paragraphs>215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Звукова система давньоруської мови до виникнення писемності  (кінець Х ст. – початок ХІ ст.)</vt:lpstr>
      <vt:lpstr>План</vt:lpstr>
      <vt:lpstr>Будова складу</vt:lpstr>
      <vt:lpstr>Наслідки дії ЗВС</vt:lpstr>
      <vt:lpstr>Слайд 5</vt:lpstr>
      <vt:lpstr>Закон складового сингармонізму (ЗСС) </vt:lpstr>
      <vt:lpstr>Наслідок дії ЗСС</vt:lpstr>
      <vt:lpstr>Явища на початку слова</vt:lpstr>
      <vt:lpstr>Системи голосних фонем давньоруської та старослов'янської мов</vt:lpstr>
      <vt:lpstr>Слайд 10</vt:lpstr>
      <vt:lpstr>Втрата носових голосних [ǫ] та [ę] </vt:lpstr>
      <vt:lpstr>Докази існування та занепаду носових</vt:lpstr>
      <vt:lpstr>Слайд 13</vt:lpstr>
      <vt:lpstr>Історія голосних</vt:lpstr>
      <vt:lpstr>Основні зміни у вокалізмі давньоруської мови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Звукова система давньоруської мови до виникнення писемності  (кінець Х ст. – початок ХІ ст.)</dc:title>
  <dc:creator>lenovo</dc:creator>
  <cp:lastModifiedBy>lenovo</cp:lastModifiedBy>
  <cp:revision>156</cp:revision>
  <dcterms:created xsi:type="dcterms:W3CDTF">2014-07-22T06:52:15Z</dcterms:created>
  <dcterms:modified xsi:type="dcterms:W3CDTF">2014-09-03T18:51:27Z</dcterms:modified>
</cp:coreProperties>
</file>