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81C6-4918-4003-9944-040E46F10975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B8C19-6A23-4DD1-8671-D35C44847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Розвиток повноголосних фонем. </a:t>
            </a:r>
            <a:br>
              <a:rPr lang="uk-UA" b="1" dirty="0" smtClean="0"/>
            </a:br>
            <a:r>
              <a:rPr lang="uk-UA" b="1" dirty="0" smtClean="0"/>
              <a:t>Чергування голосних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Типи акання:</a:t>
            </a:r>
          </a:p>
          <a:p>
            <a:r>
              <a:rPr lang="uk-UA" b="1" dirty="0" smtClean="0"/>
              <a:t>сильне</a:t>
            </a:r>
            <a:r>
              <a:rPr lang="uk-UA" dirty="0" smtClean="0"/>
              <a:t> – зміна нічим не обумовлена, </a:t>
            </a:r>
          </a:p>
          <a:p>
            <a:r>
              <a:rPr lang="uk-UA" b="1" dirty="0" smtClean="0"/>
              <a:t>помірне</a:t>
            </a:r>
            <a:r>
              <a:rPr lang="uk-UA" dirty="0" smtClean="0"/>
              <a:t> – перед твердим приголосним знаходиться </a:t>
            </a:r>
            <a:r>
              <a:rPr lang="en-US" dirty="0" smtClean="0"/>
              <a:t>[</a:t>
            </a:r>
            <a:r>
              <a:rPr lang="uk-UA" b="1" dirty="0" smtClean="0"/>
              <a:t>а</a:t>
            </a:r>
            <a:r>
              <a:rPr lang="en-US" b="1" dirty="0" smtClean="0"/>
              <a:t>]</a:t>
            </a:r>
            <a:r>
              <a:rPr lang="uk-UA" dirty="0" smtClean="0"/>
              <a:t> (</a:t>
            </a:r>
            <a:r>
              <a:rPr lang="uk-UA" i="1" dirty="0" err="1" smtClean="0"/>
              <a:t>тян</a:t>
            </a:r>
            <a:r>
              <a:rPr lang="uk-UA" b="1" i="1" dirty="0" err="1" smtClean="0"/>
              <a:t>у</a:t>
            </a:r>
            <a:r>
              <a:rPr lang="uk-UA" dirty="0" smtClean="0"/>
              <a:t>), але перед м’яким виступає </a:t>
            </a:r>
            <a:r>
              <a:rPr lang="en-US" dirty="0" smtClean="0"/>
              <a:t>[</a:t>
            </a:r>
            <a:r>
              <a:rPr lang="uk-UA" b="1" dirty="0" smtClean="0"/>
              <a:t>і</a:t>
            </a:r>
            <a:r>
              <a:rPr lang="en-US" b="1" dirty="0" smtClean="0"/>
              <a:t>]</a:t>
            </a:r>
            <a:r>
              <a:rPr lang="uk-UA" dirty="0" smtClean="0"/>
              <a:t> (</a:t>
            </a:r>
            <a:r>
              <a:rPr lang="uk-UA" i="1" dirty="0" err="1" smtClean="0"/>
              <a:t>потин</a:t>
            </a:r>
            <a:r>
              <a:rPr lang="uk-UA" b="1" i="1" dirty="0" err="1" smtClean="0"/>
              <a:t>и</a:t>
            </a:r>
            <a:r>
              <a:rPr lang="uk-UA" dirty="0" smtClean="0"/>
              <a:t>), </a:t>
            </a:r>
          </a:p>
          <a:p>
            <a:r>
              <a:rPr lang="uk-UA" b="1" dirty="0" smtClean="0"/>
              <a:t>дисимілятивне</a:t>
            </a:r>
            <a:r>
              <a:rPr lang="uk-UA" dirty="0" smtClean="0"/>
              <a:t> – перед голосними </a:t>
            </a:r>
            <a:r>
              <a:rPr lang="en-US" dirty="0" smtClean="0"/>
              <a:t>[</a:t>
            </a:r>
            <a:r>
              <a:rPr lang="uk-UA" b="1" dirty="0" smtClean="0"/>
              <a:t>и</a:t>
            </a:r>
            <a:r>
              <a:rPr lang="en-US" b="1" dirty="0" smtClean="0"/>
              <a:t>]</a:t>
            </a:r>
            <a:r>
              <a:rPr lang="uk-UA" dirty="0" smtClean="0"/>
              <a:t> </a:t>
            </a:r>
            <a:r>
              <a:rPr lang="en-US" dirty="0" smtClean="0"/>
              <a:t>[</a:t>
            </a:r>
            <a:r>
              <a:rPr lang="uk-UA" b="1" dirty="0" smtClean="0"/>
              <a:t>ы</a:t>
            </a:r>
            <a:r>
              <a:rPr lang="en-US" b="1" dirty="0" smtClean="0"/>
              <a:t>]</a:t>
            </a:r>
            <a:r>
              <a:rPr lang="uk-UA" dirty="0" smtClean="0"/>
              <a:t> </a:t>
            </a:r>
            <a:r>
              <a:rPr lang="en-US" dirty="0" smtClean="0"/>
              <a:t>[</a:t>
            </a:r>
            <a:r>
              <a:rPr lang="uk-UA" b="1" dirty="0" smtClean="0"/>
              <a:t>у</a:t>
            </a:r>
            <a:r>
              <a:rPr lang="en-US" b="1" dirty="0" smtClean="0"/>
              <a:t>]</a:t>
            </a:r>
            <a:r>
              <a:rPr lang="uk-UA" dirty="0" smtClean="0"/>
              <a:t> маємо </a:t>
            </a:r>
            <a:r>
              <a:rPr lang="en-US" dirty="0" smtClean="0"/>
              <a:t>[</a:t>
            </a:r>
            <a:r>
              <a:rPr lang="uk-UA" b="1" dirty="0" smtClean="0"/>
              <a:t>а</a:t>
            </a:r>
            <a:r>
              <a:rPr lang="en-US" b="1" dirty="0" smtClean="0"/>
              <a:t>]</a:t>
            </a:r>
            <a:r>
              <a:rPr lang="uk-UA" dirty="0" smtClean="0"/>
              <a:t> (</a:t>
            </a:r>
            <a:r>
              <a:rPr lang="uk-UA" i="1" dirty="0" err="1" smtClean="0"/>
              <a:t>тян</a:t>
            </a:r>
            <a:r>
              <a:rPr lang="uk-UA" b="1" i="1" dirty="0" err="1" smtClean="0"/>
              <a:t>у</a:t>
            </a:r>
            <a:r>
              <a:rPr lang="uk-UA" dirty="0" smtClean="0"/>
              <a:t>, </a:t>
            </a:r>
            <a:r>
              <a:rPr lang="uk-UA" i="1" dirty="0" err="1" smtClean="0"/>
              <a:t>няс</a:t>
            </a:r>
            <a:r>
              <a:rPr lang="uk-UA" b="1" i="1" dirty="0" err="1" smtClean="0"/>
              <a:t>и</a:t>
            </a:r>
            <a:r>
              <a:rPr lang="uk-UA" dirty="0" smtClean="0"/>
              <a:t>, </a:t>
            </a:r>
            <a:r>
              <a:rPr lang="uk-UA" dirty="0" err="1" smtClean="0"/>
              <a:t>З.в</a:t>
            </a:r>
            <a:r>
              <a:rPr lang="uk-UA" dirty="0" smtClean="0"/>
              <a:t>. </a:t>
            </a:r>
            <a:r>
              <a:rPr lang="uk-UA" dirty="0" err="1" smtClean="0"/>
              <a:t>одн</a:t>
            </a:r>
            <a:r>
              <a:rPr lang="uk-UA" dirty="0" smtClean="0"/>
              <a:t>. </a:t>
            </a:r>
            <a:r>
              <a:rPr lang="uk-UA" i="1" dirty="0" err="1" smtClean="0"/>
              <a:t>бяд</a:t>
            </a:r>
            <a:r>
              <a:rPr lang="uk-UA" b="1" i="1" dirty="0" err="1" smtClean="0"/>
              <a:t>ы</a:t>
            </a:r>
            <a:r>
              <a:rPr lang="uk-UA" dirty="0" smtClean="0"/>
              <a:t>), але перед </a:t>
            </a:r>
            <a:r>
              <a:rPr lang="en-US" dirty="0" smtClean="0"/>
              <a:t>[</a:t>
            </a:r>
            <a:r>
              <a:rPr lang="uk-UA" b="1" dirty="0" smtClean="0"/>
              <a:t>а</a:t>
            </a:r>
            <a:r>
              <a:rPr lang="en-US" b="1" dirty="0" smtClean="0"/>
              <a:t>]</a:t>
            </a:r>
            <a:r>
              <a:rPr lang="uk-UA" dirty="0" smtClean="0"/>
              <a:t> виступає </a:t>
            </a:r>
            <a:r>
              <a:rPr lang="en-US" dirty="0" smtClean="0"/>
              <a:t>[</a:t>
            </a:r>
            <a:r>
              <a:rPr lang="uk-UA" b="1" dirty="0" smtClean="0"/>
              <a:t>і</a:t>
            </a:r>
            <a:r>
              <a:rPr lang="en-US" b="1" dirty="0" smtClean="0"/>
              <a:t>]</a:t>
            </a:r>
            <a:r>
              <a:rPr lang="uk-UA" dirty="0" smtClean="0"/>
              <a:t> (</a:t>
            </a:r>
            <a:r>
              <a:rPr lang="uk-UA" i="1" dirty="0" err="1" smtClean="0"/>
              <a:t>бид</a:t>
            </a:r>
            <a:r>
              <a:rPr lang="uk-UA" b="1" i="1" dirty="0" err="1" smtClean="0"/>
              <a:t>а</a:t>
            </a:r>
            <a:r>
              <a:rPr lang="uk-UA" dirty="0" smtClean="0"/>
              <a:t>, </a:t>
            </a:r>
            <a:r>
              <a:rPr lang="uk-UA" i="1" dirty="0" err="1" smtClean="0"/>
              <a:t>висн</a:t>
            </a:r>
            <a:r>
              <a:rPr lang="uk-UA" b="1" i="1" dirty="0" err="1" smtClean="0"/>
              <a:t>а</a:t>
            </a:r>
            <a:r>
              <a:rPr lang="uk-UA" dirty="0" smtClean="0"/>
              <a:t>, </a:t>
            </a:r>
            <a:r>
              <a:rPr lang="uk-UA" i="1" dirty="0" err="1" smtClean="0"/>
              <a:t>нисл</a:t>
            </a:r>
            <a:r>
              <a:rPr lang="uk-UA" b="1" i="1" dirty="0" err="1" smtClean="0"/>
              <a:t>а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Відсутність акання </a:t>
            </a:r>
            <a:r>
              <a:rPr lang="en-US" dirty="0" smtClean="0"/>
              <a:t>– </a:t>
            </a:r>
            <a:r>
              <a:rPr lang="uk-UA" dirty="0" smtClean="0"/>
              <a:t>окання</a:t>
            </a:r>
            <a:r>
              <a:rPr lang="en-US" dirty="0" smtClean="0"/>
              <a:t> (</a:t>
            </a:r>
            <a:r>
              <a:rPr lang="uk-UA" dirty="0" smtClean="0"/>
              <a:t>характерна для більшості північних говірок</a:t>
            </a:r>
            <a:r>
              <a:rPr lang="en-US" dirty="0" smtClean="0"/>
              <a:t>)</a:t>
            </a:r>
          </a:p>
          <a:p>
            <a:r>
              <a:rPr lang="uk-UA" dirty="0" smtClean="0"/>
              <a:t>Неповне окання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uk-UA" dirty="0" smtClean="0"/>
              <a:t>характерне для деяких центральних говірок</a:t>
            </a:r>
            <a:r>
              <a:rPr lang="en-US" dirty="0" smtClean="0"/>
              <a:t>)</a:t>
            </a:r>
            <a:r>
              <a:rPr lang="uk-UA" dirty="0" smtClean="0"/>
              <a:t> полягає на редукції та зміні артикуляції голосного лише у другому складі перед наголосом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мəлок</a:t>
            </a:r>
            <a:r>
              <a:rPr lang="uk-UA" b="1" i="1" dirty="0" err="1" smtClean="0"/>
              <a:t>о</a:t>
            </a:r>
            <a:r>
              <a:rPr lang="uk-UA" dirty="0" smtClean="0"/>
              <a:t>, </a:t>
            </a:r>
            <a:r>
              <a:rPr lang="uk-UA" i="1" dirty="0" err="1" smtClean="0"/>
              <a:t>дəлек</a:t>
            </a:r>
            <a:r>
              <a:rPr lang="uk-UA" b="1" i="1" dirty="0" err="1" smtClean="0"/>
              <a:t>о</a:t>
            </a:r>
            <a:r>
              <a:rPr lang="uk-UA" dirty="0" smtClean="0"/>
              <a:t> </a:t>
            </a:r>
            <a:r>
              <a:rPr lang="en-US" dirty="0" smtClean="0"/>
              <a:t>– </a:t>
            </a:r>
            <a:r>
              <a:rPr lang="uk-UA" dirty="0" smtClean="0"/>
              <a:t>перед наголосом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г</a:t>
            </a:r>
            <a:r>
              <a:rPr lang="uk-UA" b="1" i="1" dirty="0" err="1" smtClean="0"/>
              <a:t>о</a:t>
            </a:r>
            <a:r>
              <a:rPr lang="uk-UA" i="1" dirty="0" err="1" smtClean="0"/>
              <a:t>рəт</a:t>
            </a:r>
            <a:r>
              <a:rPr lang="uk-UA" dirty="0" smtClean="0"/>
              <a:t>, </a:t>
            </a:r>
            <a:r>
              <a:rPr lang="uk-UA" i="1" dirty="0" err="1" smtClean="0"/>
              <a:t>н</a:t>
            </a:r>
            <a:r>
              <a:rPr lang="uk-UA" b="1" i="1" dirty="0" err="1" smtClean="0"/>
              <a:t>а</a:t>
            </a:r>
            <a:r>
              <a:rPr lang="uk-UA" i="1" dirty="0" err="1" smtClean="0"/>
              <a:t>дə</a:t>
            </a:r>
            <a:r>
              <a:rPr lang="uk-UA" i="1" dirty="0" smtClean="0"/>
              <a:t> - </a:t>
            </a:r>
            <a:r>
              <a:rPr lang="uk-UA" dirty="0" smtClean="0"/>
              <a:t>після наголосу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sz="5800" b="1" dirty="0" smtClean="0"/>
              <a:t>Походження голосних</a:t>
            </a:r>
            <a:endParaRPr lang="ru-RU" sz="5800" dirty="0" smtClean="0"/>
          </a:p>
          <a:p>
            <a:pPr>
              <a:buNone/>
            </a:pPr>
            <a:r>
              <a:rPr lang="ru-RU" sz="3800" dirty="0" smtClean="0"/>
              <a:t>[а] </a:t>
            </a:r>
            <a:r>
              <a:rPr lang="en-US" sz="3800" dirty="0" smtClean="0"/>
              <a:t>&lt;</a:t>
            </a:r>
            <a:r>
              <a:rPr lang="ru-RU" sz="3800" dirty="0" smtClean="0"/>
              <a:t> 1) *</a:t>
            </a:r>
            <a:r>
              <a:rPr lang="en-US" sz="3800" dirty="0" smtClean="0"/>
              <a:t>ā</a:t>
            </a:r>
            <a:r>
              <a:rPr lang="ru-RU" sz="3800" dirty="0" smtClean="0"/>
              <a:t> </a:t>
            </a:r>
            <a:r>
              <a:rPr lang="uk-UA" sz="3800" dirty="0" smtClean="0"/>
              <a:t>і</a:t>
            </a:r>
            <a:r>
              <a:rPr lang="ru-RU" sz="3800" dirty="0" smtClean="0"/>
              <a:t> *</a:t>
            </a:r>
            <a:r>
              <a:rPr lang="en-US" sz="3800" dirty="0" smtClean="0"/>
              <a:t>ō</a:t>
            </a:r>
            <a:endParaRPr lang="ru-RU" sz="3800" dirty="0" smtClean="0"/>
          </a:p>
          <a:p>
            <a:pPr>
              <a:buNone/>
            </a:pPr>
            <a:r>
              <a:rPr lang="uk-UA" sz="3800" dirty="0" smtClean="0"/>
              <a:t>        </a:t>
            </a:r>
            <a:r>
              <a:rPr lang="ru-RU" sz="3800" dirty="0" smtClean="0"/>
              <a:t>2) на </a:t>
            </a:r>
            <a:r>
              <a:rPr lang="uk-UA" sz="3800" dirty="0" smtClean="0"/>
              <a:t>місці</a:t>
            </a:r>
            <a:r>
              <a:rPr lang="ru-RU" sz="3800" dirty="0" smtClean="0"/>
              <a:t> *</a:t>
            </a:r>
            <a:r>
              <a:rPr lang="en-US" sz="3800" dirty="0" smtClean="0"/>
              <a:t>ē</a:t>
            </a:r>
            <a:r>
              <a:rPr lang="ru-RU" sz="3800" dirty="0" smtClean="0"/>
              <a:t> </a:t>
            </a:r>
            <a:r>
              <a:rPr lang="uk-UA" sz="3800" dirty="0" smtClean="0"/>
              <a:t>знаходиться</a:t>
            </a:r>
            <a:r>
              <a:rPr lang="ru-RU" sz="3800" dirty="0" smtClean="0"/>
              <a:t> не [</a:t>
            </a:r>
            <a:r>
              <a:rPr lang="ru-RU" sz="3800" dirty="0" err="1" smtClean="0"/>
              <a:t>ě</a:t>
            </a:r>
            <a:r>
              <a:rPr lang="ru-RU" sz="3800" dirty="0" smtClean="0"/>
              <a:t>], а звук [а] </a:t>
            </a:r>
            <a:r>
              <a:rPr lang="uk-UA" sz="3800" dirty="0" smtClean="0"/>
              <a:t>після м’якого приголосного в дієсловах 4-го класу </a:t>
            </a:r>
            <a:r>
              <a:rPr lang="ru-RU" sz="3800" dirty="0" smtClean="0"/>
              <a:t>(</a:t>
            </a:r>
            <a:r>
              <a:rPr lang="ru-RU" sz="3800" i="1" dirty="0" smtClean="0"/>
              <a:t>кричать</a:t>
            </a:r>
            <a:r>
              <a:rPr lang="ru-RU" sz="3800" dirty="0" smtClean="0"/>
              <a:t>);</a:t>
            </a:r>
          </a:p>
          <a:p>
            <a:pPr>
              <a:buNone/>
            </a:pPr>
            <a:r>
              <a:rPr lang="ru-RU" sz="3800" dirty="0" smtClean="0"/>
              <a:t>[о] </a:t>
            </a:r>
            <a:r>
              <a:rPr lang="en-US" sz="3800" dirty="0" smtClean="0"/>
              <a:t>&lt; </a:t>
            </a:r>
            <a:r>
              <a:rPr lang="ru-RU" sz="3800" dirty="0" smtClean="0"/>
              <a:t>1) *</a:t>
            </a:r>
            <a:r>
              <a:rPr lang="vi-VN" sz="3800" dirty="0" smtClean="0"/>
              <a:t>ă</a:t>
            </a:r>
            <a:r>
              <a:rPr lang="ru-RU" sz="3800" dirty="0" smtClean="0"/>
              <a:t> </a:t>
            </a:r>
            <a:r>
              <a:rPr lang="uk-UA" sz="3800" dirty="0" smtClean="0"/>
              <a:t>і</a:t>
            </a:r>
            <a:r>
              <a:rPr lang="ru-RU" sz="3800" dirty="0" smtClean="0"/>
              <a:t> *</a:t>
            </a:r>
            <a:r>
              <a:rPr lang="en-US" sz="3800" dirty="0" smtClean="0"/>
              <a:t>ŏ</a:t>
            </a:r>
            <a:endParaRPr lang="ru-RU" sz="3800" dirty="0" smtClean="0"/>
          </a:p>
          <a:p>
            <a:pPr>
              <a:buNone/>
            </a:pPr>
            <a:r>
              <a:rPr lang="uk-UA" sz="3800" dirty="0" smtClean="0"/>
              <a:t>         </a:t>
            </a:r>
            <a:r>
              <a:rPr lang="ru-RU" sz="3800" dirty="0" smtClean="0"/>
              <a:t>2) XII </a:t>
            </a:r>
            <a:r>
              <a:rPr lang="uk-UA" sz="3800" dirty="0" err="1" smtClean="0"/>
              <a:t>ст</a:t>
            </a:r>
            <a:r>
              <a:rPr lang="ru-RU" sz="3800" dirty="0" smtClean="0"/>
              <a:t>.:</a:t>
            </a:r>
            <a:r>
              <a:rPr lang="uk-UA" sz="3800" dirty="0" smtClean="0"/>
              <a:t> у</a:t>
            </a:r>
            <a:r>
              <a:rPr lang="ru-RU" sz="3800" dirty="0" smtClean="0"/>
              <a:t> </a:t>
            </a:r>
            <a:r>
              <a:rPr lang="ru-RU" sz="3800" dirty="0" err="1" smtClean="0"/>
              <a:t>сильн</a:t>
            </a:r>
            <a:r>
              <a:rPr lang="uk-UA" sz="3800" dirty="0" smtClean="0"/>
              <a:t>і</a:t>
            </a:r>
            <a:r>
              <a:rPr lang="ru-RU" sz="3800" dirty="0" err="1" smtClean="0"/>
              <a:t>й</a:t>
            </a:r>
            <a:r>
              <a:rPr lang="ru-RU" sz="3800" dirty="0" smtClean="0"/>
              <a:t> </a:t>
            </a:r>
            <a:r>
              <a:rPr lang="ru-RU" sz="3800" dirty="0" err="1" smtClean="0"/>
              <a:t>позиц</a:t>
            </a:r>
            <a:r>
              <a:rPr lang="uk-UA" sz="3800" dirty="0" err="1" smtClean="0"/>
              <a:t>ії</a:t>
            </a:r>
            <a:r>
              <a:rPr lang="uk-UA" sz="3800" dirty="0" smtClean="0"/>
              <a:t> редукований заднього ряду </a:t>
            </a:r>
            <a:r>
              <a:rPr lang="ru-RU" sz="3800" dirty="0" smtClean="0"/>
              <a:t>[</a:t>
            </a:r>
            <a:r>
              <a:rPr lang="ru-RU" sz="3800" dirty="0" err="1" smtClean="0"/>
              <a:t>ъ</a:t>
            </a:r>
            <a:r>
              <a:rPr lang="ru-RU" sz="3800" dirty="0" smtClean="0"/>
              <a:t>], </a:t>
            </a:r>
            <a:r>
              <a:rPr lang="ru-RU" sz="3800" dirty="0" err="1" smtClean="0"/>
              <a:t>який</a:t>
            </a:r>
            <a:r>
              <a:rPr lang="ru-RU" sz="3800" dirty="0" smtClean="0"/>
              <a:t> походить </a:t>
            </a:r>
            <a:r>
              <a:rPr lang="ru-RU" sz="3800" dirty="0" err="1" smtClean="0"/>
              <a:t>з</a:t>
            </a:r>
            <a:r>
              <a:rPr lang="ru-RU" sz="3800" dirty="0" smtClean="0"/>
              <a:t> *</a:t>
            </a:r>
            <a:r>
              <a:rPr lang="en-US" sz="3800" dirty="0" smtClean="0"/>
              <a:t>ŭ</a:t>
            </a:r>
            <a:r>
              <a:rPr lang="ru-RU" sz="3800" dirty="0" smtClean="0"/>
              <a:t>, </a:t>
            </a:r>
            <a:r>
              <a:rPr lang="uk-UA" sz="3800" dirty="0" smtClean="0"/>
              <a:t>перейшов у </a:t>
            </a:r>
            <a:r>
              <a:rPr lang="ru-RU" sz="3800" dirty="0" smtClean="0"/>
              <a:t>[о];</a:t>
            </a:r>
          </a:p>
          <a:p>
            <a:pPr>
              <a:buNone/>
            </a:pPr>
            <a:r>
              <a:rPr lang="ru-RU" sz="3800" dirty="0" smtClean="0"/>
              <a:t>[</a:t>
            </a:r>
            <a:r>
              <a:rPr lang="ru-RU" sz="3800" dirty="0" err="1" smtClean="0"/>
              <a:t>ы</a:t>
            </a:r>
            <a:r>
              <a:rPr lang="ru-RU" sz="3800" dirty="0" smtClean="0"/>
              <a:t>] </a:t>
            </a:r>
            <a:r>
              <a:rPr lang="en-US" sz="3800" dirty="0" smtClean="0"/>
              <a:t>&lt;</a:t>
            </a:r>
            <a:r>
              <a:rPr lang="ru-RU" sz="3800" dirty="0" smtClean="0"/>
              <a:t> *</a:t>
            </a:r>
            <a:r>
              <a:rPr lang="en-US" sz="3800" dirty="0" smtClean="0"/>
              <a:t>ū</a:t>
            </a:r>
            <a:r>
              <a:rPr lang="ru-RU" sz="3800" dirty="0" smtClean="0"/>
              <a:t>;</a:t>
            </a:r>
          </a:p>
          <a:p>
            <a:pPr>
              <a:buNone/>
            </a:pPr>
            <a:r>
              <a:rPr lang="ru-RU" sz="3800" dirty="0" smtClean="0"/>
              <a:t>[у] </a:t>
            </a:r>
            <a:r>
              <a:rPr lang="en-US" sz="3800" dirty="0" smtClean="0"/>
              <a:t>&lt;</a:t>
            </a:r>
            <a:r>
              <a:rPr lang="ru-RU" sz="3800" dirty="0" smtClean="0"/>
              <a:t> 1) дифтонг *</a:t>
            </a:r>
            <a:r>
              <a:rPr lang="ru-RU" sz="3800" dirty="0" err="1" smtClean="0"/>
              <a:t>ou</a:t>
            </a:r>
            <a:r>
              <a:rPr lang="ru-RU" sz="3800" dirty="0" smtClean="0"/>
              <a:t> (</a:t>
            </a:r>
            <a:r>
              <a:rPr lang="ru-RU" sz="3800" i="1" dirty="0" smtClean="0"/>
              <a:t>сухой</a:t>
            </a:r>
            <a:r>
              <a:rPr lang="ru-RU" sz="3800" dirty="0" smtClean="0"/>
              <a:t>)</a:t>
            </a:r>
          </a:p>
          <a:p>
            <a:pPr>
              <a:buNone/>
            </a:pPr>
            <a:r>
              <a:rPr lang="uk-UA" sz="3800" dirty="0" smtClean="0"/>
              <a:t>         </a:t>
            </a:r>
            <a:r>
              <a:rPr lang="ru-RU" sz="3800" dirty="0" smtClean="0"/>
              <a:t>2) дифтонг *</a:t>
            </a:r>
            <a:r>
              <a:rPr lang="ru-RU" sz="3800" dirty="0" err="1" smtClean="0"/>
              <a:t>eu</a:t>
            </a:r>
            <a:r>
              <a:rPr lang="ru-RU" sz="3800" dirty="0" smtClean="0"/>
              <a:t> (</a:t>
            </a:r>
            <a:r>
              <a:rPr lang="ru-RU" sz="3800" i="1" dirty="0" smtClean="0"/>
              <a:t>плюну</a:t>
            </a:r>
            <a:r>
              <a:rPr lang="ru-RU" sz="3800" dirty="0" smtClean="0"/>
              <a:t>)</a:t>
            </a:r>
          </a:p>
          <a:p>
            <a:pPr>
              <a:buNone/>
            </a:pPr>
            <a:r>
              <a:rPr lang="uk-UA" sz="3800" dirty="0" smtClean="0"/>
              <a:t>         </a:t>
            </a:r>
            <a:r>
              <a:rPr lang="ru-RU" sz="3800" dirty="0" smtClean="0"/>
              <a:t>3) </a:t>
            </a:r>
            <a:r>
              <a:rPr lang="en-US" sz="3800" dirty="0" smtClean="0"/>
              <a:t>ǫ</a:t>
            </a:r>
            <a:r>
              <a:rPr lang="ru-RU" sz="3800" dirty="0" smtClean="0"/>
              <a:t> (</a:t>
            </a:r>
            <a:r>
              <a:rPr lang="ru-RU" sz="3800" i="1" dirty="0" smtClean="0"/>
              <a:t>буду, </a:t>
            </a:r>
            <a:r>
              <a:rPr lang="ru-RU" sz="3800" i="1" dirty="0" err="1" smtClean="0"/>
              <a:t>дубъ</a:t>
            </a:r>
            <a:r>
              <a:rPr lang="ru-RU" sz="3800" dirty="0" smtClean="0"/>
              <a:t>) – у </a:t>
            </a:r>
            <a:r>
              <a:rPr lang="uk-UA" sz="3800" dirty="0" smtClean="0"/>
              <a:t>східних слов’ян з середини</a:t>
            </a:r>
            <a:r>
              <a:rPr lang="ru-RU" sz="3800" dirty="0" smtClean="0"/>
              <a:t> X ст.;</a:t>
            </a:r>
          </a:p>
          <a:p>
            <a:pPr>
              <a:buNone/>
            </a:pPr>
            <a:r>
              <a:rPr lang="ru-RU" sz="3800" dirty="0" smtClean="0"/>
              <a:t>[и] </a:t>
            </a:r>
            <a:r>
              <a:rPr lang="en-US" sz="3800" dirty="0" smtClean="0"/>
              <a:t>&lt;</a:t>
            </a:r>
            <a:r>
              <a:rPr lang="ru-RU" sz="3800" dirty="0" smtClean="0"/>
              <a:t>1) *</a:t>
            </a:r>
            <a:r>
              <a:rPr lang="en-US" sz="3800" dirty="0" smtClean="0"/>
              <a:t>ī</a:t>
            </a:r>
            <a:r>
              <a:rPr lang="ru-RU" sz="3800" dirty="0" smtClean="0"/>
              <a:t> (</a:t>
            </a:r>
            <a:r>
              <a:rPr lang="ru-RU" sz="3800" i="1" dirty="0" smtClean="0"/>
              <a:t>иго</a:t>
            </a:r>
            <a:r>
              <a:rPr lang="ru-RU" sz="3800" dirty="0" smtClean="0"/>
              <a:t>),</a:t>
            </a:r>
          </a:p>
          <a:p>
            <a:pPr>
              <a:buNone/>
            </a:pPr>
            <a:r>
              <a:rPr lang="uk-UA" sz="3800" dirty="0" smtClean="0"/>
              <a:t>         </a:t>
            </a:r>
            <a:r>
              <a:rPr lang="ru-RU" sz="3800" dirty="0" smtClean="0"/>
              <a:t>2) *</a:t>
            </a:r>
            <a:r>
              <a:rPr lang="ru-RU" sz="3800" dirty="0" err="1" smtClean="0"/>
              <a:t>jь</a:t>
            </a:r>
            <a:r>
              <a:rPr lang="ru-RU" sz="3800" dirty="0" smtClean="0"/>
              <a:t> </a:t>
            </a:r>
            <a:r>
              <a:rPr lang="uk-UA" sz="3800" dirty="0" smtClean="0"/>
              <a:t>після голосних</a:t>
            </a:r>
            <a:r>
              <a:rPr lang="ru-RU" sz="3800" dirty="0" smtClean="0"/>
              <a:t>,</a:t>
            </a:r>
          </a:p>
          <a:p>
            <a:pPr>
              <a:buNone/>
            </a:pPr>
            <a:r>
              <a:rPr lang="uk-UA" sz="3800" dirty="0" smtClean="0"/>
              <a:t>         </a:t>
            </a:r>
            <a:r>
              <a:rPr lang="ru-RU" sz="3800" dirty="0" smtClean="0"/>
              <a:t>3) дифтонг *</a:t>
            </a:r>
            <a:r>
              <a:rPr lang="ru-RU" sz="3800" dirty="0" err="1" smtClean="0"/>
              <a:t>ei</a:t>
            </a:r>
            <a:r>
              <a:rPr lang="ru-RU" sz="3800" dirty="0" smtClean="0"/>
              <a:t>, *</a:t>
            </a:r>
            <a:r>
              <a:rPr lang="ru-RU" sz="3800" dirty="0" err="1" smtClean="0"/>
              <a:t>oi</a:t>
            </a:r>
            <a:r>
              <a:rPr lang="ru-RU" sz="3800" dirty="0" smtClean="0"/>
              <a:t> (</a:t>
            </a:r>
            <a:r>
              <a:rPr lang="uk-UA" sz="3800" dirty="0" smtClean="0"/>
              <a:t>наприклад</a:t>
            </a:r>
            <a:r>
              <a:rPr lang="ru-RU" sz="3800" dirty="0" smtClean="0"/>
              <a:t>, у</a:t>
            </a:r>
            <a:r>
              <a:rPr lang="uk-UA" sz="3800" dirty="0" smtClean="0"/>
              <a:t> </a:t>
            </a:r>
            <a:r>
              <a:rPr lang="uk-UA" sz="3800" dirty="0" err="1" smtClean="0"/>
              <a:t>Н.в</a:t>
            </a:r>
            <a:r>
              <a:rPr lang="uk-UA" sz="3800" dirty="0" smtClean="0"/>
              <a:t>.</a:t>
            </a:r>
            <a:r>
              <a:rPr lang="ru-RU" sz="3800" dirty="0" smtClean="0"/>
              <a:t> мн.</a:t>
            </a:r>
            <a:r>
              <a:rPr lang="uk-UA" sz="3800" dirty="0" smtClean="0"/>
              <a:t> іменників з основою на</a:t>
            </a:r>
            <a:r>
              <a:rPr lang="ru-RU" sz="3800" dirty="0" smtClean="0"/>
              <a:t> *</a:t>
            </a:r>
            <a:r>
              <a:rPr lang="ru-RU" sz="3800" dirty="0" err="1" smtClean="0"/>
              <a:t>o</a:t>
            </a:r>
            <a:r>
              <a:rPr lang="ru-RU" sz="3800" dirty="0" smtClean="0"/>
              <a:t>, в </a:t>
            </a:r>
            <a:r>
              <a:rPr lang="uk-UA" sz="3800" dirty="0" smtClean="0"/>
              <a:t>наказовому способі дієслів</a:t>
            </a:r>
            <a:r>
              <a:rPr lang="ru-RU" sz="3800" dirty="0" smtClean="0"/>
              <a:t> I-II </a:t>
            </a:r>
            <a:r>
              <a:rPr lang="ru-RU" sz="3800" dirty="0" err="1" smtClean="0"/>
              <a:t>клас</a:t>
            </a:r>
            <a:r>
              <a:rPr lang="uk-UA" sz="3800" dirty="0" smtClean="0"/>
              <a:t>і</a:t>
            </a:r>
            <a:r>
              <a:rPr lang="ru-RU" sz="3800" dirty="0" smtClean="0"/>
              <a:t>в);</a:t>
            </a:r>
          </a:p>
          <a:p>
            <a:pPr>
              <a:buNone/>
            </a:pPr>
            <a:r>
              <a:rPr lang="ru-RU" sz="3800" dirty="0" smtClean="0"/>
              <a:t>[е] </a:t>
            </a:r>
            <a:r>
              <a:rPr lang="en-US" sz="3800" dirty="0" smtClean="0"/>
              <a:t>&lt;</a:t>
            </a:r>
            <a:r>
              <a:rPr lang="ru-RU" sz="3800" dirty="0" smtClean="0"/>
              <a:t> 1) *</a:t>
            </a:r>
            <a:r>
              <a:rPr lang="en-US" sz="3800" dirty="0" smtClean="0"/>
              <a:t>ĕ</a:t>
            </a:r>
            <a:r>
              <a:rPr lang="ru-RU" sz="3800" dirty="0" smtClean="0"/>
              <a:t> (</a:t>
            </a:r>
            <a:r>
              <a:rPr lang="ru-RU" sz="3800" i="1" dirty="0" smtClean="0"/>
              <a:t>медовый</a:t>
            </a:r>
            <a:r>
              <a:rPr lang="ru-RU" sz="3800" dirty="0" smtClean="0"/>
              <a:t>),</a:t>
            </a:r>
          </a:p>
          <a:p>
            <a:pPr>
              <a:buNone/>
            </a:pPr>
            <a:r>
              <a:rPr lang="uk-UA" sz="3800" dirty="0" smtClean="0"/>
              <a:t>        </a:t>
            </a:r>
            <a:r>
              <a:rPr lang="ru-RU" sz="3800" dirty="0" smtClean="0"/>
              <a:t>2) в XII </a:t>
            </a:r>
            <a:r>
              <a:rPr lang="uk-UA" sz="3800" dirty="0" err="1" smtClean="0"/>
              <a:t>ст</a:t>
            </a:r>
            <a:r>
              <a:rPr lang="ru-RU" sz="3800" dirty="0" smtClean="0"/>
              <a:t>. </a:t>
            </a:r>
            <a:r>
              <a:rPr lang="uk-UA" sz="3800" dirty="0" smtClean="0"/>
              <a:t>редукований переднього ряду</a:t>
            </a:r>
            <a:r>
              <a:rPr lang="ru-RU" sz="3800" dirty="0" smtClean="0"/>
              <a:t> </a:t>
            </a:r>
            <a:r>
              <a:rPr lang="en-US" sz="3800" dirty="0" smtClean="0"/>
              <a:t>&lt;</a:t>
            </a:r>
            <a:r>
              <a:rPr lang="ru-RU" sz="3800" dirty="0" smtClean="0"/>
              <a:t> *</a:t>
            </a:r>
            <a:r>
              <a:rPr lang="en-US" sz="3800" dirty="0" smtClean="0"/>
              <a:t>ĭ</a:t>
            </a:r>
            <a:r>
              <a:rPr lang="ru-RU" sz="3800" dirty="0" smtClean="0"/>
              <a:t> в </a:t>
            </a:r>
            <a:r>
              <a:rPr lang="ru-RU" sz="3800" dirty="0" err="1" smtClean="0"/>
              <a:t>сильн</a:t>
            </a:r>
            <a:r>
              <a:rPr lang="uk-UA" sz="3800" dirty="0" smtClean="0"/>
              <a:t>і</a:t>
            </a:r>
            <a:r>
              <a:rPr lang="ru-RU" sz="3800" dirty="0" err="1" smtClean="0"/>
              <a:t>й</a:t>
            </a:r>
            <a:r>
              <a:rPr lang="ru-RU" sz="3800" dirty="0" smtClean="0"/>
              <a:t> </a:t>
            </a:r>
            <a:r>
              <a:rPr lang="ru-RU" sz="3800" dirty="0" err="1" smtClean="0"/>
              <a:t>позиц</a:t>
            </a:r>
            <a:r>
              <a:rPr lang="uk-UA" sz="3800" dirty="0" err="1" smtClean="0"/>
              <a:t>ії</a:t>
            </a:r>
            <a:r>
              <a:rPr lang="uk-UA" sz="3800" dirty="0" smtClean="0"/>
              <a:t> у результаті падіння редукованих </a:t>
            </a:r>
            <a:r>
              <a:rPr lang="ru-RU" sz="3800" dirty="0" smtClean="0"/>
              <a:t>пере</a:t>
            </a:r>
            <a:r>
              <a:rPr lang="uk-UA" sz="3800" dirty="0" smtClean="0"/>
              <a:t>йшов в </a:t>
            </a:r>
            <a:r>
              <a:rPr lang="ru-RU" sz="3800" dirty="0" smtClean="0"/>
              <a:t>[е] (</a:t>
            </a:r>
            <a:r>
              <a:rPr lang="ru-RU" sz="3800" i="1" dirty="0" smtClean="0"/>
              <a:t>день</a:t>
            </a:r>
            <a:r>
              <a:rPr lang="ru-RU" sz="3800" dirty="0" smtClean="0"/>
              <a:t>),</a:t>
            </a:r>
          </a:p>
          <a:p>
            <a:pPr>
              <a:buNone/>
            </a:pPr>
            <a:r>
              <a:rPr lang="uk-UA" sz="3800" dirty="0" smtClean="0"/>
              <a:t>        3) пізніше з [е] співпав також звук [ě] який походить з *</a:t>
            </a:r>
            <a:r>
              <a:rPr lang="en-US" sz="3800" dirty="0" smtClean="0"/>
              <a:t>ē</a:t>
            </a:r>
            <a:r>
              <a:rPr lang="uk-UA" sz="3800" dirty="0" smtClean="0"/>
              <a:t> (</a:t>
            </a:r>
            <a:r>
              <a:rPr lang="uk-UA" sz="3800" i="1" dirty="0" err="1" smtClean="0"/>
              <a:t>м</a:t>
            </a:r>
            <a:r>
              <a:rPr lang="uk-UA" sz="3800" dirty="0" err="1" smtClean="0"/>
              <a:t>ҍ</a:t>
            </a:r>
            <a:r>
              <a:rPr lang="uk-UA" sz="3800" i="1" dirty="0" err="1" smtClean="0"/>
              <a:t>лъ</a:t>
            </a:r>
            <a:r>
              <a:rPr lang="uk-UA" sz="3800" i="1" dirty="0" smtClean="0"/>
              <a:t> </a:t>
            </a:r>
            <a:r>
              <a:rPr lang="en-US" sz="3800" i="1" dirty="0" smtClean="0"/>
              <a:t>&lt;</a:t>
            </a:r>
            <a:r>
              <a:rPr lang="uk-UA" sz="3800" i="1" dirty="0" smtClean="0"/>
              <a:t> </a:t>
            </a:r>
            <a:r>
              <a:rPr lang="uk-UA" sz="3800" i="1" dirty="0" err="1" smtClean="0"/>
              <a:t>мел</a:t>
            </a:r>
            <a:r>
              <a:rPr lang="uk-UA" sz="3800" dirty="0" smtClean="0"/>
              <a:t>), дифтонгів *</a:t>
            </a:r>
            <a:r>
              <a:rPr lang="ru-RU" sz="3800" dirty="0" err="1" smtClean="0"/>
              <a:t>oi</a:t>
            </a:r>
            <a:r>
              <a:rPr lang="uk-UA" sz="3800" dirty="0" smtClean="0"/>
              <a:t> (</a:t>
            </a:r>
            <a:r>
              <a:rPr lang="uk-UA" sz="3800" i="1" dirty="0" err="1" smtClean="0"/>
              <a:t>семя</a:t>
            </a:r>
            <a:r>
              <a:rPr lang="uk-UA" sz="3800" dirty="0" smtClean="0"/>
              <a:t>) і *</a:t>
            </a:r>
            <a:r>
              <a:rPr lang="ru-RU" sz="3800" dirty="0" err="1" smtClean="0"/>
              <a:t>ei</a:t>
            </a:r>
            <a:r>
              <a:rPr lang="uk-UA" sz="3800" dirty="0" smtClean="0"/>
              <a:t> (</a:t>
            </a:r>
            <a:r>
              <a:rPr lang="uk-UA" sz="3800" i="1" dirty="0" err="1" smtClean="0"/>
              <a:t>грех</a:t>
            </a:r>
            <a:r>
              <a:rPr lang="uk-UA" sz="3800" dirty="0" smtClean="0"/>
              <a:t>).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Чергування голосних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i="1" dirty="0" smtClean="0"/>
              <a:t>1. </a:t>
            </a:r>
            <a:r>
              <a:rPr lang="ru-RU" b="1" i="1" dirty="0" smtClean="0"/>
              <a:t>С</a:t>
            </a:r>
            <a:r>
              <a:rPr lang="ru-RU" b="1" i="1" dirty="0" smtClean="0">
                <a:solidFill>
                  <a:srgbClr val="C00000"/>
                </a:solidFill>
              </a:rPr>
              <a:t>у</a:t>
            </a:r>
            <a:r>
              <a:rPr lang="ru-RU" b="1" i="1" dirty="0" smtClean="0"/>
              <a:t>хой – с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/>
              <a:t>хнуть – зас</a:t>
            </a:r>
            <a:r>
              <a:rPr lang="ru-RU" b="1" i="1" dirty="0" smtClean="0">
                <a:solidFill>
                  <a:srgbClr val="C00000"/>
                </a:solidFill>
              </a:rPr>
              <a:t>ы</a:t>
            </a:r>
            <a:r>
              <a:rPr lang="ru-RU" b="1" i="1" dirty="0" smtClean="0"/>
              <a:t>хать</a:t>
            </a:r>
            <a:endParaRPr lang="ru-RU" b="1" dirty="0" smtClean="0"/>
          </a:p>
          <a:p>
            <a:r>
              <a:rPr lang="uk-UA" dirty="0" smtClean="0"/>
              <a:t>[у] // [о] // [ы]</a:t>
            </a:r>
          </a:p>
          <a:p>
            <a:r>
              <a:rPr lang="uk-UA" dirty="0" smtClean="0"/>
              <a:t>у давньоруській мові: </a:t>
            </a:r>
          </a:p>
          <a:p>
            <a:pPr>
              <a:buNone/>
            </a:pPr>
            <a:r>
              <a:rPr lang="uk-UA" i="1" dirty="0" err="1" smtClean="0"/>
              <a:t>с</a:t>
            </a:r>
            <a:r>
              <a:rPr lang="uk-UA" b="1" i="1" dirty="0" err="1" smtClean="0"/>
              <a:t>у</a:t>
            </a:r>
            <a:r>
              <a:rPr lang="uk-UA" i="1" dirty="0" err="1" smtClean="0"/>
              <a:t>хыи</a:t>
            </a:r>
            <a:r>
              <a:rPr lang="uk-UA" i="1" dirty="0" smtClean="0"/>
              <a:t> – </a:t>
            </a:r>
            <a:r>
              <a:rPr lang="uk-UA" i="1" dirty="0" err="1" smtClean="0"/>
              <a:t>с</a:t>
            </a:r>
            <a:r>
              <a:rPr lang="uk-UA" b="1" i="1" dirty="0" err="1" smtClean="0"/>
              <a:t>ъ</a:t>
            </a:r>
            <a:r>
              <a:rPr lang="uk-UA" i="1" dirty="0" err="1" smtClean="0"/>
              <a:t>хнути</a:t>
            </a:r>
            <a:r>
              <a:rPr lang="uk-UA" i="1" dirty="0" smtClean="0"/>
              <a:t> – </a:t>
            </a:r>
            <a:r>
              <a:rPr lang="uk-UA" i="1" dirty="0" err="1" smtClean="0"/>
              <a:t>зас</a:t>
            </a:r>
            <a:r>
              <a:rPr lang="uk-UA" b="1" i="1" dirty="0" err="1" smtClean="0"/>
              <a:t>ы</a:t>
            </a:r>
            <a:r>
              <a:rPr lang="uk-UA" i="1" dirty="0" err="1" smtClean="0"/>
              <a:t>хати</a:t>
            </a:r>
            <a:endParaRPr lang="uk-UA" i="1" dirty="0" smtClean="0"/>
          </a:p>
          <a:p>
            <a:pPr>
              <a:buNone/>
            </a:pPr>
            <a:r>
              <a:rPr lang="uk-UA" dirty="0" smtClean="0"/>
              <a:t>[у] </a:t>
            </a:r>
            <a:r>
              <a:rPr lang="en-US" dirty="0" smtClean="0"/>
              <a:t>&lt; </a:t>
            </a:r>
            <a:r>
              <a:rPr lang="uk-UA" dirty="0" smtClean="0"/>
              <a:t>*</a:t>
            </a:r>
            <a:r>
              <a:rPr lang="ru-RU" dirty="0" err="1" smtClean="0"/>
              <a:t>ou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*</a:t>
            </a:r>
            <a:r>
              <a:rPr lang="en-US" dirty="0" smtClean="0"/>
              <a:t>ū</a:t>
            </a:r>
            <a:r>
              <a:rPr lang="uk-UA" dirty="0" smtClean="0"/>
              <a:t> </a:t>
            </a:r>
            <a:r>
              <a:rPr lang="en-US" dirty="0" smtClean="0"/>
              <a:t>&gt; </a:t>
            </a:r>
            <a:r>
              <a:rPr lang="uk-UA" dirty="0" smtClean="0"/>
              <a:t>[ы]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*</a:t>
            </a:r>
            <a:r>
              <a:rPr lang="en-US" dirty="0" smtClean="0"/>
              <a:t> ŭ &gt; </a:t>
            </a:r>
            <a:r>
              <a:rPr lang="uk-UA" dirty="0" smtClean="0"/>
              <a:t>ъ</a:t>
            </a:r>
            <a:r>
              <a:rPr lang="en-US" dirty="0" smtClean="0"/>
              <a:t> &gt; o</a:t>
            </a:r>
          </a:p>
          <a:p>
            <a:pPr>
              <a:buNone/>
            </a:pPr>
            <a:r>
              <a:rPr lang="uk-UA" dirty="0" err="1" smtClean="0"/>
              <a:t>індоєвроп</a:t>
            </a:r>
            <a:r>
              <a:rPr lang="uk-UA" dirty="0" smtClean="0"/>
              <a:t>. - *</a:t>
            </a:r>
            <a:r>
              <a:rPr lang="ru-RU" dirty="0" err="1" smtClean="0"/>
              <a:t>ou</a:t>
            </a:r>
            <a:r>
              <a:rPr lang="uk-UA" dirty="0" smtClean="0"/>
              <a:t> // [*</a:t>
            </a:r>
            <a:r>
              <a:rPr lang="en-US" dirty="0" smtClean="0"/>
              <a:t>ū</a:t>
            </a:r>
            <a:r>
              <a:rPr lang="uk-UA" dirty="0" smtClean="0"/>
              <a:t>] // [*</a:t>
            </a:r>
            <a:r>
              <a:rPr lang="en-US" dirty="0" smtClean="0"/>
              <a:t>ŭ</a:t>
            </a:r>
            <a:r>
              <a:rPr lang="uk-UA" dirty="0" smtClean="0"/>
              <a:t>]; 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давньорус</a:t>
            </a:r>
            <a:r>
              <a:rPr lang="uk-UA" dirty="0" smtClean="0"/>
              <a:t>. [у] // [ы] // [ъ];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сучасна рос</a:t>
            </a:r>
            <a:r>
              <a:rPr lang="en-US" dirty="0" smtClean="0"/>
              <a:t>.</a:t>
            </a:r>
            <a:r>
              <a:rPr lang="uk-UA" dirty="0" smtClean="0"/>
              <a:t> мова - [у] // [ы] // [о]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07223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i="1" dirty="0" smtClean="0"/>
              <a:t>2. </a:t>
            </a:r>
            <a:r>
              <a:rPr lang="ru-RU" b="1" i="1" dirty="0" smtClean="0"/>
              <a:t>Пос</a:t>
            </a:r>
            <a:r>
              <a:rPr lang="ru-RU" b="1" i="1" dirty="0" smtClean="0">
                <a:solidFill>
                  <a:srgbClr val="C00000"/>
                </a:solidFill>
              </a:rPr>
              <a:t>ы</a:t>
            </a:r>
            <a:r>
              <a:rPr lang="ru-RU" b="1" i="1" dirty="0" smtClean="0"/>
              <a:t>лать – пос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/>
              <a:t>л – по</a:t>
            </a:r>
            <a:r>
              <a:rPr lang="ru-RU" b="1" i="1" dirty="0" smtClean="0">
                <a:solidFill>
                  <a:srgbClr val="C00000"/>
                </a:solidFill>
              </a:rPr>
              <a:t>сл</a:t>
            </a:r>
            <a:r>
              <a:rPr lang="ru-RU" b="1" i="1" dirty="0" smtClean="0"/>
              <a:t>ать</a:t>
            </a:r>
            <a:endParaRPr lang="ru-RU" b="1" dirty="0" smtClean="0"/>
          </a:p>
          <a:p>
            <a:r>
              <a:rPr lang="ru-RU" dirty="0" err="1" smtClean="0"/>
              <a:t>друс</a:t>
            </a:r>
            <a:r>
              <a:rPr lang="ru-RU" dirty="0" smtClean="0"/>
              <a:t>. </a:t>
            </a:r>
            <a:r>
              <a:rPr lang="ru-RU" dirty="0" err="1" smtClean="0"/>
              <a:t>мова</a:t>
            </a:r>
            <a:r>
              <a:rPr lang="ru-RU" dirty="0" smtClean="0"/>
              <a:t>: </a:t>
            </a:r>
            <a:r>
              <a:rPr lang="uk-UA" i="1" dirty="0" err="1" smtClean="0"/>
              <a:t>пос</a:t>
            </a:r>
            <a:r>
              <a:rPr lang="uk-UA" b="1" i="1" dirty="0" err="1" smtClean="0"/>
              <a:t>ы</a:t>
            </a:r>
            <a:r>
              <a:rPr lang="uk-UA" i="1" dirty="0" err="1" smtClean="0"/>
              <a:t>лати</a:t>
            </a:r>
            <a:r>
              <a:rPr lang="uk-UA" i="1" dirty="0" smtClean="0"/>
              <a:t> – </a:t>
            </a:r>
            <a:r>
              <a:rPr lang="uk-UA" i="1" dirty="0" err="1" smtClean="0"/>
              <a:t>пос</a:t>
            </a:r>
            <a:r>
              <a:rPr lang="uk-UA" b="1" i="1" dirty="0" err="1" smtClean="0"/>
              <a:t>ъ</a:t>
            </a:r>
            <a:r>
              <a:rPr lang="uk-UA" i="1" dirty="0" err="1" smtClean="0"/>
              <a:t>лъ</a:t>
            </a:r>
            <a:r>
              <a:rPr lang="uk-UA" i="1" dirty="0" smtClean="0"/>
              <a:t> – </a:t>
            </a:r>
            <a:r>
              <a:rPr lang="uk-UA" i="1" dirty="0" err="1" smtClean="0"/>
              <a:t>пос</a:t>
            </a:r>
            <a:r>
              <a:rPr lang="uk-UA" b="1" i="1" dirty="0" err="1" smtClean="0"/>
              <a:t>ъ</a:t>
            </a:r>
            <a:r>
              <a:rPr lang="uk-UA" i="1" dirty="0" err="1" smtClean="0"/>
              <a:t>лати</a:t>
            </a:r>
            <a:endParaRPr lang="uk-UA" i="1" dirty="0" smtClean="0"/>
          </a:p>
          <a:p>
            <a:pPr>
              <a:buNone/>
            </a:pPr>
            <a:r>
              <a:rPr lang="uk-UA" dirty="0" smtClean="0"/>
              <a:t>[ы] // [ъ] (в сильній позиції) // [ъ] (в слабкій позиції)</a:t>
            </a:r>
          </a:p>
          <a:p>
            <a:pPr>
              <a:buNone/>
            </a:pPr>
            <a:r>
              <a:rPr lang="uk-UA" dirty="0" smtClean="0"/>
              <a:t>[ы] </a:t>
            </a:r>
            <a:r>
              <a:rPr lang="en-US" dirty="0" smtClean="0"/>
              <a:t>&lt; </a:t>
            </a:r>
            <a:r>
              <a:rPr lang="uk-UA" dirty="0" smtClean="0"/>
              <a:t>[*</a:t>
            </a:r>
            <a:r>
              <a:rPr lang="en-US" dirty="0" smtClean="0"/>
              <a:t>ū</a:t>
            </a:r>
            <a:r>
              <a:rPr lang="uk-UA" dirty="0" smtClean="0"/>
              <a:t>], </a:t>
            </a:r>
            <a:r>
              <a:rPr lang="uk-UA" dirty="0" smtClean="0"/>
              <a:t>[ъ]</a:t>
            </a:r>
            <a:r>
              <a:rPr lang="en-US" dirty="0" smtClean="0"/>
              <a:t> &gt;</a:t>
            </a:r>
            <a:r>
              <a:rPr lang="uk-UA" dirty="0" smtClean="0"/>
              <a:t> </a:t>
            </a:r>
            <a:r>
              <a:rPr lang="en-US" dirty="0" smtClean="0"/>
              <a:t> [o</a:t>
            </a:r>
            <a:r>
              <a:rPr lang="en-US" dirty="0" smtClean="0"/>
              <a:t>], </a:t>
            </a:r>
            <a:r>
              <a:rPr lang="uk-UA" dirty="0" smtClean="0"/>
              <a:t>[</a:t>
            </a:r>
            <a:r>
              <a:rPr lang="uk-UA" dirty="0" smtClean="0"/>
              <a:t>ъ]</a:t>
            </a:r>
            <a:r>
              <a:rPr lang="en-US" dirty="0" smtClean="0"/>
              <a:t> &gt;</a:t>
            </a:r>
            <a:r>
              <a:rPr lang="uk-UA" dirty="0" smtClean="0"/>
              <a:t> [</a:t>
            </a:r>
            <a:r>
              <a:rPr lang="en-US" dirty="0" smtClean="0"/>
              <a:t>ø</a:t>
            </a:r>
            <a:r>
              <a:rPr lang="uk-UA" dirty="0" smtClean="0"/>
              <a:t>],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тричленне чергування [ы] // [о] // [</a:t>
            </a:r>
            <a:r>
              <a:rPr lang="en-US" dirty="0" smtClean="0"/>
              <a:t>ø</a:t>
            </a:r>
            <a:r>
              <a:rPr lang="uk-UA" dirty="0" smtClean="0"/>
              <a:t>]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3. </a:t>
            </a:r>
            <a:r>
              <a:rPr lang="ru-RU" b="1" i="1" dirty="0" smtClean="0"/>
              <a:t>Р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/>
              <a:t>т – </a:t>
            </a:r>
            <a:r>
              <a:rPr lang="ru-RU" b="1" i="1" dirty="0" smtClean="0">
                <a:solidFill>
                  <a:srgbClr val="C00000"/>
                </a:solidFill>
              </a:rPr>
              <a:t>рт</a:t>
            </a:r>
            <a:r>
              <a:rPr lang="ru-RU" b="1" i="1" dirty="0" smtClean="0"/>
              <a:t>а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[о] // [</a:t>
            </a:r>
            <a:r>
              <a:rPr lang="en-US" dirty="0" smtClean="0"/>
              <a:t>ø</a:t>
            </a:r>
            <a:r>
              <a:rPr lang="ru-RU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друс</a:t>
            </a:r>
            <a:r>
              <a:rPr lang="uk-UA" dirty="0" smtClean="0"/>
              <a:t>. мова: </a:t>
            </a:r>
            <a:r>
              <a:rPr lang="ru-RU" dirty="0" smtClean="0"/>
              <a:t>[</a:t>
            </a:r>
            <a:r>
              <a:rPr lang="ru-RU" dirty="0" err="1" smtClean="0"/>
              <a:t>ъ</a:t>
            </a:r>
            <a:r>
              <a:rPr lang="ru-RU" dirty="0" smtClean="0"/>
              <a:t>] // [</a:t>
            </a:r>
            <a:r>
              <a:rPr lang="ru-RU" dirty="0" err="1" smtClean="0"/>
              <a:t>ъ</a:t>
            </a:r>
            <a:r>
              <a:rPr lang="ru-RU" dirty="0" smtClean="0"/>
              <a:t>] (</a:t>
            </a:r>
            <a:r>
              <a:rPr lang="ru-RU" dirty="0" err="1" smtClean="0"/>
              <a:t>ъ</a:t>
            </a:r>
            <a:r>
              <a:rPr lang="ru-RU" dirty="0" smtClean="0"/>
              <a:t> &lt; [*</a:t>
            </a:r>
            <a:r>
              <a:rPr lang="en-US" dirty="0" smtClean="0"/>
              <a:t>ū</a:t>
            </a:r>
            <a:r>
              <a:rPr lang="ru-RU" dirty="0" smtClean="0"/>
              <a:t>])</a:t>
            </a:r>
          </a:p>
          <a:p>
            <a:pPr>
              <a:buNone/>
            </a:pPr>
            <a:r>
              <a:rPr lang="ru-RU" i="1" dirty="0" err="1" smtClean="0"/>
              <a:t>рътъ</a:t>
            </a:r>
            <a:r>
              <a:rPr lang="ru-RU" i="1" dirty="0" smtClean="0"/>
              <a:t> – </a:t>
            </a:r>
            <a:r>
              <a:rPr lang="ru-RU" i="1" dirty="0" err="1" smtClean="0"/>
              <a:t>ръта</a:t>
            </a:r>
            <a:r>
              <a:rPr lang="ru-RU" i="1" dirty="0" smtClean="0"/>
              <a:t> – </a:t>
            </a:r>
            <a:r>
              <a:rPr lang="ru-RU" dirty="0" smtClean="0"/>
              <a:t>в </a:t>
            </a:r>
            <a:r>
              <a:rPr lang="ru-RU" dirty="0" err="1" smtClean="0"/>
              <a:t>сильній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[</a:t>
            </a:r>
            <a:r>
              <a:rPr lang="ru-RU" dirty="0" err="1" smtClean="0"/>
              <a:t>ъ</a:t>
            </a:r>
            <a:r>
              <a:rPr lang="ru-RU" dirty="0" smtClean="0"/>
              <a:t>] </a:t>
            </a:r>
            <a:r>
              <a:rPr lang="en-US" dirty="0" smtClean="0"/>
              <a:t>&gt; </a:t>
            </a:r>
            <a:r>
              <a:rPr lang="ru-RU" dirty="0" smtClean="0"/>
              <a:t>[о],</a:t>
            </a:r>
            <a:r>
              <a:rPr lang="uk-UA" dirty="0" smtClean="0"/>
              <a:t> в слабкій втратився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7216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i="1" dirty="0" smtClean="0"/>
              <a:t>4. </a:t>
            </a:r>
            <a:r>
              <a:rPr lang="ru-RU" b="1" i="1" dirty="0" smtClean="0"/>
              <a:t>К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/>
              <a:t>нь – к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/>
              <a:t>ня</a:t>
            </a:r>
            <a:endParaRPr lang="ru-RU" b="1" dirty="0" smtClean="0"/>
          </a:p>
          <a:p>
            <a:r>
              <a:rPr lang="ru-RU" dirty="0" smtClean="0"/>
              <a:t>[е] </a:t>
            </a:r>
            <a:r>
              <a:rPr lang="uk-UA" dirty="0" smtClean="0"/>
              <a:t>або</a:t>
            </a:r>
            <a:r>
              <a:rPr lang="ru-RU" dirty="0" smtClean="0"/>
              <a:t> [о]</a:t>
            </a:r>
            <a:r>
              <a:rPr lang="uk-UA" dirty="0" smtClean="0"/>
              <a:t> / </a:t>
            </a:r>
            <a:r>
              <a:rPr lang="ru-RU" dirty="0" smtClean="0"/>
              <a:t>[</a:t>
            </a:r>
            <a:r>
              <a:rPr lang="en-US" dirty="0" smtClean="0"/>
              <a:t>o</a:t>
            </a:r>
            <a:r>
              <a:rPr lang="ru-RU" dirty="0" smtClean="0"/>
              <a:t>]</a:t>
            </a:r>
            <a:endParaRPr lang="en-US" dirty="0" smtClean="0"/>
          </a:p>
          <a:p>
            <a:r>
              <a:rPr lang="en-US" dirty="0" smtClean="0"/>
              <a:t>o &lt; *ŏ</a:t>
            </a:r>
          </a:p>
          <a:p>
            <a:r>
              <a:rPr lang="uk-UA" dirty="0" err="1" smtClean="0"/>
              <a:t>друс</a:t>
            </a:r>
            <a:r>
              <a:rPr lang="uk-UA" dirty="0" smtClean="0"/>
              <a:t>. </a:t>
            </a:r>
            <a:r>
              <a:rPr lang="ru-RU" i="1" dirty="0" smtClean="0"/>
              <a:t>к</a:t>
            </a:r>
            <a:r>
              <a:rPr lang="ru-RU" b="1" i="1" dirty="0" smtClean="0"/>
              <a:t>о</a:t>
            </a:r>
            <a:r>
              <a:rPr lang="ru-RU" i="1" dirty="0" smtClean="0"/>
              <a:t>нь – к</a:t>
            </a:r>
            <a:r>
              <a:rPr lang="ru-RU" b="1" i="1" dirty="0" smtClean="0"/>
              <a:t>о</a:t>
            </a:r>
            <a:r>
              <a:rPr lang="ru-RU" i="1" dirty="0" smtClean="0"/>
              <a:t>н</a:t>
            </a:r>
            <a:r>
              <a:rPr lang="uk-UA" i="1" dirty="0" smtClean="0"/>
              <a:t>і</a:t>
            </a:r>
            <a:r>
              <a:rPr lang="ru-RU" i="1" dirty="0" smtClean="0"/>
              <a:t>а</a:t>
            </a:r>
            <a:endParaRPr lang="en-US" dirty="0" smtClean="0"/>
          </a:p>
          <a:p>
            <a:pPr lvl="0">
              <a:buNone/>
            </a:pPr>
            <a:r>
              <a:rPr lang="en-US" b="1" i="1" dirty="0" smtClean="0"/>
              <a:t>5. </a:t>
            </a:r>
            <a:r>
              <a:rPr lang="ru-RU" b="1" i="1" dirty="0" smtClean="0"/>
              <a:t>В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/>
              <a:t>лк – в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/>
              <a:t>лка</a:t>
            </a:r>
            <a:endParaRPr lang="ru-RU" b="1" dirty="0" smtClean="0"/>
          </a:p>
          <a:p>
            <a:r>
              <a:rPr lang="ru-RU" i="1" dirty="0" err="1" smtClean="0"/>
              <a:t>вълкъ</a:t>
            </a:r>
            <a:r>
              <a:rPr lang="ru-RU" i="1" dirty="0" smtClean="0"/>
              <a:t> – </a:t>
            </a:r>
            <a:r>
              <a:rPr lang="ru-RU" i="1" dirty="0" err="1" smtClean="0"/>
              <a:t>вълка</a:t>
            </a:r>
            <a:r>
              <a:rPr lang="en-US" i="1" dirty="0" smtClean="0"/>
              <a:t> – </a:t>
            </a:r>
            <a:r>
              <a:rPr lang="ru-RU" b="1" dirty="0" err="1" smtClean="0"/>
              <a:t>ъ</a:t>
            </a:r>
            <a:r>
              <a:rPr lang="en-US" dirty="0" smtClean="0"/>
              <a:t> </a:t>
            </a:r>
            <a:r>
              <a:rPr lang="uk-UA" dirty="0" smtClean="0"/>
              <a:t>у сильній позиції</a:t>
            </a:r>
            <a:endParaRPr lang="en-US" dirty="0" smtClean="0"/>
          </a:p>
          <a:p>
            <a:r>
              <a:rPr lang="uk-UA" dirty="0" smtClean="0"/>
              <a:t>після занепаду редукованих чергування </a:t>
            </a:r>
            <a:r>
              <a:rPr lang="ru-RU" dirty="0" smtClean="0"/>
              <a:t>[е] </a:t>
            </a:r>
            <a:r>
              <a:rPr lang="uk-UA" dirty="0" smtClean="0"/>
              <a:t>або</a:t>
            </a:r>
            <a:r>
              <a:rPr lang="ru-RU" dirty="0" smtClean="0"/>
              <a:t> [о] // [</a:t>
            </a:r>
            <a:r>
              <a:rPr lang="ru-RU" dirty="0" err="1" smtClean="0"/>
              <a:t>o</a:t>
            </a:r>
            <a:r>
              <a:rPr lang="ru-RU" dirty="0" smtClean="0"/>
              <a:t>]</a:t>
            </a:r>
            <a:r>
              <a:rPr lang="uk-UA" dirty="0" smtClean="0"/>
              <a:t> не виникало</a:t>
            </a:r>
          </a:p>
          <a:p>
            <a:r>
              <a:rPr lang="ru-RU" dirty="0" smtClean="0"/>
              <a:t>[</a:t>
            </a:r>
            <a:r>
              <a:rPr lang="ru-RU" dirty="0" err="1" smtClean="0"/>
              <a:t>o</a:t>
            </a:r>
            <a:r>
              <a:rPr lang="ru-RU" dirty="0" smtClean="0"/>
              <a:t>] </a:t>
            </a:r>
            <a:r>
              <a:rPr lang="uk-UA" dirty="0" smtClean="0"/>
              <a:t>в сильній позиції </a:t>
            </a:r>
            <a:r>
              <a:rPr lang="uk-UA" dirty="0" smtClean="0"/>
              <a:t>походить з</a:t>
            </a:r>
            <a:r>
              <a:rPr lang="uk-UA" dirty="0" smtClean="0"/>
              <a:t> </a:t>
            </a:r>
            <a:r>
              <a:rPr lang="uk-UA" dirty="0" smtClean="0"/>
              <a:t>редукованого заднього ряду </a:t>
            </a:r>
            <a:r>
              <a:rPr lang="ru-RU" dirty="0" smtClean="0"/>
              <a:t>([</a:t>
            </a:r>
            <a:r>
              <a:rPr lang="ru-RU" dirty="0" err="1" smtClean="0"/>
              <a:t>ъ</a:t>
            </a:r>
            <a:r>
              <a:rPr lang="ru-RU" dirty="0" smtClean="0"/>
              <a:t>] &lt; [*</a:t>
            </a:r>
            <a:r>
              <a:rPr lang="en-US" dirty="0" smtClean="0"/>
              <a:t>ŭ</a:t>
            </a:r>
            <a:r>
              <a:rPr lang="ru-RU" dirty="0" smtClean="0"/>
              <a:t>])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92935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uk-UA" b="1" dirty="0" smtClean="0"/>
              <a:t>6. </a:t>
            </a:r>
            <a:r>
              <a:rPr lang="ru-RU" b="1" i="1" dirty="0" smtClean="0"/>
              <a:t>Д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нь – </a:t>
            </a:r>
            <a:r>
              <a:rPr lang="ru-RU" b="1" i="1" dirty="0" smtClean="0">
                <a:solidFill>
                  <a:srgbClr val="C00000"/>
                </a:solidFill>
              </a:rPr>
              <a:t>дн</a:t>
            </a:r>
            <a:r>
              <a:rPr lang="ru-RU" b="1" i="1" dirty="0" smtClean="0"/>
              <a:t>я</a:t>
            </a:r>
          </a:p>
          <a:p>
            <a:pPr lvl="0">
              <a:buNone/>
            </a:pPr>
            <a:r>
              <a:rPr lang="uk-UA" dirty="0" smtClean="0"/>
              <a:t>[е] // [</a:t>
            </a:r>
            <a:r>
              <a:rPr lang="en-US" dirty="0" smtClean="0"/>
              <a:t>ø</a:t>
            </a:r>
            <a:r>
              <a:rPr lang="uk-UA" dirty="0" smtClean="0"/>
              <a:t>]</a:t>
            </a:r>
          </a:p>
          <a:p>
            <a:pPr lvl="0">
              <a:buNone/>
            </a:pPr>
            <a:r>
              <a:rPr lang="uk-UA" dirty="0" err="1" smtClean="0"/>
              <a:t>друс</a:t>
            </a:r>
            <a:r>
              <a:rPr lang="uk-UA" dirty="0" smtClean="0"/>
              <a:t>. мова: </a:t>
            </a:r>
            <a:r>
              <a:rPr lang="uk-UA" i="1" dirty="0" err="1" smtClean="0"/>
              <a:t>дьнь</a:t>
            </a:r>
            <a:r>
              <a:rPr lang="uk-UA" dirty="0" smtClean="0"/>
              <a:t> – </a:t>
            </a:r>
            <a:r>
              <a:rPr lang="uk-UA" i="1" dirty="0" err="1" smtClean="0"/>
              <a:t>дьна</a:t>
            </a:r>
            <a:r>
              <a:rPr lang="uk-UA" i="1" dirty="0" smtClean="0"/>
              <a:t> - </a:t>
            </a:r>
            <a:r>
              <a:rPr lang="uk-UA" dirty="0" smtClean="0"/>
              <a:t>[ь] // [</a:t>
            </a:r>
            <a:r>
              <a:rPr lang="uk-UA" dirty="0" err="1" smtClean="0"/>
              <a:t>ь</a:t>
            </a:r>
            <a:r>
              <a:rPr lang="uk-UA" dirty="0" smtClean="0"/>
              <a:t>] ([</a:t>
            </a:r>
            <a:r>
              <a:rPr lang="uk-UA" dirty="0" err="1" smtClean="0"/>
              <a:t>ь</a:t>
            </a:r>
            <a:r>
              <a:rPr lang="uk-UA" dirty="0" smtClean="0"/>
              <a:t>] &lt; [*</a:t>
            </a:r>
            <a:r>
              <a:rPr lang="en-US" dirty="0" smtClean="0"/>
              <a:t>ĭ</a:t>
            </a:r>
            <a:r>
              <a:rPr lang="uk-UA" dirty="0" smtClean="0"/>
              <a:t>])</a:t>
            </a:r>
          </a:p>
          <a:p>
            <a:pPr>
              <a:buNone/>
            </a:pPr>
            <a:r>
              <a:rPr lang="uk-UA" b="1" dirty="0" smtClean="0"/>
              <a:t>7. </a:t>
            </a:r>
            <a:r>
              <a:rPr lang="ru-RU" b="1" i="1" dirty="0" smtClean="0"/>
              <a:t>Л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са – л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с</a:t>
            </a:r>
            <a:endParaRPr lang="en-US" b="1" i="1" dirty="0" smtClean="0"/>
          </a:p>
          <a:p>
            <a:pPr>
              <a:buNone/>
            </a:pPr>
            <a:r>
              <a:rPr lang="ru-RU" dirty="0" smtClean="0"/>
              <a:t>[е] </a:t>
            </a:r>
            <a:r>
              <a:rPr lang="ru-RU" strike="sngStrike" dirty="0" smtClean="0"/>
              <a:t>/</a:t>
            </a:r>
            <a:r>
              <a:rPr lang="ru-RU" dirty="0" smtClean="0"/>
              <a:t> [о]</a:t>
            </a:r>
          </a:p>
          <a:p>
            <a:pPr lvl="0">
              <a:buNone/>
            </a:pPr>
            <a:r>
              <a:rPr lang="ru-RU" dirty="0" smtClean="0"/>
              <a:t>[е]</a:t>
            </a:r>
            <a:r>
              <a:rPr lang="uk-UA" dirty="0" smtClean="0"/>
              <a:t> </a:t>
            </a:r>
            <a:r>
              <a:rPr lang="en-US" strike="sngStrike" dirty="0" smtClean="0"/>
              <a:t>&gt;</a:t>
            </a:r>
            <a:r>
              <a:rPr lang="en-US" dirty="0" smtClean="0"/>
              <a:t> </a:t>
            </a:r>
            <a:r>
              <a:rPr lang="uk-UA" dirty="0" smtClean="0"/>
              <a:t>[ь] в сильній позиції; </a:t>
            </a:r>
            <a:endParaRPr lang="en-US" dirty="0" smtClean="0"/>
          </a:p>
          <a:p>
            <a:pPr lvl="0">
              <a:buNone/>
            </a:pPr>
            <a:r>
              <a:rPr lang="uk-UA" dirty="0" smtClean="0"/>
              <a:t>немає переходу </a:t>
            </a:r>
            <a:r>
              <a:rPr lang="ru-RU" dirty="0" smtClean="0"/>
              <a:t>[е] &gt; [‘о]</a:t>
            </a:r>
            <a:r>
              <a:rPr lang="uk-UA" dirty="0" smtClean="0"/>
              <a:t> після м’якого приголосного перед твердим під наголосом </a:t>
            </a:r>
            <a:endParaRPr lang="en-US" dirty="0" smtClean="0"/>
          </a:p>
          <a:p>
            <a:pPr lvl="0">
              <a:buNone/>
            </a:pPr>
            <a:r>
              <a:rPr lang="ru-RU" dirty="0" smtClean="0"/>
              <a:t>[е] </a:t>
            </a:r>
            <a:r>
              <a:rPr lang="en-US" strike="sngStrike" dirty="0" smtClean="0"/>
              <a:t>&lt; </a:t>
            </a:r>
            <a:r>
              <a:rPr lang="ru-RU" dirty="0" smtClean="0"/>
              <a:t>[*</a:t>
            </a:r>
            <a:r>
              <a:rPr lang="en-US" dirty="0" smtClean="0"/>
              <a:t>ĕ</a:t>
            </a:r>
            <a:r>
              <a:rPr lang="ru-RU" dirty="0" smtClean="0"/>
              <a:t>]</a:t>
            </a:r>
            <a:endParaRPr lang="en-US" dirty="0" smtClean="0"/>
          </a:p>
          <a:p>
            <a:pPr lvl="0">
              <a:buNone/>
            </a:pPr>
            <a:r>
              <a:rPr lang="ru-RU" dirty="0" smtClean="0"/>
              <a:t>[е]</a:t>
            </a:r>
            <a:r>
              <a:rPr lang="uk-UA" dirty="0" smtClean="0"/>
              <a:t> </a:t>
            </a:r>
            <a:r>
              <a:rPr lang="uk-UA" dirty="0" smtClean="0"/>
              <a:t>походить з </a:t>
            </a:r>
            <a:r>
              <a:rPr lang="ru-RU" dirty="0" smtClean="0"/>
              <a:t>[</a:t>
            </a:r>
            <a:r>
              <a:rPr lang="ru-RU" dirty="0" err="1" smtClean="0"/>
              <a:t>ě</a:t>
            </a:r>
            <a:r>
              <a:rPr lang="ru-RU" dirty="0" smtClean="0"/>
              <a:t>]</a:t>
            </a:r>
            <a:r>
              <a:rPr lang="en-US" dirty="0" smtClean="0"/>
              <a:t> =</a:t>
            </a:r>
            <a:r>
              <a:rPr lang="uk-UA" dirty="0" smtClean="0"/>
              <a:t> </a:t>
            </a:r>
            <a:r>
              <a:rPr lang="ru-RU" dirty="0" smtClean="0"/>
              <a:t>[е],</a:t>
            </a:r>
            <a:r>
              <a:rPr lang="uk-UA" dirty="0" smtClean="0"/>
              <a:t> коли дія переходу </a:t>
            </a:r>
            <a:r>
              <a:rPr lang="ru-RU" dirty="0" smtClean="0"/>
              <a:t>[е] &gt;</a:t>
            </a:r>
            <a:r>
              <a:rPr lang="en-US" dirty="0" smtClean="0"/>
              <a:t> </a:t>
            </a:r>
            <a:r>
              <a:rPr lang="ru-RU" dirty="0" smtClean="0"/>
              <a:t>[‘о]</a:t>
            </a:r>
            <a:r>
              <a:rPr lang="uk-UA" dirty="0" smtClean="0"/>
              <a:t> закінчилась</a:t>
            </a:r>
            <a:endParaRPr lang="en-US" dirty="0" err="1" smtClean="0"/>
          </a:p>
          <a:p>
            <a:pPr lvl="0" algn="ctr">
              <a:buNone/>
            </a:pPr>
            <a:r>
              <a:rPr lang="ru-RU" dirty="0" err="1" smtClean="0"/>
              <a:t>лҍса </a:t>
            </a:r>
            <a:r>
              <a:rPr lang="ru-RU" dirty="0" smtClean="0"/>
              <a:t>– </a:t>
            </a:r>
            <a:r>
              <a:rPr lang="ru-RU" dirty="0" err="1" smtClean="0"/>
              <a:t>лҍсъ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8. </a:t>
            </a:r>
            <a:r>
              <a:rPr lang="ru-RU" b="1" i="1" dirty="0" smtClean="0"/>
              <a:t>М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довый – м</a:t>
            </a:r>
            <a:r>
              <a:rPr lang="ru-RU" b="1" i="1" dirty="0" smtClean="0">
                <a:solidFill>
                  <a:srgbClr val="C00000"/>
                </a:solidFill>
              </a:rPr>
              <a:t>ё</a:t>
            </a:r>
            <a:r>
              <a:rPr lang="ru-RU" b="1" i="1" dirty="0" smtClean="0"/>
              <a:t>д</a:t>
            </a:r>
            <a:endParaRPr lang="en-US" b="1" i="1" dirty="0" smtClean="0"/>
          </a:p>
          <a:p>
            <a:pPr lvl="0">
              <a:buNone/>
            </a:pPr>
            <a:r>
              <a:rPr lang="uk-UA" dirty="0" smtClean="0"/>
              <a:t>[е] &gt; [‘</a:t>
            </a:r>
            <a:r>
              <a:rPr lang="ru-RU" dirty="0" err="1" smtClean="0"/>
              <a:t>o</a:t>
            </a:r>
            <a:r>
              <a:rPr lang="uk-UA" dirty="0" smtClean="0"/>
              <a:t>] після м’якого приголосного перед твердим під наголосом</a:t>
            </a:r>
            <a:endParaRPr lang="en-US" dirty="0" smtClean="0"/>
          </a:p>
          <a:p>
            <a:pPr lvl="0">
              <a:buNone/>
            </a:pPr>
            <a:r>
              <a:rPr lang="uk-UA" dirty="0" smtClean="0"/>
              <a:t>[е] </a:t>
            </a:r>
            <a:r>
              <a:rPr lang="uk-UA" strike="sngStrike" dirty="0" smtClean="0"/>
              <a:t>&gt;</a:t>
            </a:r>
            <a:r>
              <a:rPr lang="uk-UA" dirty="0" smtClean="0"/>
              <a:t> [</a:t>
            </a:r>
            <a:r>
              <a:rPr lang="en-US" dirty="0" smtClean="0"/>
              <a:t>ø</a:t>
            </a:r>
            <a:r>
              <a:rPr lang="uk-UA" dirty="0" smtClean="0"/>
              <a:t>]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[е] </a:t>
            </a:r>
            <a:r>
              <a:rPr lang="en-US" dirty="0" smtClean="0"/>
              <a:t>&lt;</a:t>
            </a:r>
            <a:r>
              <a:rPr lang="uk-UA" dirty="0" smtClean="0"/>
              <a:t> [*</a:t>
            </a:r>
            <a:r>
              <a:rPr lang="en-US" dirty="0" smtClean="0"/>
              <a:t>ĕ</a:t>
            </a:r>
            <a:r>
              <a:rPr lang="uk-UA" dirty="0" smtClean="0"/>
              <a:t>] (</a:t>
            </a:r>
            <a:r>
              <a:rPr lang="uk-UA" dirty="0" err="1" smtClean="0"/>
              <a:t>друс</a:t>
            </a:r>
            <a:r>
              <a:rPr lang="uk-UA" dirty="0" smtClean="0"/>
              <a:t>. </a:t>
            </a:r>
            <a:r>
              <a:rPr lang="uk-UA" i="1" dirty="0" err="1" smtClean="0"/>
              <a:t>медовыи</a:t>
            </a:r>
            <a:r>
              <a:rPr lang="uk-UA" i="1" dirty="0" smtClean="0"/>
              <a:t> – </a:t>
            </a:r>
            <a:r>
              <a:rPr lang="uk-UA" i="1" dirty="0" err="1" smtClean="0"/>
              <a:t>медъ</a:t>
            </a:r>
            <a:r>
              <a:rPr lang="uk-UA" dirty="0" smtClean="0"/>
              <a:t>)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9. </a:t>
            </a:r>
            <a:r>
              <a:rPr lang="ru-RU" b="1" i="1" dirty="0" smtClean="0"/>
              <a:t>Т</a:t>
            </a:r>
            <a:r>
              <a:rPr lang="ru-RU" b="1" i="1" dirty="0" smtClean="0">
                <a:solidFill>
                  <a:srgbClr val="C00000"/>
                </a:solidFill>
              </a:rPr>
              <a:t>у</a:t>
            </a:r>
            <a:r>
              <a:rPr lang="ru-RU" b="1" i="1" dirty="0" smtClean="0"/>
              <a:t>гой – раст</a:t>
            </a:r>
            <a:r>
              <a:rPr lang="ru-RU" b="1" i="1" dirty="0" smtClean="0">
                <a:solidFill>
                  <a:srgbClr val="C00000"/>
                </a:solidFill>
              </a:rPr>
              <a:t>я</a:t>
            </a:r>
            <a:r>
              <a:rPr lang="ru-RU" b="1" i="1" dirty="0" smtClean="0"/>
              <a:t>гивать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[у] // [’а]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[у] &lt; [*</a:t>
            </a:r>
            <a:r>
              <a:rPr lang="en-US" dirty="0" smtClean="0"/>
              <a:t>ǫ</a:t>
            </a:r>
            <a:r>
              <a:rPr lang="ru-RU" dirty="0" smtClean="0"/>
              <a:t>] &lt; *</a:t>
            </a:r>
            <a:r>
              <a:rPr lang="ru-RU" dirty="0" err="1" smtClean="0"/>
              <a:t>on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[‘а] &lt; [*</a:t>
            </a:r>
            <a:r>
              <a:rPr lang="en-US" dirty="0" smtClean="0"/>
              <a:t>ä</a:t>
            </a:r>
            <a:r>
              <a:rPr lang="ru-RU" dirty="0" smtClean="0"/>
              <a:t>] &lt; *</a:t>
            </a:r>
            <a:r>
              <a:rPr lang="ru-RU" dirty="0" err="1" smtClean="0"/>
              <a:t>en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*</a:t>
            </a:r>
            <a:r>
              <a:rPr lang="ru-RU" dirty="0" err="1" smtClean="0"/>
              <a:t>en</a:t>
            </a:r>
            <a:r>
              <a:rPr lang="ru-RU" dirty="0" smtClean="0"/>
              <a:t> // *</a:t>
            </a:r>
            <a:r>
              <a:rPr lang="ru-RU" dirty="0" err="1" smtClean="0"/>
              <a:t>on</a:t>
            </a:r>
            <a:r>
              <a:rPr lang="uk-UA" dirty="0" smtClean="0"/>
              <a:t> </a:t>
            </a:r>
            <a:r>
              <a:rPr lang="uk-UA" dirty="0" smtClean="0"/>
              <a:t>походить з давнього </a:t>
            </a:r>
            <a:r>
              <a:rPr lang="uk-UA" dirty="0" smtClean="0"/>
              <a:t>індоєвропейського якісного чергування </a:t>
            </a:r>
            <a:r>
              <a:rPr lang="ru-RU" dirty="0" smtClean="0"/>
              <a:t>[е] // [о]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10. </a:t>
            </a:r>
            <a:r>
              <a:rPr lang="ru-RU" b="1" i="1" dirty="0" smtClean="0"/>
              <a:t>Пож</a:t>
            </a:r>
            <a:r>
              <a:rPr lang="ru-RU" b="1" i="1" dirty="0" smtClean="0">
                <a:solidFill>
                  <a:srgbClr val="C00000"/>
                </a:solidFill>
              </a:rPr>
              <a:t>им</a:t>
            </a:r>
            <a:r>
              <a:rPr lang="ru-RU" b="1" i="1" dirty="0" smtClean="0"/>
              <a:t>ать – ж</a:t>
            </a:r>
            <a:r>
              <a:rPr lang="ru-RU" b="1" i="1" dirty="0" smtClean="0">
                <a:solidFill>
                  <a:srgbClr val="C00000"/>
                </a:solidFill>
              </a:rPr>
              <a:t>м</a:t>
            </a:r>
            <a:r>
              <a:rPr lang="ru-RU" b="1" i="1" dirty="0" smtClean="0"/>
              <a:t>у – ж</a:t>
            </a:r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ru-RU" b="1" i="1" dirty="0" smtClean="0"/>
              <a:t>ть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им // м // ‘а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друс</a:t>
            </a:r>
            <a:r>
              <a:rPr lang="uk-UA" dirty="0" smtClean="0"/>
              <a:t>. </a:t>
            </a:r>
            <a:r>
              <a:rPr lang="ru-RU" dirty="0" smtClean="0"/>
              <a:t>[им] // [</a:t>
            </a:r>
            <a:r>
              <a:rPr lang="ru-RU" dirty="0" err="1" smtClean="0"/>
              <a:t>ьм</a:t>
            </a:r>
            <a:r>
              <a:rPr lang="ru-RU" dirty="0" smtClean="0"/>
              <a:t>] // [</a:t>
            </a:r>
            <a:r>
              <a:rPr lang="ru-RU" dirty="0" err="1" smtClean="0"/>
              <a:t>ä</a:t>
            </a:r>
            <a:r>
              <a:rPr lang="ru-RU" dirty="0" smtClean="0"/>
              <a:t>] </a:t>
            </a:r>
            <a:r>
              <a:rPr lang="ru-RU" i="1" dirty="0" err="1" smtClean="0"/>
              <a:t>пожимати</a:t>
            </a:r>
            <a:r>
              <a:rPr lang="ru-RU" i="1" dirty="0" smtClean="0"/>
              <a:t> – </a:t>
            </a:r>
            <a:r>
              <a:rPr lang="ru-RU" i="1" dirty="0" err="1" smtClean="0"/>
              <a:t>жьму</a:t>
            </a:r>
            <a:r>
              <a:rPr lang="ru-RU" i="1" dirty="0" smtClean="0"/>
              <a:t> – </a:t>
            </a:r>
            <a:r>
              <a:rPr lang="ru-RU" i="1" dirty="0" err="1" smtClean="0"/>
              <a:t>жати</a:t>
            </a:r>
            <a:endParaRPr lang="ru-RU" i="1" dirty="0" smtClean="0"/>
          </a:p>
          <a:p>
            <a:pPr>
              <a:buNone/>
            </a:pPr>
            <a:r>
              <a:rPr lang="uk-UA" i="1" dirty="0" err="1" smtClean="0"/>
              <a:t>жьму</a:t>
            </a:r>
            <a:r>
              <a:rPr lang="uk-UA" dirty="0" smtClean="0"/>
              <a:t> – </a:t>
            </a:r>
            <a:r>
              <a:rPr lang="uk-UA" b="1" i="1" dirty="0" smtClean="0"/>
              <a:t>ь </a:t>
            </a:r>
            <a:r>
              <a:rPr lang="uk-UA" dirty="0" smtClean="0"/>
              <a:t>в слабкій позиції втратився </a:t>
            </a:r>
          </a:p>
          <a:p>
            <a:pPr>
              <a:buNone/>
            </a:pPr>
            <a:r>
              <a:rPr lang="uk-UA" dirty="0" smtClean="0"/>
              <a:t>[ь] // [и] на позиції подовження редукції </a:t>
            </a:r>
            <a:r>
              <a:rPr lang="uk-UA" dirty="0" err="1" smtClean="0"/>
              <a:t>–кількісне</a:t>
            </a:r>
            <a:r>
              <a:rPr lang="uk-UA" dirty="0" smtClean="0"/>
              <a:t> чергування [*</a:t>
            </a:r>
            <a:r>
              <a:rPr lang="en-US" dirty="0" smtClean="0"/>
              <a:t>ĭ</a:t>
            </a:r>
            <a:r>
              <a:rPr lang="uk-UA" dirty="0" smtClean="0"/>
              <a:t>] // [*</a:t>
            </a:r>
            <a:r>
              <a:rPr lang="en-US" dirty="0" smtClean="0"/>
              <a:t>ī</a:t>
            </a:r>
            <a:r>
              <a:rPr lang="uk-UA" dirty="0" smtClean="0"/>
              <a:t>]</a:t>
            </a:r>
          </a:p>
          <a:p>
            <a:pPr>
              <a:buNone/>
            </a:pPr>
            <a:r>
              <a:rPr lang="uk-UA" dirty="0" smtClean="0"/>
              <a:t>перед приголосним зміна сполучення голосного з носовим приголосним у наслідок дії ЗВС: </a:t>
            </a:r>
            <a:r>
              <a:rPr lang="ru-RU" dirty="0" smtClean="0"/>
              <a:t>*</a:t>
            </a:r>
            <a:r>
              <a:rPr lang="ru-RU" dirty="0" err="1" smtClean="0"/>
              <a:t>im</a:t>
            </a:r>
            <a:r>
              <a:rPr lang="ru-RU" dirty="0" smtClean="0"/>
              <a:t> </a:t>
            </a:r>
            <a:r>
              <a:rPr lang="en-US" dirty="0" smtClean="0"/>
              <a:t>&gt;</a:t>
            </a:r>
            <a:r>
              <a:rPr lang="ru-RU" dirty="0" smtClean="0"/>
              <a:t> [*</a:t>
            </a:r>
            <a:r>
              <a:rPr lang="en-US" dirty="0" smtClean="0"/>
              <a:t>ä</a:t>
            </a:r>
            <a:r>
              <a:rPr lang="ru-RU" dirty="0" smtClean="0"/>
              <a:t>] </a:t>
            </a:r>
            <a:r>
              <a:rPr lang="en-US" dirty="0" smtClean="0"/>
              <a:t>&gt;</a:t>
            </a:r>
            <a:r>
              <a:rPr lang="ru-RU" dirty="0" smtClean="0"/>
              <a:t> [’а]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1) </a:t>
            </a:r>
            <a:r>
              <a:rPr lang="uk-UA" b="1" dirty="0" smtClean="0"/>
              <a:t>якісні чергування </a:t>
            </a:r>
            <a:r>
              <a:rPr lang="uk-UA" dirty="0" smtClean="0"/>
              <a:t>– </a:t>
            </a:r>
            <a:r>
              <a:rPr lang="uk-UA" dirty="0" err="1" smtClean="0"/>
              <a:t>чергування</a:t>
            </a:r>
            <a:r>
              <a:rPr lang="uk-UA" dirty="0" smtClean="0"/>
              <a:t> голосних, різних за артикуляцією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uk-UA" dirty="0" smtClean="0"/>
              <a:t>*</a:t>
            </a:r>
            <a:r>
              <a:rPr lang="ru-RU" dirty="0" err="1" smtClean="0"/>
              <a:t>e</a:t>
            </a:r>
            <a:r>
              <a:rPr lang="uk-UA" dirty="0" smtClean="0"/>
              <a:t>] // [*</a:t>
            </a:r>
            <a:r>
              <a:rPr lang="ru-RU" dirty="0" err="1" smtClean="0"/>
              <a:t>o</a:t>
            </a:r>
            <a:r>
              <a:rPr lang="uk-UA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2) </a:t>
            </a:r>
            <a:r>
              <a:rPr lang="uk-UA" b="1" dirty="0" smtClean="0"/>
              <a:t>кількісні чергування </a:t>
            </a:r>
            <a:r>
              <a:rPr lang="uk-UA" dirty="0" smtClean="0"/>
              <a:t>– </a:t>
            </a:r>
            <a:r>
              <a:rPr lang="uk-UA" dirty="0" err="1" smtClean="0"/>
              <a:t>чергування</a:t>
            </a:r>
            <a:r>
              <a:rPr lang="uk-UA" dirty="0" smtClean="0"/>
              <a:t> за довготою голосних однієї артикуляції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[*</a:t>
            </a:r>
            <a:r>
              <a:rPr lang="en-US" dirty="0" smtClean="0"/>
              <a:t>ĕ</a:t>
            </a:r>
            <a:r>
              <a:rPr lang="uk-UA" dirty="0" smtClean="0"/>
              <a:t>] // [</a:t>
            </a:r>
            <a:r>
              <a:rPr lang="en-US" dirty="0" smtClean="0"/>
              <a:t>*ē</a:t>
            </a:r>
            <a:r>
              <a:rPr lang="uk-UA" dirty="0" smtClean="0"/>
              <a:t>]</a:t>
            </a:r>
            <a:endParaRPr lang="en-US" dirty="0" smtClean="0"/>
          </a:p>
          <a:p>
            <a:r>
              <a:rPr lang="uk-UA" dirty="0" smtClean="0"/>
              <a:t>ступінь короткості [</a:t>
            </a:r>
            <a:r>
              <a:rPr lang="en-US" dirty="0" smtClean="0"/>
              <a:t>ĕ</a:t>
            </a:r>
            <a:r>
              <a:rPr lang="uk-UA" dirty="0" smtClean="0"/>
              <a:t>] // [о]  </a:t>
            </a:r>
            <a:endParaRPr lang="en-US" dirty="0" smtClean="0"/>
          </a:p>
          <a:p>
            <a:r>
              <a:rPr lang="uk-UA" dirty="0" smtClean="0"/>
              <a:t>ступінь довготи [</a:t>
            </a:r>
            <a:r>
              <a:rPr lang="en-US" dirty="0" smtClean="0"/>
              <a:t>ē</a:t>
            </a:r>
            <a:r>
              <a:rPr lang="uk-UA" dirty="0" smtClean="0"/>
              <a:t>] // [а] </a:t>
            </a:r>
            <a:endParaRPr lang="en-US" dirty="0" smtClean="0"/>
          </a:p>
          <a:p>
            <a:r>
              <a:rPr lang="uk-UA" dirty="0" smtClean="0"/>
              <a:t>ступінь редукції [ь] // [ъ] </a:t>
            </a:r>
            <a:endParaRPr lang="en-US" dirty="0" smtClean="0"/>
          </a:p>
          <a:p>
            <a:r>
              <a:rPr lang="uk-UA" dirty="0" smtClean="0"/>
              <a:t>ступінь подовження редукції [и] // [ы]</a:t>
            </a:r>
            <a:endParaRPr lang="en-US" dirty="0" smtClean="0"/>
          </a:p>
          <a:p>
            <a:pPr>
              <a:buNone/>
            </a:pPr>
            <a:r>
              <a:rPr lang="uk-UA" i="1" dirty="0" smtClean="0"/>
              <a:t>беру – </a:t>
            </a:r>
            <a:r>
              <a:rPr lang="uk-UA" i="1" dirty="0" err="1" smtClean="0"/>
              <a:t>бьрати</a:t>
            </a:r>
            <a:r>
              <a:rPr lang="uk-UA" i="1" dirty="0" smtClean="0"/>
              <a:t> – </a:t>
            </a:r>
            <a:r>
              <a:rPr lang="uk-UA" i="1" dirty="0" err="1" smtClean="0"/>
              <a:t>отъборъ</a:t>
            </a:r>
            <a:r>
              <a:rPr lang="uk-UA" i="1" dirty="0" smtClean="0"/>
              <a:t> – </a:t>
            </a:r>
            <a:r>
              <a:rPr lang="uk-UA" i="1" dirty="0" err="1" smtClean="0"/>
              <a:t>собирати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[</a:t>
            </a:r>
            <a:r>
              <a:rPr lang="en-US" dirty="0" smtClean="0"/>
              <a:t>ĕ</a:t>
            </a:r>
            <a:r>
              <a:rPr lang="uk-UA" dirty="0" smtClean="0"/>
              <a:t>] </a:t>
            </a:r>
            <a:r>
              <a:rPr lang="uk-UA" dirty="0" smtClean="0"/>
              <a:t>// [о] – кількісне чергування за ступенем короткості (</a:t>
            </a:r>
            <a:r>
              <a:rPr lang="uk-UA" i="1" dirty="0" smtClean="0"/>
              <a:t>беру - </a:t>
            </a:r>
            <a:r>
              <a:rPr lang="uk-UA" i="1" dirty="0" err="1" smtClean="0"/>
              <a:t>отъборъ</a:t>
            </a:r>
            <a:r>
              <a:rPr lang="uk-UA" dirty="0" smtClean="0"/>
              <a:t>),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[</a:t>
            </a:r>
            <a:r>
              <a:rPr lang="en-US" dirty="0" smtClean="0"/>
              <a:t>ĕ</a:t>
            </a:r>
            <a:r>
              <a:rPr lang="uk-UA" dirty="0" smtClean="0"/>
              <a:t>] </a:t>
            </a:r>
            <a:r>
              <a:rPr lang="uk-UA" dirty="0" smtClean="0"/>
              <a:t>// [ь] – чергування за ступенем редукції (</a:t>
            </a:r>
            <a:r>
              <a:rPr lang="uk-UA" i="1" dirty="0" smtClean="0"/>
              <a:t>беру - </a:t>
            </a:r>
            <a:r>
              <a:rPr lang="uk-UA" i="1" dirty="0" err="1" smtClean="0"/>
              <a:t>бьрати</a:t>
            </a:r>
            <a:r>
              <a:rPr lang="uk-UA" dirty="0" smtClean="0"/>
              <a:t>),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uk-UA" dirty="0" smtClean="0"/>
              <a:t>ь</a:t>
            </a:r>
            <a:r>
              <a:rPr lang="en-US" dirty="0" smtClean="0"/>
              <a:t>]</a:t>
            </a:r>
            <a:r>
              <a:rPr lang="uk-UA" dirty="0" smtClean="0"/>
              <a:t> // </a:t>
            </a:r>
            <a:r>
              <a:rPr lang="en-US" dirty="0" smtClean="0"/>
              <a:t>[i]</a:t>
            </a:r>
            <a:r>
              <a:rPr lang="uk-UA" dirty="0" smtClean="0"/>
              <a:t> – чергування за ступенем подовження редукції (</a:t>
            </a:r>
            <a:r>
              <a:rPr lang="uk-UA" i="1" dirty="0" err="1" smtClean="0"/>
              <a:t>бьрати</a:t>
            </a:r>
            <a:r>
              <a:rPr lang="uk-UA" i="1" dirty="0" smtClean="0"/>
              <a:t> - </a:t>
            </a:r>
            <a:r>
              <a:rPr lang="uk-UA" i="1" dirty="0" err="1" smtClean="0"/>
              <a:t>собирати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Причини переходу </a:t>
            </a:r>
            <a:r>
              <a:rPr lang="uk-UA" b="1" dirty="0"/>
              <a:t>е</a:t>
            </a:r>
            <a:r>
              <a:rPr lang="uk-UA" dirty="0"/>
              <a:t> в </a:t>
            </a:r>
            <a:r>
              <a:rPr lang="uk-UA" b="1" dirty="0"/>
              <a:t>о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Розряд слів, які не мають вимови </a:t>
            </a:r>
            <a:r>
              <a:rPr lang="uk-UA" b="1" dirty="0"/>
              <a:t>о</a:t>
            </a:r>
            <a:r>
              <a:rPr lang="uk-UA" dirty="0"/>
              <a:t> на місці </a:t>
            </a:r>
            <a:r>
              <a:rPr lang="uk-UA" b="1" dirty="0"/>
              <a:t>е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Вимова </a:t>
            </a:r>
            <a:r>
              <a:rPr lang="uk-UA" b="1" dirty="0"/>
              <a:t>о</a:t>
            </a:r>
            <a:r>
              <a:rPr lang="uk-UA" dirty="0"/>
              <a:t> на місці </a:t>
            </a:r>
            <a:r>
              <a:rPr lang="uk-UA" b="1" dirty="0"/>
              <a:t>е</a:t>
            </a:r>
            <a:r>
              <a:rPr lang="uk-UA" dirty="0"/>
              <a:t> за аналогією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Історія фонеми </a:t>
            </a:r>
            <a:r>
              <a:rPr lang="uk-UA" b="1" dirty="0"/>
              <a:t>ě</a:t>
            </a:r>
            <a:endParaRPr lang="ru-RU" b="1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Виникнення акання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Походження голосних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Чергування голосних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Увага! Наявність усіх ступенів чергування не є обов’язковою.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[</a:t>
            </a:r>
            <a:r>
              <a:rPr lang="en-US" dirty="0" smtClean="0"/>
              <a:t>ē</a:t>
            </a:r>
            <a:r>
              <a:rPr lang="uk-UA" dirty="0" smtClean="0"/>
              <a:t>] </a:t>
            </a:r>
            <a:r>
              <a:rPr lang="uk-UA" dirty="0" smtClean="0"/>
              <a:t>// </a:t>
            </a:r>
            <a:r>
              <a:rPr lang="uk-UA" dirty="0" smtClean="0"/>
              <a:t>[</a:t>
            </a:r>
            <a:r>
              <a:rPr lang="en-US" dirty="0" smtClean="0"/>
              <a:t>ō</a:t>
            </a:r>
            <a:r>
              <a:rPr lang="uk-UA" dirty="0" smtClean="0"/>
              <a:t>] </a:t>
            </a:r>
            <a:r>
              <a:rPr lang="uk-UA" dirty="0" smtClean="0"/>
              <a:t>– якісно-кількісне чергування 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&lt; </a:t>
            </a:r>
            <a:r>
              <a:rPr lang="uk-UA" dirty="0" smtClean="0"/>
              <a:t>[</a:t>
            </a:r>
            <a:r>
              <a:rPr lang="ru-RU" dirty="0" err="1" smtClean="0"/>
              <a:t>ě</a:t>
            </a:r>
            <a:r>
              <a:rPr lang="uk-UA" dirty="0" smtClean="0"/>
              <a:t>] </a:t>
            </a:r>
            <a:r>
              <a:rPr lang="uk-UA" dirty="0" smtClean="0"/>
              <a:t>// </a:t>
            </a:r>
            <a:r>
              <a:rPr lang="uk-UA" dirty="0" smtClean="0"/>
              <a:t>[</a:t>
            </a:r>
            <a:r>
              <a:rPr lang="pl-PL" dirty="0" smtClean="0"/>
              <a:t>a</a:t>
            </a:r>
            <a:r>
              <a:rPr lang="uk-UA" dirty="0" smtClean="0"/>
              <a:t>]: </a:t>
            </a:r>
            <a:r>
              <a:rPr lang="uk-UA" dirty="0" err="1" smtClean="0"/>
              <a:t>друс</a:t>
            </a:r>
            <a:r>
              <a:rPr lang="uk-UA" dirty="0" smtClean="0"/>
              <a:t>. </a:t>
            </a:r>
            <a:r>
              <a:rPr lang="uk-UA" i="1" dirty="0" err="1" smtClean="0"/>
              <a:t>л</a:t>
            </a:r>
            <a:r>
              <a:rPr lang="uk-UA" dirty="0" err="1" smtClean="0"/>
              <a:t>ҍ</a:t>
            </a:r>
            <a:r>
              <a:rPr lang="uk-UA" i="1" dirty="0" err="1" smtClean="0"/>
              <a:t>зу</a:t>
            </a:r>
            <a:r>
              <a:rPr lang="uk-UA" i="1" dirty="0" smtClean="0"/>
              <a:t> – лазити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[</a:t>
            </a:r>
            <a:r>
              <a:rPr lang="en-US" dirty="0" smtClean="0"/>
              <a:t>ĕ</a:t>
            </a:r>
            <a:r>
              <a:rPr lang="uk-UA" dirty="0" smtClean="0"/>
              <a:t>] </a:t>
            </a:r>
            <a:r>
              <a:rPr lang="uk-UA" dirty="0" smtClean="0"/>
              <a:t>і </a:t>
            </a:r>
            <a:r>
              <a:rPr lang="uk-UA" dirty="0" smtClean="0"/>
              <a:t>[</a:t>
            </a:r>
            <a:r>
              <a:rPr lang="en-US" dirty="0" smtClean="0"/>
              <a:t>ŏ</a:t>
            </a:r>
            <a:r>
              <a:rPr lang="uk-UA" dirty="0" smtClean="0"/>
              <a:t>] </a:t>
            </a:r>
            <a:r>
              <a:rPr lang="uk-UA" dirty="0" smtClean="0"/>
              <a:t>могли входити до складу дифтонгів 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uk-UA" dirty="0" smtClean="0"/>
              <a:t>*</a:t>
            </a:r>
            <a:r>
              <a:rPr lang="ru-RU" dirty="0" err="1" smtClean="0"/>
              <a:t>i</a:t>
            </a:r>
            <a:r>
              <a:rPr lang="en-US" dirty="0" smtClean="0"/>
              <a:t>]</a:t>
            </a:r>
            <a:r>
              <a:rPr lang="uk-UA" dirty="0" smtClean="0"/>
              <a:t> &lt; </a:t>
            </a:r>
            <a:r>
              <a:rPr lang="en-US" dirty="0" smtClean="0"/>
              <a:t>[</a:t>
            </a:r>
            <a:r>
              <a:rPr lang="uk-UA" dirty="0" smtClean="0"/>
              <a:t>*</a:t>
            </a:r>
            <a:r>
              <a:rPr lang="ru-RU" dirty="0" err="1" smtClean="0"/>
              <a:t>ei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uk-UA" b="1" dirty="0" smtClean="0"/>
              <a:t>|| </a:t>
            </a:r>
            <a:r>
              <a:rPr lang="en-US" b="1" dirty="0" smtClean="0"/>
              <a:t>[</a:t>
            </a:r>
            <a:r>
              <a:rPr lang="uk-UA" dirty="0" smtClean="0"/>
              <a:t>*</a:t>
            </a:r>
            <a:r>
              <a:rPr lang="ru-RU" dirty="0" err="1" smtClean="0"/>
              <a:t>oi</a:t>
            </a:r>
            <a:r>
              <a:rPr lang="en-US" dirty="0" smtClean="0"/>
              <a:t>]</a:t>
            </a:r>
            <a:r>
              <a:rPr lang="uk-UA" dirty="0" smtClean="0"/>
              <a:t> &gt; [ě] та [і]: </a:t>
            </a:r>
            <a:r>
              <a:rPr lang="uk-UA" i="1" dirty="0" err="1" smtClean="0"/>
              <a:t>венец</a:t>
            </a:r>
            <a:r>
              <a:rPr lang="uk-UA" i="1" dirty="0" smtClean="0"/>
              <a:t> – вити, </a:t>
            </a:r>
            <a:r>
              <a:rPr lang="uk-UA" i="1" dirty="0" err="1" smtClean="0"/>
              <a:t>облей</a:t>
            </a:r>
            <a:r>
              <a:rPr lang="uk-UA" i="1" dirty="0" smtClean="0"/>
              <a:t> – </a:t>
            </a:r>
            <a:r>
              <a:rPr lang="uk-UA" i="1" dirty="0" err="1" smtClean="0"/>
              <a:t>облить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uk-UA" dirty="0" smtClean="0"/>
              <a:t>*і</a:t>
            </a:r>
            <a:r>
              <a:rPr lang="ru-RU" dirty="0" err="1" smtClean="0"/>
              <a:t>u</a:t>
            </a:r>
            <a:r>
              <a:rPr lang="en-US" dirty="0" smtClean="0"/>
              <a:t>]</a:t>
            </a:r>
            <a:r>
              <a:rPr lang="uk-UA" dirty="0" smtClean="0"/>
              <a:t> &lt; </a:t>
            </a:r>
            <a:r>
              <a:rPr lang="en-US" dirty="0" smtClean="0"/>
              <a:t>[</a:t>
            </a:r>
            <a:r>
              <a:rPr lang="uk-UA" dirty="0" smtClean="0"/>
              <a:t>*</a:t>
            </a:r>
            <a:r>
              <a:rPr lang="ru-RU" dirty="0" err="1" smtClean="0"/>
              <a:t>eu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uk-UA" b="1" dirty="0" smtClean="0"/>
              <a:t>|| </a:t>
            </a:r>
            <a:r>
              <a:rPr lang="en-US" b="1" dirty="0" smtClean="0"/>
              <a:t>[</a:t>
            </a:r>
            <a:r>
              <a:rPr lang="uk-UA" b="1" dirty="0" smtClean="0"/>
              <a:t>*</a:t>
            </a:r>
            <a:r>
              <a:rPr lang="ru-RU" dirty="0" err="1" smtClean="0"/>
              <a:t>ou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uk-UA" b="1" dirty="0" smtClean="0"/>
              <a:t>&gt; </a:t>
            </a:r>
            <a:r>
              <a:rPr lang="uk-UA" dirty="0" smtClean="0"/>
              <a:t>[у]: </a:t>
            </a:r>
            <a:r>
              <a:rPr lang="uk-UA" i="1" dirty="0" smtClean="0"/>
              <a:t>чудо</a:t>
            </a:r>
            <a:r>
              <a:rPr lang="uk-UA" dirty="0" smtClean="0"/>
              <a:t> – </a:t>
            </a:r>
            <a:r>
              <a:rPr lang="uk-UA" i="1" dirty="0" err="1" smtClean="0"/>
              <a:t>кудесник</a:t>
            </a:r>
            <a:r>
              <a:rPr lang="uk-UA" dirty="0" smtClean="0"/>
              <a:t> (колишні чергування голосних на слов’янському ґрунті перетворились на чергування приголосних)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12. </a:t>
            </a:r>
            <a:r>
              <a:rPr lang="ru-RU" b="1" i="1" dirty="0" smtClean="0"/>
              <a:t>В</a:t>
            </a:r>
            <a:r>
              <a:rPr lang="ru-RU" b="1" i="1" dirty="0" smtClean="0">
                <a:solidFill>
                  <a:srgbClr val="C00000"/>
                </a:solidFill>
              </a:rPr>
              <a:t>ей</a:t>
            </a:r>
            <a:r>
              <a:rPr lang="ru-RU" b="1" i="1" dirty="0" smtClean="0"/>
              <a:t>те – в</a:t>
            </a:r>
            <a:r>
              <a:rPr lang="ru-RU" b="1" i="1" dirty="0" smtClean="0">
                <a:solidFill>
                  <a:srgbClr val="C00000"/>
                </a:solidFill>
              </a:rPr>
              <a:t>и</a:t>
            </a:r>
            <a:r>
              <a:rPr lang="ru-RU" b="1" i="1" dirty="0" smtClean="0"/>
              <a:t>т</a:t>
            </a:r>
            <a:r>
              <a:rPr lang="uk-UA" b="1" i="1" dirty="0" smtClean="0"/>
              <a:t>ь</a:t>
            </a:r>
          </a:p>
          <a:p>
            <a:pPr>
              <a:buNone/>
            </a:pPr>
            <a:r>
              <a:rPr lang="uk-UA" dirty="0" err="1" smtClean="0"/>
              <a:t>еі</a:t>
            </a:r>
            <a:r>
              <a:rPr lang="uk-UA" dirty="0" smtClean="0"/>
              <a:t> // и</a:t>
            </a:r>
          </a:p>
          <a:p>
            <a:pPr>
              <a:buNone/>
            </a:pPr>
            <a:r>
              <a:rPr lang="uk-UA" dirty="0" smtClean="0"/>
              <a:t>перед голосним дифтонг </a:t>
            </a:r>
            <a:r>
              <a:rPr lang="en-US" dirty="0" smtClean="0"/>
              <a:t>[</a:t>
            </a:r>
            <a:r>
              <a:rPr lang="uk-UA" dirty="0" smtClean="0"/>
              <a:t>*</a:t>
            </a:r>
            <a:r>
              <a:rPr lang="ru-RU" dirty="0" err="1" smtClean="0"/>
              <a:t>ei</a:t>
            </a:r>
            <a:r>
              <a:rPr lang="en-US" dirty="0" smtClean="0"/>
              <a:t>]</a:t>
            </a:r>
            <a:r>
              <a:rPr lang="uk-UA" dirty="0" smtClean="0"/>
              <a:t> зберігався</a:t>
            </a:r>
          </a:p>
          <a:p>
            <a:pPr>
              <a:buNone/>
            </a:pPr>
            <a:r>
              <a:rPr lang="uk-UA" dirty="0" smtClean="0"/>
              <a:t>перед приголосним – </a:t>
            </a:r>
            <a:r>
              <a:rPr lang="uk-UA" dirty="0" err="1" smtClean="0"/>
              <a:t>монофтонгізувався</a:t>
            </a:r>
            <a:r>
              <a:rPr lang="uk-UA" dirty="0" smtClean="0"/>
              <a:t> (ЗВС)</a:t>
            </a:r>
          </a:p>
          <a:p>
            <a:pPr>
              <a:buNone/>
            </a:pPr>
            <a:r>
              <a:rPr lang="uk-UA" b="1" dirty="0" smtClean="0"/>
              <a:t>13. </a:t>
            </a:r>
            <a:r>
              <a:rPr lang="ru-RU" b="1" i="1" dirty="0" smtClean="0"/>
              <a:t>Ст</a:t>
            </a:r>
            <a:r>
              <a:rPr lang="ru-RU" b="1" i="1" dirty="0" smtClean="0">
                <a:solidFill>
                  <a:srgbClr val="C00000"/>
                </a:solidFill>
              </a:rPr>
              <a:t>ере</a:t>
            </a:r>
            <a:r>
              <a:rPr lang="ru-RU" b="1" i="1" dirty="0" smtClean="0"/>
              <a:t>чь – ст</a:t>
            </a:r>
            <a:r>
              <a:rPr lang="ru-RU" b="1" i="1" dirty="0" smtClean="0">
                <a:solidFill>
                  <a:srgbClr val="C00000"/>
                </a:solidFill>
              </a:rPr>
              <a:t>оро</a:t>
            </a:r>
            <a:r>
              <a:rPr lang="ru-RU" b="1" i="1" dirty="0" smtClean="0"/>
              <a:t>жить – ст</a:t>
            </a:r>
            <a:r>
              <a:rPr lang="ru-RU" b="1" i="1" dirty="0" smtClean="0">
                <a:solidFill>
                  <a:srgbClr val="C00000"/>
                </a:solidFill>
              </a:rPr>
              <a:t>ра</a:t>
            </a:r>
            <a:r>
              <a:rPr lang="ru-RU" b="1" i="1" dirty="0" smtClean="0"/>
              <a:t>жа</a:t>
            </a:r>
          </a:p>
          <a:p>
            <a:pPr>
              <a:buNone/>
            </a:pPr>
            <a:r>
              <a:rPr lang="uk-UA" dirty="0" err="1" smtClean="0"/>
              <a:t>ере</a:t>
            </a:r>
            <a:r>
              <a:rPr lang="uk-UA" dirty="0" smtClean="0"/>
              <a:t> // </a:t>
            </a:r>
            <a:r>
              <a:rPr lang="uk-UA" dirty="0" err="1" smtClean="0"/>
              <a:t>оро</a:t>
            </a:r>
            <a:r>
              <a:rPr lang="uk-UA" dirty="0" smtClean="0"/>
              <a:t> // </a:t>
            </a:r>
            <a:r>
              <a:rPr lang="uk-UA" dirty="0" err="1" smtClean="0"/>
              <a:t>ра</a:t>
            </a:r>
            <a:r>
              <a:rPr lang="uk-UA" dirty="0" smtClean="0"/>
              <a:t> </a:t>
            </a:r>
            <a:r>
              <a:rPr lang="en-US" dirty="0" smtClean="0"/>
              <a:t>&lt; </a:t>
            </a:r>
            <a:r>
              <a:rPr lang="uk-UA" dirty="0" smtClean="0"/>
              <a:t>*</a:t>
            </a:r>
            <a:r>
              <a:rPr lang="ru-RU" dirty="0" err="1" smtClean="0"/>
              <a:t>tert</a:t>
            </a:r>
            <a:r>
              <a:rPr lang="uk-UA" dirty="0" smtClean="0"/>
              <a:t>, *</a:t>
            </a:r>
            <a:r>
              <a:rPr lang="ru-RU" dirty="0" err="1" smtClean="0"/>
              <a:t>telt</a:t>
            </a:r>
            <a:r>
              <a:rPr lang="uk-UA" dirty="0" smtClean="0"/>
              <a:t>, *</a:t>
            </a:r>
            <a:r>
              <a:rPr lang="ru-RU" dirty="0" err="1" smtClean="0"/>
              <a:t>tort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ЗВС)</a:t>
            </a:r>
          </a:p>
          <a:p>
            <a:pPr>
              <a:buNone/>
            </a:pPr>
            <a:r>
              <a:rPr lang="uk-UA" dirty="0" err="1" smtClean="0"/>
              <a:t>Ст.сл</a:t>
            </a:r>
            <a:r>
              <a:rPr lang="uk-UA" dirty="0" smtClean="0"/>
              <a:t>.: переміщення голосного і </a:t>
            </a:r>
            <a:r>
              <a:rPr lang="uk-UA" dirty="0" smtClean="0"/>
              <a:t>сонорного, </a:t>
            </a:r>
            <a:r>
              <a:rPr lang="uk-UA" dirty="0" smtClean="0"/>
              <a:t>подовження голосного звука (*</a:t>
            </a:r>
            <a:r>
              <a:rPr lang="ru-RU" dirty="0" err="1" smtClean="0"/>
              <a:t>ra</a:t>
            </a:r>
            <a:r>
              <a:rPr lang="uk-UA" dirty="0" smtClean="0"/>
              <a:t> – </a:t>
            </a:r>
            <a:r>
              <a:rPr lang="uk-UA" dirty="0" err="1" smtClean="0"/>
              <a:t>неповноголосне</a:t>
            </a:r>
            <a:r>
              <a:rPr lang="uk-UA" dirty="0" smtClean="0"/>
              <a:t> сполучення)</a:t>
            </a:r>
          </a:p>
          <a:p>
            <a:pPr>
              <a:buNone/>
            </a:pPr>
            <a:r>
              <a:rPr lang="uk-UA" dirty="0" err="1" smtClean="0"/>
              <a:t>Зх.сл</a:t>
            </a:r>
            <a:r>
              <a:rPr lang="uk-UA" dirty="0" smtClean="0"/>
              <a:t>.: перестановка голосного з </a:t>
            </a:r>
            <a:r>
              <a:rPr lang="uk-UA" dirty="0" smtClean="0"/>
              <a:t>сонорним, </a:t>
            </a:r>
            <a:r>
              <a:rPr lang="uk-UA" dirty="0" smtClean="0"/>
              <a:t>відсутність подовження голосного </a:t>
            </a:r>
            <a:r>
              <a:rPr lang="ru-RU" dirty="0" smtClean="0"/>
              <a:t>(*</a:t>
            </a:r>
            <a:r>
              <a:rPr lang="ru-RU" dirty="0" err="1" smtClean="0"/>
              <a:t>ro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uk-UA" dirty="0" err="1" smtClean="0"/>
              <a:t>Сх.сл</a:t>
            </a:r>
            <a:r>
              <a:rPr lang="uk-UA" dirty="0" smtClean="0"/>
              <a:t>.: голосний перед </a:t>
            </a:r>
            <a:r>
              <a:rPr lang="uk-UA" dirty="0" smtClean="0"/>
              <a:t>сонорним зберігався</a:t>
            </a:r>
            <a:r>
              <a:rPr lang="uk-UA" dirty="0" smtClean="0"/>
              <a:t>, відкриття складу йшло шляхом розвитку після </a:t>
            </a:r>
            <a:r>
              <a:rPr lang="uk-UA" dirty="0" smtClean="0"/>
              <a:t>сонорного вторинного </a:t>
            </a:r>
            <a:r>
              <a:rPr lang="uk-UA" dirty="0" smtClean="0"/>
              <a:t>голосного такої ж артикуляції (</a:t>
            </a:r>
            <a:r>
              <a:rPr lang="ru-RU" dirty="0" smtClean="0"/>
              <a:t>*</a:t>
            </a:r>
            <a:r>
              <a:rPr lang="ru-RU" dirty="0" err="1" smtClean="0"/>
              <a:t>оrо</a:t>
            </a:r>
            <a:r>
              <a:rPr lang="uk-UA" dirty="0" smtClean="0"/>
              <a:t> – повноголосне сполучення)</a:t>
            </a:r>
          </a:p>
          <a:p>
            <a:pPr>
              <a:buNone/>
            </a:pPr>
            <a:r>
              <a:rPr lang="ru-RU" dirty="0" err="1" smtClean="0"/>
              <a:t>оро</a:t>
            </a:r>
            <a:r>
              <a:rPr lang="ru-RU" dirty="0" smtClean="0"/>
              <a:t> // ере</a:t>
            </a:r>
            <a:r>
              <a:rPr lang="uk-UA" dirty="0" smtClean="0"/>
              <a:t> </a:t>
            </a:r>
            <a:r>
              <a:rPr lang="uk-UA" smtClean="0"/>
              <a:t>походить з </a:t>
            </a:r>
            <a:r>
              <a:rPr lang="uk-UA" dirty="0" smtClean="0"/>
              <a:t>давнього </a:t>
            </a:r>
            <a:r>
              <a:rPr lang="uk-UA" dirty="0" err="1" smtClean="0"/>
              <a:t>іє</a:t>
            </a:r>
            <a:r>
              <a:rPr lang="uk-UA" dirty="0" smtClean="0"/>
              <a:t>. якісного чергування </a:t>
            </a:r>
            <a:r>
              <a:rPr lang="ru-RU" dirty="0" smtClean="0"/>
              <a:t>[е] // [о]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642942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Перехід </a:t>
            </a:r>
            <a:r>
              <a:rPr lang="ru-RU" b="1" dirty="0" smtClean="0"/>
              <a:t>е &gt;’ о </a:t>
            </a:r>
            <a:r>
              <a:rPr lang="uk-UA" dirty="0" smtClean="0"/>
              <a:t>відбувався під наголосом у положенні після м’яких приголосних перед твердими </a:t>
            </a:r>
          </a:p>
          <a:p>
            <a:r>
              <a:rPr lang="uk-UA" dirty="0" smtClean="0"/>
              <a:t>сучасна рос. мова: перехід </a:t>
            </a:r>
            <a:r>
              <a:rPr lang="uk-UA" b="1" dirty="0" smtClean="0"/>
              <a:t>е &gt; </a:t>
            </a:r>
            <a:r>
              <a:rPr lang="uk-UA" b="1" dirty="0" err="1" smtClean="0"/>
              <a:t>’о</a:t>
            </a:r>
            <a:r>
              <a:rPr lang="uk-UA" b="1" dirty="0" smtClean="0"/>
              <a:t> </a:t>
            </a:r>
            <a:r>
              <a:rPr lang="uk-UA" dirty="0" smtClean="0"/>
              <a:t>спостерігається лише в наголошеному складі</a:t>
            </a:r>
          </a:p>
          <a:p>
            <a:r>
              <a:rPr lang="uk-UA" dirty="0" smtClean="0"/>
              <a:t>сучасні </a:t>
            </a:r>
            <a:r>
              <a:rPr lang="uk-UA" dirty="0" err="1" smtClean="0"/>
              <a:t>північновеликоруські</a:t>
            </a:r>
            <a:r>
              <a:rPr lang="uk-UA" dirty="0" smtClean="0"/>
              <a:t> </a:t>
            </a:r>
            <a:r>
              <a:rPr lang="uk-UA" dirty="0" err="1" smtClean="0"/>
              <a:t>йокаючі</a:t>
            </a:r>
            <a:r>
              <a:rPr lang="uk-UA" dirty="0" smtClean="0"/>
              <a:t> говірки: [</a:t>
            </a:r>
            <a:r>
              <a:rPr lang="uk-UA" i="1" dirty="0" err="1" smtClean="0"/>
              <a:t>н’ос</a:t>
            </a:r>
            <a:r>
              <a:rPr lang="uk-UA" b="1" i="1" dirty="0" err="1" smtClean="0"/>
              <a:t>у</a:t>
            </a:r>
            <a:r>
              <a:rPr lang="uk-UA" dirty="0" smtClean="0"/>
              <a:t>], [</a:t>
            </a:r>
            <a:r>
              <a:rPr lang="uk-UA" i="1" dirty="0" err="1" smtClean="0"/>
              <a:t>в’оз</a:t>
            </a:r>
            <a:r>
              <a:rPr lang="uk-UA" b="1" i="1" dirty="0" err="1" smtClean="0"/>
              <a:t>у</a:t>
            </a:r>
            <a:r>
              <a:rPr lang="uk-UA" dirty="0" smtClean="0"/>
              <a:t>]</a:t>
            </a:r>
          </a:p>
          <a:p>
            <a:pPr>
              <a:buNone/>
            </a:pPr>
            <a:r>
              <a:rPr lang="uk-UA" dirty="0" smtClean="0"/>
              <a:t>Часові межі:</a:t>
            </a:r>
          </a:p>
          <a:p>
            <a:pPr marL="514350" indent="-514350">
              <a:buAutoNum type="arabicParenR"/>
            </a:pPr>
            <a:r>
              <a:rPr lang="uk-UA" dirty="0" smtClean="0"/>
              <a:t>не раніше ніж до ХІІ ст. – після вторинного пом'якшення приголосних: з [</a:t>
            </a:r>
            <a:r>
              <a:rPr lang="uk-UA" dirty="0" err="1" smtClean="0"/>
              <a:t>везъ</a:t>
            </a:r>
            <a:r>
              <a:rPr lang="uk-UA" dirty="0" smtClean="0"/>
              <a:t>] з напівм’яким [в] виникло б [</a:t>
            </a:r>
            <a:r>
              <a:rPr lang="uk-UA" i="1" dirty="0" err="1" smtClean="0"/>
              <a:t>воз</a:t>
            </a:r>
            <a:r>
              <a:rPr lang="uk-UA" dirty="0" smtClean="0"/>
              <a:t>], а не [</a:t>
            </a:r>
            <a:r>
              <a:rPr lang="uk-UA" i="1" dirty="0" err="1" smtClean="0"/>
              <a:t>в’оз</a:t>
            </a:r>
            <a:r>
              <a:rPr lang="uk-UA" dirty="0" smtClean="0"/>
              <a:t>]</a:t>
            </a:r>
          </a:p>
          <a:p>
            <a:pPr marL="514350" indent="-514350">
              <a:buAutoNum type="arabicParenR"/>
            </a:pPr>
            <a:r>
              <a:rPr lang="uk-UA" dirty="0" smtClean="0"/>
              <a:t>до періоду після занепаду редукованих, оскільки такій зміні піддавався і [е] </a:t>
            </a:r>
            <a:r>
              <a:rPr lang="en-US" dirty="0" smtClean="0"/>
              <a:t>&lt;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err="1" smtClean="0"/>
              <a:t>ь</a:t>
            </a:r>
            <a:r>
              <a:rPr lang="en-US" dirty="0" smtClean="0"/>
              <a:t>] </a:t>
            </a:r>
            <a:r>
              <a:rPr lang="uk-UA" dirty="0" smtClean="0"/>
              <a:t>у сильній позиції у ХІІ ст.</a:t>
            </a:r>
          </a:p>
          <a:p>
            <a:pPr marL="514350" indent="-514350">
              <a:buNone/>
            </a:pPr>
            <a:r>
              <a:rPr lang="uk-UA" dirty="0" smtClean="0"/>
              <a:t>Час припинення дії цього процесу – </a:t>
            </a:r>
            <a:r>
              <a:rPr lang="ru-RU" dirty="0" smtClean="0"/>
              <a:t>XIV-XVI </a:t>
            </a:r>
            <a:r>
              <a:rPr lang="uk-UA" dirty="0" err="1" smtClean="0"/>
              <a:t>ст</a:t>
            </a:r>
            <a:r>
              <a:rPr lang="ru-RU" dirty="0" smtClean="0"/>
              <a:t>.</a:t>
            </a:r>
          </a:p>
          <a:p>
            <a:pPr marL="514350" indent="-514350"/>
            <a:r>
              <a:rPr lang="uk-UA" dirty="0" smtClean="0"/>
              <a:t>Перехід </a:t>
            </a:r>
            <a:r>
              <a:rPr lang="ru-RU" dirty="0" smtClean="0"/>
              <a:t>[е] в [‘о]</a:t>
            </a:r>
            <a:r>
              <a:rPr lang="uk-UA" dirty="0" smtClean="0"/>
              <a:t> перед </a:t>
            </a:r>
            <a:r>
              <a:rPr lang="ru-RU" dirty="0" smtClean="0"/>
              <a:t>[ж] и [</a:t>
            </a:r>
            <a:r>
              <a:rPr lang="ru-RU" dirty="0" err="1" smtClean="0"/>
              <a:t>ш</a:t>
            </a:r>
            <a:r>
              <a:rPr lang="ru-RU" dirty="0" smtClean="0"/>
              <a:t>],</a:t>
            </a:r>
            <a:r>
              <a:rPr lang="uk-UA" dirty="0" smtClean="0"/>
              <a:t> які стверділи до </a:t>
            </a:r>
            <a:r>
              <a:rPr lang="ru-RU" dirty="0" smtClean="0"/>
              <a:t>XIV </a:t>
            </a:r>
            <a:r>
              <a:rPr lang="uk-UA" dirty="0" err="1" smtClean="0"/>
              <a:t>ст</a:t>
            </a:r>
            <a:r>
              <a:rPr lang="ru-RU" dirty="0" smtClean="0"/>
              <a:t>. </a:t>
            </a:r>
          </a:p>
          <a:p>
            <a:pPr marL="514350" indent="-514350" algn="ctr">
              <a:buNone/>
            </a:pPr>
            <a:r>
              <a:rPr lang="ru-RU" i="1" dirty="0" smtClean="0"/>
              <a:t>ёж, идёшь</a:t>
            </a:r>
          </a:p>
          <a:p>
            <a:pPr marL="514350" indent="-514350">
              <a:buNone/>
            </a:pPr>
            <a:r>
              <a:rPr lang="uk-UA" dirty="0" smtClean="0"/>
              <a:t>відсутній перед </a:t>
            </a:r>
            <a:r>
              <a:rPr lang="ru-RU" dirty="0" smtClean="0"/>
              <a:t>[</a:t>
            </a:r>
            <a:r>
              <a:rPr lang="ru-RU" dirty="0" err="1" smtClean="0"/>
              <a:t>ц</a:t>
            </a:r>
            <a:r>
              <a:rPr lang="ru-RU" dirty="0" smtClean="0"/>
              <a:t>’],</a:t>
            </a:r>
            <a:r>
              <a:rPr lang="uk-UA" dirty="0" smtClean="0"/>
              <a:t> який ствердів лише до </a:t>
            </a:r>
            <a:r>
              <a:rPr lang="ru-RU" dirty="0" smtClean="0"/>
              <a:t>XVI </a:t>
            </a:r>
            <a:r>
              <a:rPr lang="uk-UA" dirty="0" err="1" smtClean="0"/>
              <a:t>ст</a:t>
            </a:r>
            <a:r>
              <a:rPr lang="ru-RU" dirty="0" smtClean="0"/>
              <a:t>. </a:t>
            </a:r>
          </a:p>
          <a:p>
            <a:pPr marL="514350" indent="-514350" algn="ctr">
              <a:buNone/>
            </a:pPr>
            <a:r>
              <a:rPr lang="ru-RU" i="1" dirty="0" smtClean="0"/>
              <a:t>отец, молодец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1</a:t>
            </a:r>
            <a:r>
              <a:rPr lang="uk-UA" b="1" dirty="0" smtClean="0"/>
              <a:t>. Фонетично закономірний перехід </a:t>
            </a:r>
            <a:r>
              <a:rPr lang="ru-RU" b="1" dirty="0" smtClean="0"/>
              <a:t>[е] в [‘о]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i="1" dirty="0" smtClean="0"/>
              <a:t>нёс, сёла</a:t>
            </a:r>
          </a:p>
          <a:p>
            <a:pPr>
              <a:buNone/>
            </a:pPr>
            <a:r>
              <a:rPr lang="ru-RU" dirty="0" smtClean="0"/>
              <a:t>2.</a:t>
            </a:r>
            <a:r>
              <a:rPr lang="ru-RU" i="1" dirty="0" smtClean="0"/>
              <a:t> </a:t>
            </a:r>
            <a:r>
              <a:rPr lang="uk-UA" b="1" dirty="0" smtClean="0"/>
              <a:t>Умови для переходу є, але перехід відсутній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uk-UA" dirty="0" smtClean="0"/>
              <a:t>А) </a:t>
            </a:r>
            <a:r>
              <a:rPr lang="ru-RU" i="1" dirty="0" smtClean="0"/>
              <a:t>отец, купец</a:t>
            </a:r>
            <a:r>
              <a:rPr lang="uk-UA" dirty="0" smtClean="0"/>
              <a:t> – </a:t>
            </a:r>
            <a:r>
              <a:rPr lang="ru-RU" dirty="0" smtClean="0"/>
              <a:t>[</a:t>
            </a:r>
            <a:r>
              <a:rPr lang="ru-RU" dirty="0" err="1" smtClean="0"/>
              <a:t>ц</a:t>
            </a:r>
            <a:r>
              <a:rPr lang="ru-RU" dirty="0" smtClean="0"/>
              <a:t>]</a:t>
            </a:r>
            <a:r>
              <a:rPr lang="uk-UA" dirty="0" smtClean="0"/>
              <a:t> ствердів, коли дія переходу е </a:t>
            </a:r>
            <a:r>
              <a:rPr lang="ru-RU" dirty="0" smtClean="0"/>
              <a:t>&gt; ‘</a:t>
            </a:r>
            <a:r>
              <a:rPr lang="ru-RU" dirty="0" err="1" smtClean="0"/>
              <a:t>o</a:t>
            </a:r>
            <a:r>
              <a:rPr lang="uk-UA" dirty="0" smtClean="0"/>
              <a:t> завершилась;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Б) </a:t>
            </a:r>
            <a:r>
              <a:rPr lang="ru-RU" i="1" dirty="0" smtClean="0"/>
              <a:t>аптека, газета</a:t>
            </a:r>
            <a:r>
              <a:rPr lang="uk-UA" dirty="0" smtClean="0"/>
              <a:t> – це більш пізні запозичення;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В) </a:t>
            </a:r>
            <a:r>
              <a:rPr lang="uk-UA" i="1" dirty="0" smtClean="0"/>
              <a:t>небо, перст, </a:t>
            </a:r>
            <a:r>
              <a:rPr lang="uk-UA" i="1" dirty="0" err="1" smtClean="0"/>
              <a:t>надежда</a:t>
            </a:r>
            <a:r>
              <a:rPr lang="uk-UA" i="1" dirty="0" smtClean="0"/>
              <a:t> </a:t>
            </a:r>
            <a:r>
              <a:rPr lang="uk-UA" dirty="0" smtClean="0"/>
              <a:t>– ці слова запозичені зі старослов’янської мови через посередництво церковнослов’янської, яким ніколи не була відома зміна [е] в [</a:t>
            </a:r>
            <a:r>
              <a:rPr lang="uk-UA" dirty="0" err="1" smtClean="0"/>
              <a:t>‘о</a:t>
            </a:r>
            <a:r>
              <a:rPr lang="uk-UA" dirty="0" smtClean="0"/>
              <a:t>] (пор. давньоруські слова </a:t>
            </a:r>
            <a:r>
              <a:rPr lang="uk-UA" i="1" dirty="0" smtClean="0"/>
              <a:t>нёбо, напёрсток</a:t>
            </a:r>
            <a:r>
              <a:rPr lang="uk-UA" dirty="0" smtClean="0"/>
              <a:t>, в говірках – </a:t>
            </a:r>
            <a:r>
              <a:rPr lang="uk-UA" i="1" dirty="0" err="1" smtClean="0"/>
              <a:t>надёжа</a:t>
            </a:r>
            <a:r>
              <a:rPr lang="uk-UA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Г) </a:t>
            </a:r>
            <a:r>
              <a:rPr lang="uk-UA" i="1" dirty="0" err="1" smtClean="0"/>
              <a:t>лето</a:t>
            </a:r>
            <a:r>
              <a:rPr lang="uk-UA" dirty="0" smtClean="0"/>
              <a:t>, </a:t>
            </a:r>
            <a:r>
              <a:rPr lang="uk-UA" i="1" dirty="0" smtClean="0"/>
              <a:t>лес</a:t>
            </a:r>
            <a:r>
              <a:rPr lang="uk-UA" dirty="0" smtClean="0"/>
              <a:t> – </a:t>
            </a:r>
            <a:r>
              <a:rPr lang="ru-RU" dirty="0" smtClean="0"/>
              <a:t>[е] &lt; [</a:t>
            </a:r>
            <a:r>
              <a:rPr lang="ru-RU" dirty="0" err="1" smtClean="0"/>
              <a:t>ě</a:t>
            </a:r>
            <a:r>
              <a:rPr lang="ru-RU" dirty="0" smtClean="0"/>
              <a:t>],</a:t>
            </a:r>
            <a:r>
              <a:rPr lang="uk-UA" dirty="0" smtClean="0"/>
              <a:t> який до цього часу ще не співпав з </a:t>
            </a:r>
            <a:r>
              <a:rPr lang="ru-RU" dirty="0" smtClean="0"/>
              <a:t>[е];</a:t>
            </a:r>
          </a:p>
          <a:p>
            <a:pPr>
              <a:buNone/>
            </a:pPr>
            <a:r>
              <a:rPr lang="uk-UA" dirty="0" smtClean="0"/>
              <a:t>Д) </a:t>
            </a:r>
            <a:r>
              <a:rPr lang="ru-RU" i="1" dirty="0" smtClean="0"/>
              <a:t>женский, деревенский</a:t>
            </a:r>
            <a:r>
              <a:rPr lang="uk-UA" dirty="0" smtClean="0"/>
              <a:t> – </a:t>
            </a:r>
            <a:r>
              <a:rPr lang="ru-RU" dirty="0" smtClean="0"/>
              <a:t>[</a:t>
            </a:r>
            <a:r>
              <a:rPr lang="ru-RU" dirty="0" err="1" smtClean="0"/>
              <a:t>н</a:t>
            </a:r>
            <a:r>
              <a:rPr lang="ru-RU" dirty="0" smtClean="0"/>
              <a:t>]</a:t>
            </a:r>
            <a:r>
              <a:rPr lang="uk-UA" dirty="0" smtClean="0"/>
              <a:t> довго зберігав м’якість перед суфіксом -</a:t>
            </a:r>
            <a:r>
              <a:rPr lang="ru-RU" i="1" dirty="0" err="1" smtClean="0"/>
              <a:t>ьск</a:t>
            </a:r>
            <a:r>
              <a:rPr lang="ru-RU" i="1" dirty="0" smtClean="0"/>
              <a:t>-</a:t>
            </a:r>
            <a:r>
              <a:rPr lang="uk-UA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Е) </a:t>
            </a:r>
            <a:r>
              <a:rPr lang="uk-UA" i="1" dirty="0" err="1" smtClean="0"/>
              <a:t>первый</a:t>
            </a:r>
            <a:r>
              <a:rPr lang="uk-UA" i="1" dirty="0" smtClean="0"/>
              <a:t>, верх</a:t>
            </a:r>
            <a:r>
              <a:rPr lang="uk-UA" dirty="0" smtClean="0"/>
              <a:t> – пізніше ствердіння [</a:t>
            </a:r>
            <a:r>
              <a:rPr lang="ru-RU" dirty="0" err="1" smtClean="0"/>
              <a:t>r</a:t>
            </a:r>
            <a:r>
              <a:rPr lang="uk-UA" dirty="0" smtClean="0"/>
              <a:t>’]: в групі </a:t>
            </a:r>
            <a:r>
              <a:rPr lang="uk-UA" i="1" dirty="0" smtClean="0"/>
              <a:t>*</a:t>
            </a:r>
            <a:r>
              <a:rPr lang="ru-RU" i="1" dirty="0" err="1" smtClean="0"/>
              <a:t>t</a:t>
            </a:r>
            <a:r>
              <a:rPr lang="uk-UA" i="1" dirty="0" smtClean="0"/>
              <a:t>ь</a:t>
            </a:r>
            <a:r>
              <a:rPr lang="ru-RU" i="1" dirty="0" err="1" smtClean="0"/>
              <a:t>rt</a:t>
            </a:r>
            <a:r>
              <a:rPr lang="ru-RU" i="1" dirty="0" smtClean="0"/>
              <a:t> </a:t>
            </a:r>
            <a:r>
              <a:rPr lang="uk-UA" dirty="0" smtClean="0"/>
              <a:t>[</a:t>
            </a:r>
            <a:r>
              <a:rPr lang="ru-RU" dirty="0" err="1" smtClean="0"/>
              <a:t>r</a:t>
            </a:r>
            <a:r>
              <a:rPr lang="uk-UA" dirty="0" smtClean="0"/>
              <a:t>’] сонорний і м’який під впливом наступного редукованого переднього ряду ь (м’якість [</a:t>
            </a:r>
            <a:r>
              <a:rPr lang="ru-RU" dirty="0" err="1" smtClean="0"/>
              <a:t>r</a:t>
            </a:r>
            <a:r>
              <a:rPr lang="uk-UA" dirty="0" smtClean="0"/>
              <a:t>’] втратилась раніше перед передньоязиковим приголосним (</a:t>
            </a:r>
            <a:r>
              <a:rPr lang="uk-UA" i="1" dirty="0" err="1" smtClean="0"/>
              <a:t>мёртвый</a:t>
            </a:r>
            <a:r>
              <a:rPr lang="uk-UA" dirty="0" smtClean="0"/>
              <a:t>) і пізніше перед задньоязиковим приголосним);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Ж) </a:t>
            </a:r>
            <a:r>
              <a:rPr lang="ru-RU" i="1" dirty="0" smtClean="0"/>
              <a:t>ненависть, нехотя, недруг</a:t>
            </a:r>
            <a:r>
              <a:rPr lang="uk-UA" dirty="0" smtClean="0"/>
              <a:t> – в префіксах може бути узагальнення з іншими коренями, які починаються з м’якого приголосного.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3. </a:t>
            </a:r>
            <a:r>
              <a:rPr lang="uk-UA" b="1" dirty="0" smtClean="0"/>
              <a:t>Умов для переходу немає, а перехід є – дія граматичної аналогії</a:t>
            </a:r>
          </a:p>
          <a:p>
            <a:pPr>
              <a:buNone/>
            </a:pPr>
            <a:r>
              <a:rPr lang="uk-UA" b="1" dirty="0" smtClean="0"/>
              <a:t>Перед м’якими приголосними</a:t>
            </a:r>
          </a:p>
          <a:p>
            <a:pPr>
              <a:buNone/>
            </a:pPr>
            <a:r>
              <a:rPr lang="uk-UA" dirty="0" smtClean="0"/>
              <a:t>А) </a:t>
            </a:r>
            <a:r>
              <a:rPr lang="ru-RU" i="1" dirty="0" smtClean="0"/>
              <a:t>щёки</a:t>
            </a:r>
            <a:r>
              <a:rPr lang="uk-UA" dirty="0" smtClean="0"/>
              <a:t> – за аналогією до </a:t>
            </a:r>
            <a:r>
              <a:rPr lang="ru-RU" i="1" dirty="0" err="1" smtClean="0"/>
              <a:t>весна-вёсны</a:t>
            </a:r>
            <a:r>
              <a:rPr lang="ru-RU" i="1" dirty="0" smtClean="0"/>
              <a:t>, </a:t>
            </a:r>
            <a:r>
              <a:rPr lang="ru-RU" i="1" dirty="0" err="1" smtClean="0"/>
              <a:t>село-сёла</a:t>
            </a:r>
            <a:r>
              <a:rPr lang="uk-UA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Б) </a:t>
            </a:r>
            <a:r>
              <a:rPr lang="ru-RU" i="1" dirty="0" smtClean="0"/>
              <a:t>землёю, свечою </a:t>
            </a:r>
            <a:r>
              <a:rPr lang="uk-UA" dirty="0" smtClean="0"/>
              <a:t>–</a:t>
            </a:r>
            <a:r>
              <a:rPr lang="en-US" dirty="0" smtClean="0"/>
              <a:t> </a:t>
            </a:r>
            <a:r>
              <a:rPr lang="uk-UA" dirty="0" smtClean="0"/>
              <a:t>за аналогією зі словами твердого варіанту </a:t>
            </a:r>
            <a:r>
              <a:rPr lang="ru-RU" i="1" dirty="0" smtClean="0"/>
              <a:t>водою, женою</a:t>
            </a:r>
            <a:r>
              <a:rPr lang="uk-UA" dirty="0" smtClean="0"/>
              <a:t>;</a:t>
            </a:r>
          </a:p>
          <a:p>
            <a:pPr>
              <a:buNone/>
            </a:pPr>
            <a:r>
              <a:rPr lang="uk-UA" dirty="0" smtClean="0"/>
              <a:t>В) у словах типу (</a:t>
            </a:r>
            <a:r>
              <a:rPr lang="uk-UA" i="1" dirty="0" smtClean="0"/>
              <a:t>на</a:t>
            </a:r>
            <a:r>
              <a:rPr lang="uk-UA" dirty="0" smtClean="0"/>
              <a:t>) </a:t>
            </a:r>
            <a:r>
              <a:rPr lang="ru-RU" i="1" dirty="0" smtClean="0"/>
              <a:t>берёзе, переплёте</a:t>
            </a:r>
            <a:r>
              <a:rPr lang="uk-UA" dirty="0" smtClean="0"/>
              <a:t> – за аналогією до інших форм цих слів </a:t>
            </a:r>
            <a:r>
              <a:rPr lang="ru-RU" i="1" dirty="0" smtClean="0"/>
              <a:t>берёза, переплёт</a:t>
            </a:r>
            <a:r>
              <a:rPr lang="uk-UA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Г) у словах типу </a:t>
            </a:r>
            <a:r>
              <a:rPr lang="ru-RU" i="1" dirty="0" smtClean="0"/>
              <a:t>несёте, идёте</a:t>
            </a:r>
            <a:r>
              <a:rPr lang="uk-UA" dirty="0" smtClean="0"/>
              <a:t> за аналогією з іншими формами цих слів – </a:t>
            </a:r>
            <a:r>
              <a:rPr lang="ru-RU" i="1" dirty="0" smtClean="0"/>
              <a:t>несём</a:t>
            </a:r>
            <a:r>
              <a:rPr lang="uk-UA" dirty="0" smtClean="0"/>
              <a:t> (кінцевий губний рано ствердів), </a:t>
            </a:r>
            <a:r>
              <a:rPr lang="ru-RU" i="1" dirty="0" smtClean="0"/>
              <a:t>несёшь, идём, идёшь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[е] </a:t>
            </a:r>
            <a:r>
              <a:rPr lang="en-US" b="1" dirty="0" smtClean="0"/>
              <a:t>&lt;</a:t>
            </a:r>
            <a:r>
              <a:rPr lang="ru-RU" b="1" dirty="0" smtClean="0"/>
              <a:t> [</a:t>
            </a:r>
            <a:r>
              <a:rPr lang="ru-RU" b="1" dirty="0" err="1" smtClean="0"/>
              <a:t>ě</a:t>
            </a:r>
            <a:r>
              <a:rPr lang="ru-RU" b="1" dirty="0" smtClean="0"/>
              <a:t>]</a:t>
            </a:r>
            <a:r>
              <a:rPr lang="uk-UA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uk-UA" dirty="0" smtClean="0"/>
              <a:t>Д) </a:t>
            </a:r>
            <a:r>
              <a:rPr lang="ru-RU" i="1" dirty="0" smtClean="0"/>
              <a:t>звёзды</a:t>
            </a:r>
            <a:r>
              <a:rPr lang="ru-RU" dirty="0" smtClean="0"/>
              <a:t>, </a:t>
            </a:r>
            <a:r>
              <a:rPr lang="ru-RU" i="1" dirty="0" smtClean="0"/>
              <a:t>гнёзд</a:t>
            </a:r>
            <a:r>
              <a:rPr lang="ru-RU" dirty="0" smtClean="0"/>
              <a:t>а</a:t>
            </a:r>
            <a:r>
              <a:rPr lang="uk-UA" dirty="0" smtClean="0"/>
              <a:t>– за аналогією до </a:t>
            </a:r>
            <a:r>
              <a:rPr lang="ru-RU" i="1" dirty="0" err="1" smtClean="0"/>
              <a:t>весна-вёсны</a:t>
            </a:r>
            <a:r>
              <a:rPr lang="ru-RU" i="1" dirty="0" smtClean="0"/>
              <a:t>, </a:t>
            </a:r>
            <a:r>
              <a:rPr lang="ru-RU" i="1" dirty="0" err="1" smtClean="0"/>
              <a:t>село-сёла</a:t>
            </a:r>
            <a:r>
              <a:rPr lang="uk-UA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У абсолютному кінці слова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Е) </a:t>
            </a:r>
            <a:r>
              <a:rPr lang="ru-RU" i="1" dirty="0" smtClean="0"/>
              <a:t>лицо, кольцо</a:t>
            </a:r>
            <a:r>
              <a:rPr lang="uk-UA" dirty="0" smtClean="0"/>
              <a:t> –</a:t>
            </a:r>
            <a:r>
              <a:rPr lang="en-US" dirty="0" smtClean="0"/>
              <a:t> </a:t>
            </a:r>
            <a:r>
              <a:rPr lang="uk-UA" dirty="0" smtClean="0"/>
              <a:t>за аналогією до твердих варіантів </a:t>
            </a:r>
            <a:r>
              <a:rPr lang="ru-RU" i="1" dirty="0" smtClean="0"/>
              <a:t>бревно, село</a:t>
            </a:r>
            <a:r>
              <a:rPr lang="uk-UA" dirty="0" smtClean="0"/>
              <a:t> ;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Ж) </a:t>
            </a:r>
            <a:r>
              <a:rPr lang="ru-RU" i="1" dirty="0" smtClean="0"/>
              <a:t>моё, твоё</a:t>
            </a:r>
            <a:r>
              <a:rPr lang="uk-UA" dirty="0" smtClean="0"/>
              <a:t> за аналогією до твердих варіантів – </a:t>
            </a:r>
            <a:r>
              <a:rPr lang="uk-UA" i="1" dirty="0" err="1" smtClean="0"/>
              <a:t>оно</a:t>
            </a:r>
            <a:r>
              <a:rPr lang="uk-UA" dirty="0" smtClean="0"/>
              <a:t>, </a:t>
            </a:r>
            <a:r>
              <a:rPr lang="uk-UA" i="1" dirty="0" smtClean="0"/>
              <a:t>то</a:t>
            </a:r>
            <a:r>
              <a:rPr lang="uk-UA" dirty="0" smtClean="0"/>
              <a:t>;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[ě]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Артикуляція:</a:t>
            </a:r>
          </a:p>
          <a:p>
            <a:pPr>
              <a:buNone/>
            </a:pPr>
            <a:r>
              <a:rPr lang="uk-UA" dirty="0" err="1" smtClean="0"/>
              <a:t>Друс</a:t>
            </a:r>
            <a:r>
              <a:rPr lang="uk-UA" dirty="0" smtClean="0"/>
              <a:t>. мова – вузький, закритий, середньо-верхнього підйому, </a:t>
            </a:r>
          </a:p>
          <a:p>
            <a:pPr>
              <a:buNone/>
            </a:pPr>
            <a:r>
              <a:rPr lang="uk-UA" dirty="0" err="1" smtClean="0"/>
              <a:t>Ст.сл</a:t>
            </a:r>
            <a:r>
              <a:rPr lang="uk-UA" dirty="0" smtClean="0"/>
              <a:t>. мова – широкий, відкритий, середньо-нижнього підйому</a:t>
            </a:r>
            <a:r>
              <a:rPr lang="en-US" dirty="0" smtClean="0"/>
              <a:t>; </a:t>
            </a:r>
            <a:r>
              <a:rPr lang="uk-UA" dirty="0" smtClean="0"/>
              <a:t>вимовлявся приблизно як </a:t>
            </a:r>
            <a:r>
              <a:rPr lang="en-US" dirty="0" smtClean="0"/>
              <a:t>[</a:t>
            </a:r>
            <a:r>
              <a:rPr lang="en-US" dirty="0" err="1" smtClean="0"/>
              <a:t>ie</a:t>
            </a:r>
            <a:r>
              <a:rPr lang="en-US" dirty="0" smtClean="0"/>
              <a:t>] </a:t>
            </a:r>
            <a:r>
              <a:rPr lang="uk-UA" dirty="0" smtClean="0"/>
              <a:t>або закритий</a:t>
            </a:r>
            <a:r>
              <a:rPr lang="en-US" dirty="0" smtClean="0"/>
              <a:t> [e]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рос. мова: [ě] = [</a:t>
            </a:r>
            <a:r>
              <a:rPr lang="en-US" dirty="0" smtClean="0"/>
              <a:t>e</a:t>
            </a:r>
            <a:r>
              <a:rPr lang="uk-UA" dirty="0" smtClean="0"/>
              <a:t>] </a:t>
            </a:r>
            <a:r>
              <a:rPr lang="uk-UA" dirty="0" err="1" smtClean="0"/>
              <a:t>хлеб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укр. мова: [ě] = [і] хліб</a:t>
            </a:r>
          </a:p>
          <a:p>
            <a:pPr>
              <a:buNone/>
            </a:pPr>
            <a:r>
              <a:rPr lang="uk-UA" dirty="0" err="1" smtClean="0"/>
              <a:t>болг</a:t>
            </a:r>
            <a:r>
              <a:rPr lang="uk-UA" dirty="0" smtClean="0"/>
              <a:t>. і </a:t>
            </a:r>
            <a:r>
              <a:rPr lang="uk-UA" dirty="0" err="1" smtClean="0"/>
              <a:t>макед</a:t>
            </a:r>
            <a:r>
              <a:rPr lang="uk-UA" dirty="0" smtClean="0"/>
              <a:t>.: [ě] = [</a:t>
            </a:r>
            <a:r>
              <a:rPr lang="pl-PL" dirty="0" smtClean="0"/>
              <a:t>‘</a:t>
            </a:r>
            <a:r>
              <a:rPr lang="ru-RU" dirty="0" smtClean="0"/>
              <a:t>а</a:t>
            </a:r>
            <a:r>
              <a:rPr lang="uk-UA" dirty="0" smtClean="0"/>
              <a:t>] </a:t>
            </a:r>
            <a:r>
              <a:rPr lang="uk-UA" dirty="0" err="1" smtClean="0"/>
              <a:t>хляб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Змішування літер </a:t>
            </a:r>
            <a:r>
              <a:rPr lang="uk-UA" b="1" dirty="0" smtClean="0"/>
              <a:t>ҍ</a:t>
            </a:r>
            <a:r>
              <a:rPr lang="uk-UA" dirty="0" smtClean="0"/>
              <a:t> та </a:t>
            </a:r>
            <a:r>
              <a:rPr lang="uk-UA" b="1" dirty="0" smtClean="0"/>
              <a:t>е</a:t>
            </a:r>
            <a:r>
              <a:rPr lang="uk-UA" dirty="0" smtClean="0"/>
              <a:t>, </a:t>
            </a:r>
            <a:r>
              <a:rPr lang="uk-UA" b="1" dirty="0" smtClean="0"/>
              <a:t>і</a:t>
            </a:r>
            <a:r>
              <a:rPr lang="uk-UA" dirty="0" smtClean="0"/>
              <a:t>, </a:t>
            </a:r>
            <a:r>
              <a:rPr lang="uk-UA" b="1" dirty="0" err="1" smtClean="0"/>
              <a:t>іа</a:t>
            </a:r>
            <a:r>
              <a:rPr lang="uk-UA" dirty="0" smtClean="0"/>
              <a:t> (а йотоване)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Походження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 smtClean="0"/>
              <a:t>[ě] </a:t>
            </a:r>
            <a:r>
              <a:rPr lang="uk-UA" dirty="0" smtClean="0"/>
              <a:t>утворився з *і</a:t>
            </a:r>
            <a:r>
              <a:rPr lang="en-US" dirty="0" smtClean="0"/>
              <a:t>e</a:t>
            </a:r>
            <a:r>
              <a:rPr lang="uk-UA" dirty="0" smtClean="0"/>
              <a:t> </a:t>
            </a:r>
            <a:r>
              <a:rPr lang="en-US" dirty="0" smtClean="0"/>
              <a:t>&gt;</a:t>
            </a:r>
            <a:r>
              <a:rPr lang="uk-UA" dirty="0" smtClean="0"/>
              <a:t> *е</a:t>
            </a:r>
            <a:endParaRPr lang="en-US" dirty="0" smtClean="0"/>
          </a:p>
          <a:p>
            <a:r>
              <a:rPr lang="uk-UA" dirty="0" smtClean="0"/>
              <a:t>пізніше – на місці дифтонгів *</a:t>
            </a:r>
            <a:r>
              <a:rPr lang="ru-RU" dirty="0" err="1" smtClean="0"/>
              <a:t>oi</a:t>
            </a:r>
            <a:r>
              <a:rPr lang="uk-UA" dirty="0" smtClean="0"/>
              <a:t>, *</a:t>
            </a:r>
            <a:r>
              <a:rPr lang="ru-RU" dirty="0" err="1" smtClean="0"/>
              <a:t>ai</a:t>
            </a:r>
            <a:endParaRPr lang="en-US" dirty="0" smtClean="0"/>
          </a:p>
          <a:p>
            <a:r>
              <a:rPr lang="uk-UA" b="1" dirty="0" smtClean="0"/>
              <a:t>[ě] </a:t>
            </a:r>
            <a:r>
              <a:rPr lang="uk-UA" dirty="0" smtClean="0"/>
              <a:t>співпав з [е]</a:t>
            </a:r>
            <a:r>
              <a:rPr lang="en-US" dirty="0" smtClean="0"/>
              <a:t> (</a:t>
            </a:r>
            <a:r>
              <a:rPr lang="uk-UA" dirty="0" smtClean="0"/>
              <a:t>багато </a:t>
            </a:r>
            <a:r>
              <a:rPr lang="uk-UA" dirty="0" err="1" smtClean="0"/>
              <a:t>південновеликоруських</a:t>
            </a:r>
            <a:r>
              <a:rPr lang="uk-UA" dirty="0" smtClean="0"/>
              <a:t> говірок, </a:t>
            </a:r>
            <a:r>
              <a:rPr lang="uk-UA" dirty="0" err="1" smtClean="0"/>
              <a:t>середньовеликоруських</a:t>
            </a:r>
            <a:r>
              <a:rPr lang="uk-UA" dirty="0" smtClean="0"/>
              <a:t> говірок, ряд </a:t>
            </a:r>
            <a:r>
              <a:rPr lang="uk-UA" dirty="0" err="1" smtClean="0"/>
              <a:t>північновеликоруських</a:t>
            </a:r>
            <a:r>
              <a:rPr lang="uk-UA" dirty="0" smtClean="0"/>
              <a:t> говірок)</a:t>
            </a:r>
          </a:p>
          <a:p>
            <a:r>
              <a:rPr lang="uk-UA" dirty="0" smtClean="0"/>
              <a:t>співпав з [и] (деякі вологодсько-кіровські, </a:t>
            </a:r>
            <a:r>
              <a:rPr lang="uk-UA" dirty="0" err="1" smtClean="0"/>
              <a:t>олонецькі</a:t>
            </a:r>
            <a:r>
              <a:rPr lang="uk-UA" dirty="0" smtClean="0"/>
              <a:t>, новгородські говірки)</a:t>
            </a:r>
          </a:p>
          <a:p>
            <a:r>
              <a:rPr lang="uk-UA" dirty="0" smtClean="0"/>
              <a:t>у деяких діалектах вона збереглась</a:t>
            </a:r>
          </a:p>
          <a:p>
            <a:pPr>
              <a:buNone/>
            </a:pPr>
            <a:r>
              <a:rPr lang="uk-UA" dirty="0" smtClean="0"/>
              <a:t>(деякі вологодські і новгородські </a:t>
            </a:r>
            <a:r>
              <a:rPr lang="uk-UA" dirty="0" err="1" smtClean="0"/>
              <a:t>північновеликоруські</a:t>
            </a:r>
            <a:r>
              <a:rPr lang="uk-UA" dirty="0" smtClean="0"/>
              <a:t> і деякі воронезькі та рязанські </a:t>
            </a:r>
            <a:r>
              <a:rPr lang="uk-UA" dirty="0" err="1" smtClean="0"/>
              <a:t>південновеликоруські</a:t>
            </a:r>
            <a:r>
              <a:rPr lang="uk-UA" dirty="0" smtClean="0"/>
              <a:t> говірки)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r>
              <a:rPr lang="uk-UA" dirty="0" smtClean="0"/>
              <a:t>Зміна </a:t>
            </a:r>
            <a:r>
              <a:rPr lang="ru-RU" dirty="0" smtClean="0"/>
              <a:t>[</a:t>
            </a:r>
            <a:r>
              <a:rPr lang="ru-RU" dirty="0" err="1" smtClean="0"/>
              <a:t>ě</a:t>
            </a:r>
            <a:r>
              <a:rPr lang="ru-RU" dirty="0" smtClean="0"/>
              <a:t>] = [и е] = и / е</a:t>
            </a:r>
          </a:p>
          <a:p>
            <a:pPr marL="514350" indent="-514350">
              <a:buAutoNum type="arabicPeriod"/>
            </a:pPr>
            <a:r>
              <a:rPr lang="uk-UA" dirty="0" smtClean="0"/>
              <a:t>Посилення першого компоненту дифтонга і збіг з </a:t>
            </a:r>
            <a:r>
              <a:rPr lang="ru-RU" dirty="0" smtClean="0"/>
              <a:t>[и]</a:t>
            </a:r>
            <a:r>
              <a:rPr lang="uk-UA" dirty="0" smtClean="0"/>
              <a:t> (в новгородських, </a:t>
            </a:r>
            <a:r>
              <a:rPr lang="uk-UA" dirty="0" err="1" smtClean="0"/>
              <a:t>олонецьких</a:t>
            </a:r>
            <a:r>
              <a:rPr lang="uk-UA" dirty="0" smtClean="0"/>
              <a:t> говірках)</a:t>
            </a:r>
          </a:p>
          <a:p>
            <a:pPr marL="514350" indent="-514350">
              <a:buAutoNum type="arabicPeriod"/>
            </a:pPr>
            <a:r>
              <a:rPr lang="uk-UA" dirty="0" smtClean="0"/>
              <a:t>Посилення другого компоненту та збіг з </a:t>
            </a:r>
            <a:r>
              <a:rPr lang="ru-RU" dirty="0" smtClean="0"/>
              <a:t>[е]</a:t>
            </a:r>
            <a:r>
              <a:rPr lang="uk-UA" dirty="0" smtClean="0"/>
              <a:t> (в рос</a:t>
            </a:r>
            <a:r>
              <a:rPr lang="en-US" dirty="0" smtClean="0"/>
              <a:t>.</a:t>
            </a:r>
            <a:r>
              <a:rPr lang="uk-UA" dirty="0" smtClean="0"/>
              <a:t> літ</a:t>
            </a:r>
            <a:r>
              <a:rPr lang="en-US" dirty="0" smtClean="0"/>
              <a:t>.</a:t>
            </a:r>
            <a:r>
              <a:rPr lang="uk-UA" dirty="0" smtClean="0"/>
              <a:t> мові)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Виникнення акання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явище редукції ненаголошених голосних </a:t>
            </a:r>
            <a:r>
              <a:rPr lang="uk-UA" b="1" dirty="0" smtClean="0"/>
              <a:t>е</a:t>
            </a:r>
            <a:r>
              <a:rPr lang="uk-UA" dirty="0" smtClean="0"/>
              <a:t> </a:t>
            </a:r>
            <a:r>
              <a:rPr lang="uk-UA" b="1" dirty="0" smtClean="0"/>
              <a:t>о</a:t>
            </a:r>
            <a:r>
              <a:rPr lang="uk-UA" dirty="0" smtClean="0"/>
              <a:t> (іноді також </a:t>
            </a:r>
            <a:r>
              <a:rPr lang="uk-UA" b="1" dirty="0" smtClean="0"/>
              <a:t>а</a:t>
            </a:r>
            <a:r>
              <a:rPr lang="uk-UA" dirty="0" smtClean="0"/>
              <a:t>)</a:t>
            </a:r>
          </a:p>
          <a:p>
            <a:r>
              <a:rPr lang="uk-UA" dirty="0" smtClean="0"/>
              <a:t>характерне для південних говірок</a:t>
            </a:r>
          </a:p>
          <a:p>
            <a:r>
              <a:rPr lang="uk-UA" dirty="0" smtClean="0"/>
              <a:t>«акання» у вужчому сенсі означає редукцію голосного </a:t>
            </a:r>
            <a:r>
              <a:rPr lang="uk-UA" b="1" dirty="0" smtClean="0"/>
              <a:t>о</a:t>
            </a:r>
          </a:p>
          <a:p>
            <a:r>
              <a:rPr lang="uk-UA" dirty="0" smtClean="0"/>
              <a:t>в ширшому – обіймає зміни голосних </a:t>
            </a:r>
            <a:r>
              <a:rPr lang="uk-UA" b="1" dirty="0" smtClean="0"/>
              <a:t>е</a:t>
            </a:r>
            <a:r>
              <a:rPr lang="uk-UA" dirty="0" smtClean="0"/>
              <a:t> </a:t>
            </a:r>
            <a:r>
              <a:rPr lang="uk-UA" b="1" dirty="0" smtClean="0"/>
              <a:t>а</a:t>
            </a:r>
            <a:r>
              <a:rPr lang="uk-UA" dirty="0" smtClean="0"/>
              <a:t>, які виступають після м’яких приголосних, на </a:t>
            </a:r>
            <a:r>
              <a:rPr lang="uk-UA" b="1" dirty="0" smtClean="0"/>
              <a:t>‘</a:t>
            </a:r>
            <a:r>
              <a:rPr lang="en-US" b="1" dirty="0" smtClean="0"/>
              <a:t>a</a:t>
            </a:r>
            <a:r>
              <a:rPr lang="uk-UA" dirty="0" smtClean="0"/>
              <a:t> (якання), </a:t>
            </a:r>
            <a:r>
              <a:rPr lang="uk-UA" b="1" dirty="0" smtClean="0"/>
              <a:t>‘</a:t>
            </a:r>
            <a:r>
              <a:rPr lang="en-US" b="1" dirty="0" smtClean="0"/>
              <a:t>e</a:t>
            </a:r>
            <a:r>
              <a:rPr lang="en-US" dirty="0" smtClean="0"/>
              <a:t> </a:t>
            </a:r>
            <a:r>
              <a:rPr lang="uk-UA" dirty="0" smtClean="0"/>
              <a:t>(</a:t>
            </a:r>
            <a:r>
              <a:rPr lang="uk-UA" dirty="0" err="1" smtClean="0"/>
              <a:t>єкання</a:t>
            </a:r>
            <a:r>
              <a:rPr lang="uk-UA" dirty="0" smtClean="0"/>
              <a:t>) або </a:t>
            </a:r>
            <a:r>
              <a:rPr lang="uk-UA" b="1" dirty="0" err="1" smtClean="0"/>
              <a:t>‘і</a:t>
            </a:r>
            <a:r>
              <a:rPr lang="uk-UA" dirty="0" smtClean="0"/>
              <a:t> (ікання)</a:t>
            </a:r>
          </a:p>
          <a:p>
            <a:pPr algn="ctr">
              <a:buNone/>
            </a:pPr>
            <a:r>
              <a:rPr lang="uk-UA" i="1" dirty="0" err="1" smtClean="0"/>
              <a:t>ряка</a:t>
            </a:r>
            <a:r>
              <a:rPr lang="uk-UA" dirty="0" smtClean="0"/>
              <a:t>, </a:t>
            </a:r>
            <a:r>
              <a:rPr lang="uk-UA" i="1" dirty="0" err="1" smtClean="0"/>
              <a:t>тяни</a:t>
            </a:r>
            <a:r>
              <a:rPr lang="uk-UA" dirty="0" smtClean="0"/>
              <a:t>, </a:t>
            </a:r>
            <a:r>
              <a:rPr lang="uk-UA" i="1" dirty="0" err="1" smtClean="0"/>
              <a:t>нясу</a:t>
            </a:r>
            <a:r>
              <a:rPr lang="uk-UA" dirty="0" smtClean="0"/>
              <a:t> або </a:t>
            </a:r>
            <a:r>
              <a:rPr lang="uk-UA" i="1" dirty="0" err="1" smtClean="0"/>
              <a:t>река</a:t>
            </a:r>
            <a:r>
              <a:rPr lang="uk-UA" dirty="0" smtClean="0"/>
              <a:t>, </a:t>
            </a:r>
            <a:r>
              <a:rPr lang="uk-UA" i="1" dirty="0" err="1" smtClean="0"/>
              <a:t>тени</a:t>
            </a:r>
            <a:r>
              <a:rPr lang="uk-UA" dirty="0" smtClean="0"/>
              <a:t>, </a:t>
            </a:r>
            <a:r>
              <a:rPr lang="uk-UA" i="1" dirty="0" smtClean="0"/>
              <a:t>несу</a:t>
            </a:r>
            <a:r>
              <a:rPr lang="uk-UA" dirty="0" smtClean="0"/>
              <a:t> або </a:t>
            </a:r>
            <a:r>
              <a:rPr lang="uk-UA" i="1" dirty="0" err="1" smtClean="0"/>
              <a:t>рика</a:t>
            </a:r>
            <a:r>
              <a:rPr lang="uk-UA" dirty="0" smtClean="0"/>
              <a:t>, </a:t>
            </a:r>
            <a:r>
              <a:rPr lang="uk-UA" i="1" dirty="0" smtClean="0"/>
              <a:t>тини</a:t>
            </a:r>
            <a:r>
              <a:rPr lang="uk-UA" dirty="0" smtClean="0"/>
              <a:t>, </a:t>
            </a:r>
            <a:r>
              <a:rPr lang="uk-UA" i="1" dirty="0" err="1" smtClean="0"/>
              <a:t>нису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2159</Words>
  <Application>Microsoft Office PowerPoint</Application>
  <PresentationFormat>Экран (4:3)</PresentationFormat>
  <Paragraphs>192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Розвиток повноголосних фонем.  Чергування голосних</vt:lpstr>
      <vt:lpstr>План</vt:lpstr>
      <vt:lpstr>Слайд 3</vt:lpstr>
      <vt:lpstr>Слайд 4</vt:lpstr>
      <vt:lpstr>Слайд 5</vt:lpstr>
      <vt:lpstr>Історія [ě] </vt:lpstr>
      <vt:lpstr>Походження </vt:lpstr>
      <vt:lpstr>Слайд 8</vt:lpstr>
      <vt:lpstr>Виникнення акання</vt:lpstr>
      <vt:lpstr>Слайд 10</vt:lpstr>
      <vt:lpstr>Слайд 11</vt:lpstr>
      <vt:lpstr>Слайд 12</vt:lpstr>
      <vt:lpstr>Чергування голосних</vt:lpstr>
      <vt:lpstr>Слайд 14</vt:lpstr>
      <vt:lpstr>Слайд 15</vt:lpstr>
      <vt:lpstr>Слайд 16</vt:lpstr>
      <vt:lpstr>Слайд 17</vt:lpstr>
      <vt:lpstr>Слайд 18</vt:lpstr>
      <vt:lpstr>Слайд 19</vt:lpstr>
      <vt:lpstr>Увага! Наявність усіх ступенів чергування не є обов’язковою.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ЗМІНИ Е В О В ПОЛОЖЕННІ ПЕРЕД ТВЕРДИМИ ПРИГОЛОСНИМИ</dc:title>
  <dc:creator>lenovo</dc:creator>
  <cp:lastModifiedBy>OLJA</cp:lastModifiedBy>
  <cp:revision>17</cp:revision>
  <dcterms:created xsi:type="dcterms:W3CDTF">2014-09-02T13:32:22Z</dcterms:created>
  <dcterms:modified xsi:type="dcterms:W3CDTF">2014-09-10T06:37:46Z</dcterms:modified>
</cp:coreProperties>
</file>