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76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EF591-E5F0-4269-BFA4-8F3335C2D979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BC1CA-206A-427A-B2EE-D45E6F4810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BC1CA-206A-427A-B2EE-D45E6F4810A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0551-6EAD-44CF-9063-6450471840F7}" type="datetime1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CF3F-A314-4F2A-A1D9-CE8BDDF45AF7}" type="datetime1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44CA7-BBCA-4073-AF26-F975C84CE578}" type="datetime1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FD03F-36FB-458F-8F3E-46676321186A}" type="datetime1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98F3-B18B-427C-B1C4-5ACA10B60292}" type="datetime1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F256-BCA0-417E-AA89-763E1740D11A}" type="datetime1">
              <a:rPr lang="ru-RU" smtClean="0"/>
              <a:pPr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C37-630C-40B8-A7C7-4BA46A54DF22}" type="datetime1">
              <a:rPr lang="ru-RU" smtClean="0"/>
              <a:pPr/>
              <a:t>10.09.2014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934A-D4C1-481C-93AC-A26793A1633F}" type="datetime1">
              <a:rPr lang="ru-RU" smtClean="0"/>
              <a:pPr/>
              <a:t>10.09.2014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6FED-AC35-469C-AB94-FC9DFF013451}" type="datetime1">
              <a:rPr lang="ru-RU" smtClean="0"/>
              <a:pPr/>
              <a:t>10.09.2014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BF6F-D0B0-46F6-8C32-0C66E48D0A63}" type="datetime1">
              <a:rPr lang="ru-RU" smtClean="0"/>
              <a:pPr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8F02-514A-481A-94A0-3E2FEF826FE8}" type="datetime1">
              <a:rPr lang="ru-RU" smtClean="0"/>
              <a:pPr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6ABF4-B68F-4F1B-A5AF-3C05EC1F4AFE}" type="datetime1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44492-2EA1-42A2-B4AF-D39E6D6EF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ІСТОРІЯ КОНСОНАНТИЗМУ В РОСІЙСЬКІЙ МОВІ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785794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Підсумок</a:t>
            </a:r>
            <a:r>
              <a:rPr lang="uk-UA" sz="3100" b="1" dirty="0" smtClean="0"/>
              <a:t>.</a:t>
            </a:r>
            <a:br>
              <a:rPr lang="uk-UA" sz="3100" b="1" dirty="0" smtClean="0"/>
            </a:br>
            <a:r>
              <a:rPr lang="uk-UA" sz="2700" b="1" dirty="0" smtClean="0"/>
              <a:t>Палаталізації задньоязикових голосними переднього ряду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914400"/>
          <a:ext cx="8715438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294"/>
                <a:gridCol w="2643978"/>
                <a:gridCol w="1857388"/>
                <a:gridCol w="1785950"/>
                <a:gridCol w="192882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 палаталізації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нові приголосні фонеми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напрямок палаталізації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палаталізуючі</a:t>
                      </a: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голосні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паралелі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 ž š</a:t>
                      </a:r>
                      <a:endParaRPr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(однаково у всіх слов’янських мовах)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регресивна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</a:t>
                      </a:r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... &gt; č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</a:t>
                      </a:r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... </a:t>
                      </a:r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 ž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 + e ... &gt; š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uk-UA" sz="2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 </a:t>
                      </a:r>
                      <a:r>
                        <a:rPr lang="pl-P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ę, ь, ě</a:t>
                      </a:r>
                      <a:r>
                        <a:rPr lang="uk-UA" sz="2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’, </a:t>
                      </a:r>
                      <a:r>
                        <a:rPr lang="pl-P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’</a:t>
                      </a:r>
                      <a:endParaRPr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 монофтонгів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|| č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ǫ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|| 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ǫčь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r>
                        <a:rPr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|| ž 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noga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|| 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žь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 || š 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grěxъ || grěšьnikъ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ІІ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ʒ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’ / š</a:t>
                      </a:r>
                      <a:endParaRPr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мови південні та східнослов’янські | мови західнослов’янські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сцс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|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польська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ě</a:t>
                      </a:r>
                      <a:r>
                        <a:rPr lang="uk-UA" sz="2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... &gt; </a:t>
                      </a:r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ě</a:t>
                      </a:r>
                      <a:r>
                        <a:rPr lang="uk-UA" sz="2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... &gt; ʒ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 + ě</a:t>
                      </a:r>
                      <a:r>
                        <a:rPr lang="uk-UA" sz="2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… &gt; </a:t>
                      </a:r>
                      <a:r>
                        <a:rPr lang="pl-PL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'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lang="uk-UA" sz="2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 </a:t>
                      </a:r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ě</a:t>
                      </a:r>
                      <a:r>
                        <a:rPr lang="uk-UA" sz="2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 дифтонгів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|| </a:t>
                      </a:r>
                      <a:r>
                        <a:rPr lang="pl-PL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 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ǫ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|| 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ǫ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ě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r>
                        <a:rPr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|| ʒ 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noga 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|| 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ʒě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 || s’ </a:t>
                      </a: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muxa || mus’ě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ІІІ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ʒ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’ /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</a:t>
                      </a:r>
                      <a:endParaRPr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як в іі палаталізації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прогресивна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ь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&gt;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ь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&gt;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ʒ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ь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&gt;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ru-RU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ь і </a:t>
                      </a:r>
                      <a:r>
                        <a:rPr lang="pl-PL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ę (r’)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ru-RU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ь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ru-RU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ъ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&gt;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ru-RU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ь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ru-RU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ь</a:t>
                      </a:r>
                      <a:endParaRPr lang="ru-RU" sz="18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Йотова</a:t>
            </a:r>
            <a:r>
              <a:rPr lang="uk-UA" dirty="0" smtClean="0"/>
              <a:t> палаталізація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9720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dirty="0" smtClean="0"/>
              <a:t>задньоязикові</a:t>
            </a:r>
            <a:r>
              <a:rPr lang="uk-UA" dirty="0" smtClean="0"/>
              <a:t> і </a:t>
            </a:r>
            <a:r>
              <a:rPr lang="uk-UA" b="1" dirty="0" smtClean="0"/>
              <a:t>свистячі</a:t>
            </a:r>
            <a:r>
              <a:rPr lang="uk-UA" dirty="0" smtClean="0"/>
              <a:t> змінювались на м’які шиплячі, а сам *[</a:t>
            </a:r>
            <a:r>
              <a:rPr lang="ru-RU" dirty="0" err="1" smtClean="0"/>
              <a:t>j</a:t>
            </a:r>
            <a:r>
              <a:rPr lang="uk-UA" dirty="0" smtClean="0"/>
              <a:t>] зник:</a:t>
            </a:r>
            <a:endParaRPr lang="ru-RU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[*</a:t>
            </a:r>
            <a:r>
              <a:rPr lang="ru-RU" b="1" dirty="0" err="1" smtClean="0">
                <a:solidFill>
                  <a:srgbClr val="FF0000"/>
                </a:solidFill>
              </a:rPr>
              <a:t>kj</a:t>
            </a:r>
            <a:r>
              <a:rPr lang="uk-UA" b="1" dirty="0" smtClean="0">
                <a:solidFill>
                  <a:srgbClr val="FF0000"/>
                </a:solidFill>
              </a:rPr>
              <a:t>] &gt; [č], [*</a:t>
            </a:r>
            <a:r>
              <a:rPr lang="ru-RU" b="1" dirty="0" err="1" smtClean="0">
                <a:solidFill>
                  <a:srgbClr val="FF0000"/>
                </a:solidFill>
              </a:rPr>
              <a:t>gj</a:t>
            </a:r>
            <a:r>
              <a:rPr lang="uk-UA" b="1" dirty="0" smtClean="0">
                <a:solidFill>
                  <a:srgbClr val="FF0000"/>
                </a:solidFill>
              </a:rPr>
              <a:t>] &gt; [ž], [*</a:t>
            </a:r>
            <a:r>
              <a:rPr lang="ru-RU" b="1" dirty="0" err="1" smtClean="0">
                <a:solidFill>
                  <a:srgbClr val="FF0000"/>
                </a:solidFill>
              </a:rPr>
              <a:t>chj</a:t>
            </a:r>
            <a:r>
              <a:rPr lang="uk-UA" b="1" dirty="0" smtClean="0">
                <a:solidFill>
                  <a:srgbClr val="FF0000"/>
                </a:solidFill>
              </a:rPr>
              <a:t>] &gt; [š]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[*</a:t>
            </a:r>
            <a:r>
              <a:rPr lang="ru-RU" b="1" dirty="0" err="1" smtClean="0">
                <a:solidFill>
                  <a:srgbClr val="FF0000"/>
                </a:solidFill>
              </a:rPr>
              <a:t>sj</a:t>
            </a:r>
            <a:r>
              <a:rPr lang="uk-UA" b="1" dirty="0" smtClean="0">
                <a:solidFill>
                  <a:srgbClr val="FF0000"/>
                </a:solidFill>
              </a:rPr>
              <a:t>] &gt; [š], [*</a:t>
            </a:r>
            <a:r>
              <a:rPr lang="ru-RU" b="1" dirty="0" err="1" smtClean="0">
                <a:solidFill>
                  <a:srgbClr val="FF0000"/>
                </a:solidFill>
              </a:rPr>
              <a:t>zj</a:t>
            </a:r>
            <a:r>
              <a:rPr lang="uk-UA" b="1" dirty="0" smtClean="0">
                <a:solidFill>
                  <a:srgbClr val="FF0000"/>
                </a:solidFill>
              </a:rPr>
              <a:t>] &gt; [ž] </a:t>
            </a:r>
          </a:p>
          <a:p>
            <a:pPr>
              <a:buNone/>
            </a:pPr>
            <a:r>
              <a:rPr lang="uk-UA" i="1" dirty="0" smtClean="0"/>
              <a:t>плакати – </a:t>
            </a:r>
            <a:r>
              <a:rPr lang="uk-UA" i="1" dirty="0" err="1" smtClean="0"/>
              <a:t>плачь</a:t>
            </a:r>
            <a:r>
              <a:rPr lang="uk-UA" i="1" dirty="0" smtClean="0"/>
              <a:t>, </a:t>
            </a:r>
            <a:r>
              <a:rPr lang="uk-UA" i="1" dirty="0" err="1" smtClean="0"/>
              <a:t>лъжа</a:t>
            </a:r>
            <a:r>
              <a:rPr lang="uk-UA" i="1" dirty="0" smtClean="0"/>
              <a:t> (&lt; *</a:t>
            </a:r>
            <a:r>
              <a:rPr lang="ru-RU" i="1" dirty="0" err="1" smtClean="0"/>
              <a:t>l</a:t>
            </a:r>
            <a:r>
              <a:rPr lang="uk-UA" i="1" dirty="0" smtClean="0"/>
              <a:t>ъ</a:t>
            </a:r>
            <a:r>
              <a:rPr lang="ru-RU" i="1" dirty="0" err="1" smtClean="0"/>
              <a:t>gja</a:t>
            </a:r>
            <a:r>
              <a:rPr lang="uk-UA" i="1" dirty="0" smtClean="0"/>
              <a:t>), </a:t>
            </a:r>
            <a:r>
              <a:rPr lang="uk-UA" i="1" dirty="0" err="1" smtClean="0"/>
              <a:t>доухъ</a:t>
            </a:r>
            <a:r>
              <a:rPr lang="uk-UA" i="1" dirty="0" smtClean="0"/>
              <a:t> – </a:t>
            </a:r>
            <a:r>
              <a:rPr lang="uk-UA" i="1" dirty="0" err="1" smtClean="0"/>
              <a:t>доуша</a:t>
            </a:r>
            <a:r>
              <a:rPr lang="uk-UA" i="1" dirty="0" smtClean="0"/>
              <a:t>, писати – </a:t>
            </a:r>
            <a:r>
              <a:rPr lang="uk-UA" i="1" dirty="0" err="1" smtClean="0"/>
              <a:t>пишеть</a:t>
            </a:r>
            <a:r>
              <a:rPr lang="uk-UA" i="1" dirty="0" smtClean="0"/>
              <a:t>, </a:t>
            </a:r>
            <a:r>
              <a:rPr lang="uk-UA" i="1" dirty="0" err="1" smtClean="0"/>
              <a:t>кожа</a:t>
            </a:r>
            <a:r>
              <a:rPr lang="uk-UA" i="1" dirty="0" smtClean="0"/>
              <a:t> (&lt;*</a:t>
            </a:r>
            <a:r>
              <a:rPr lang="ru-RU" i="1" dirty="0" err="1" smtClean="0"/>
              <a:t>kozja</a:t>
            </a:r>
            <a:r>
              <a:rPr lang="uk-UA" i="1" dirty="0" smtClean="0"/>
              <a:t>)</a:t>
            </a:r>
          </a:p>
          <a:p>
            <a:pPr>
              <a:buNone/>
            </a:pPr>
            <a:r>
              <a:rPr lang="uk-UA" b="1" dirty="0" smtClean="0"/>
              <a:t>передньоязикові</a:t>
            </a:r>
            <a:r>
              <a:rPr lang="uk-UA" dirty="0" smtClean="0"/>
              <a:t> + *[</a:t>
            </a:r>
            <a:r>
              <a:rPr lang="ru-RU" dirty="0" err="1" smtClean="0"/>
              <a:t>j</a:t>
            </a:r>
            <a:r>
              <a:rPr lang="uk-UA" dirty="0" smtClean="0"/>
              <a:t>]: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[*</a:t>
            </a:r>
            <a:r>
              <a:rPr lang="ru-RU" b="1" dirty="0" err="1" smtClean="0">
                <a:solidFill>
                  <a:srgbClr val="FF0000"/>
                </a:solidFill>
              </a:rPr>
              <a:t>tj</a:t>
            </a:r>
            <a:r>
              <a:rPr lang="uk-UA" b="1" dirty="0" smtClean="0">
                <a:solidFill>
                  <a:srgbClr val="FF0000"/>
                </a:solidFill>
              </a:rPr>
              <a:t>] &gt; [č], [*</a:t>
            </a:r>
            <a:r>
              <a:rPr lang="ru-RU" b="1" dirty="0" err="1" smtClean="0">
                <a:solidFill>
                  <a:srgbClr val="FF0000"/>
                </a:solidFill>
              </a:rPr>
              <a:t>dj</a:t>
            </a:r>
            <a:r>
              <a:rPr lang="uk-UA" b="1" dirty="0" smtClean="0">
                <a:solidFill>
                  <a:srgbClr val="FF0000"/>
                </a:solidFill>
              </a:rPr>
              <a:t>] &gt; [</a:t>
            </a:r>
            <a:r>
              <a:rPr lang="en-US" b="1" dirty="0" smtClean="0">
                <a:solidFill>
                  <a:srgbClr val="FF0000"/>
                </a:solidFill>
              </a:rPr>
              <a:t>ǯ</a:t>
            </a:r>
            <a:r>
              <a:rPr lang="uk-UA" b="1" dirty="0" smtClean="0">
                <a:solidFill>
                  <a:srgbClr val="FF0000"/>
                </a:solidFill>
              </a:rPr>
              <a:t>] </a:t>
            </a:r>
            <a:r>
              <a:rPr lang="en-US" b="1" dirty="0" smtClean="0">
                <a:solidFill>
                  <a:srgbClr val="FF0000"/>
                </a:solidFill>
              </a:rPr>
              <a:t>&gt; </a:t>
            </a:r>
            <a:r>
              <a:rPr lang="uk-UA" b="1" dirty="0" smtClean="0">
                <a:solidFill>
                  <a:srgbClr val="FF0000"/>
                </a:solidFill>
              </a:rPr>
              <a:t>[ž]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dirty="0" smtClean="0"/>
              <a:t>у </a:t>
            </a:r>
            <a:r>
              <a:rPr lang="uk-UA" dirty="0" err="1" smtClean="0"/>
              <a:t>пвдсл</a:t>
            </a:r>
            <a:r>
              <a:rPr lang="en-US" dirty="0" smtClean="0"/>
              <a:t>.</a:t>
            </a:r>
            <a:r>
              <a:rPr lang="uk-UA" dirty="0" smtClean="0"/>
              <a:t> [*</a:t>
            </a:r>
            <a:r>
              <a:rPr lang="ru-RU" dirty="0" err="1" smtClean="0"/>
              <a:t>tj</a:t>
            </a:r>
            <a:r>
              <a:rPr lang="uk-UA" dirty="0" smtClean="0"/>
              <a:t>] &gt; [</a:t>
            </a:r>
            <a:r>
              <a:rPr lang="ru-RU" dirty="0" err="1" smtClean="0"/>
              <a:t>s</a:t>
            </a:r>
            <a:r>
              <a:rPr lang="uk-UA" dirty="0" smtClean="0"/>
              <a:t>’</a:t>
            </a:r>
            <a:r>
              <a:rPr lang="ru-RU" dirty="0" err="1" smtClean="0"/>
              <a:t>t</a:t>
            </a:r>
            <a:r>
              <a:rPr lang="uk-UA" dirty="0" smtClean="0"/>
              <a:t>’], [*</a:t>
            </a:r>
            <a:r>
              <a:rPr lang="ru-RU" dirty="0" err="1" smtClean="0"/>
              <a:t>dj</a:t>
            </a:r>
            <a:r>
              <a:rPr lang="uk-UA" dirty="0" smtClean="0"/>
              <a:t>] &gt; [</a:t>
            </a:r>
            <a:r>
              <a:rPr lang="ru-RU" dirty="0" err="1" smtClean="0"/>
              <a:t>z</a:t>
            </a:r>
            <a:r>
              <a:rPr lang="uk-UA" dirty="0" smtClean="0"/>
              <a:t>’</a:t>
            </a:r>
            <a:r>
              <a:rPr lang="ru-RU" dirty="0" err="1" smtClean="0"/>
              <a:t>d</a:t>
            </a:r>
            <a:r>
              <a:rPr lang="uk-UA" dirty="0" smtClean="0"/>
              <a:t>’] </a:t>
            </a:r>
            <a:endParaRPr lang="en-US" dirty="0" smtClean="0"/>
          </a:p>
          <a:p>
            <a:pPr>
              <a:buNone/>
            </a:pPr>
            <a:r>
              <a:rPr lang="uk-UA" i="1" dirty="0" err="1" smtClean="0"/>
              <a:t>свет</a:t>
            </a:r>
            <a:r>
              <a:rPr lang="uk-UA" i="1" dirty="0" smtClean="0"/>
              <a:t> – </a:t>
            </a:r>
            <a:r>
              <a:rPr lang="uk-UA" i="1" dirty="0" err="1" smtClean="0"/>
              <a:t>свеча</a:t>
            </a:r>
            <a:r>
              <a:rPr lang="uk-UA" i="1" dirty="0" smtClean="0"/>
              <a:t> – </a:t>
            </a:r>
            <a:r>
              <a:rPr lang="uk-UA" i="1" dirty="0" err="1" smtClean="0"/>
              <a:t>освещение</a:t>
            </a:r>
            <a:r>
              <a:rPr lang="uk-UA" i="1" dirty="0" smtClean="0"/>
              <a:t>, огород – горожу – </a:t>
            </a:r>
            <a:r>
              <a:rPr lang="uk-UA" i="1" dirty="0" err="1" smtClean="0"/>
              <a:t>ограждение</a:t>
            </a:r>
            <a:endParaRPr lang="uk-UA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525963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[*</a:t>
            </a:r>
            <a:r>
              <a:rPr lang="ru-RU" b="1" dirty="0" err="1" smtClean="0">
                <a:solidFill>
                  <a:srgbClr val="FF0000"/>
                </a:solidFill>
              </a:rPr>
              <a:t>kt</a:t>
            </a:r>
            <a:r>
              <a:rPr lang="ru-RU" b="1" dirty="0" smtClean="0">
                <a:solidFill>
                  <a:srgbClr val="FF0000"/>
                </a:solidFill>
              </a:rPr>
              <a:t>] </a:t>
            </a:r>
            <a:r>
              <a:rPr lang="uk-UA" b="1" dirty="0" smtClean="0">
                <a:solidFill>
                  <a:srgbClr val="FF0000"/>
                </a:solidFill>
              </a:rPr>
              <a:t>і</a:t>
            </a:r>
            <a:r>
              <a:rPr lang="ru-RU" b="1" dirty="0" smtClean="0">
                <a:solidFill>
                  <a:srgbClr val="FF0000"/>
                </a:solidFill>
              </a:rPr>
              <a:t> [*</a:t>
            </a:r>
            <a:r>
              <a:rPr lang="ru-RU" b="1" dirty="0" err="1" smtClean="0">
                <a:solidFill>
                  <a:srgbClr val="FF0000"/>
                </a:solidFill>
              </a:rPr>
              <a:t>gt</a:t>
            </a:r>
            <a:r>
              <a:rPr lang="ru-RU" b="1" dirty="0" smtClean="0">
                <a:solidFill>
                  <a:srgbClr val="FF0000"/>
                </a:solidFill>
              </a:rPr>
              <a:t>]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</a:t>
            </a:r>
            <a:r>
              <a:rPr lang="uk-UA" dirty="0" smtClean="0"/>
              <a:t>голосний переднього ряду 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err="1" smtClean="0"/>
              <a:t>схсл</a:t>
            </a:r>
            <a:r>
              <a:rPr lang="uk-UA" dirty="0" smtClean="0"/>
              <a:t>. </a:t>
            </a:r>
            <a:r>
              <a:rPr lang="en-US" dirty="0" smtClean="0"/>
              <a:t>&gt;</a:t>
            </a:r>
            <a:r>
              <a:rPr lang="uk-UA" dirty="0" smtClean="0"/>
              <a:t> </a:t>
            </a:r>
            <a:r>
              <a:rPr lang="ru-RU" dirty="0" smtClean="0"/>
              <a:t>[</a:t>
            </a:r>
            <a:r>
              <a:rPr lang="ru-RU" dirty="0" err="1" smtClean="0"/>
              <a:t>č</a:t>
            </a:r>
            <a:r>
              <a:rPr lang="ru-RU" dirty="0" smtClean="0"/>
              <a:t>’]</a:t>
            </a:r>
            <a:endParaRPr lang="en-US" dirty="0" smtClean="0"/>
          </a:p>
          <a:p>
            <a:pPr>
              <a:buNone/>
            </a:pPr>
            <a:r>
              <a:rPr lang="uk-UA" dirty="0" err="1" smtClean="0"/>
              <a:t>пвдсл</a:t>
            </a:r>
            <a:r>
              <a:rPr lang="en-US" dirty="0" smtClean="0"/>
              <a:t>.</a:t>
            </a:r>
            <a:r>
              <a:rPr lang="uk-UA" dirty="0" smtClean="0"/>
              <a:t> </a:t>
            </a:r>
            <a:r>
              <a:rPr lang="en-US" dirty="0" smtClean="0"/>
              <a:t>&gt;</a:t>
            </a:r>
            <a:r>
              <a:rPr lang="uk-UA" dirty="0" smtClean="0"/>
              <a:t> </a:t>
            </a:r>
            <a:r>
              <a:rPr lang="ru-RU" dirty="0" smtClean="0"/>
              <a:t>[</a:t>
            </a:r>
            <a:r>
              <a:rPr lang="en-US" dirty="0" err="1" smtClean="0"/>
              <a:t>št</a:t>
            </a:r>
            <a:r>
              <a:rPr lang="ru-RU" dirty="0" smtClean="0"/>
              <a:t>]</a:t>
            </a:r>
            <a:endParaRPr lang="en-US" dirty="0" smtClean="0"/>
          </a:p>
          <a:p>
            <a:pPr>
              <a:buNone/>
            </a:pPr>
            <a:r>
              <a:rPr lang="uk-UA" dirty="0" err="1" smtClean="0"/>
              <a:t>зхсл</a:t>
            </a:r>
            <a:r>
              <a:rPr lang="en-US" dirty="0" smtClean="0"/>
              <a:t>. &gt;</a:t>
            </a:r>
            <a:r>
              <a:rPr lang="uk-UA" dirty="0" smtClean="0"/>
              <a:t> </a:t>
            </a:r>
            <a:r>
              <a:rPr lang="ru-RU" dirty="0" smtClean="0"/>
              <a:t>[</a:t>
            </a:r>
            <a:r>
              <a:rPr lang="ru-RU" dirty="0" err="1" smtClean="0"/>
              <a:t>c</a:t>
            </a:r>
            <a:r>
              <a:rPr lang="ru-RU" dirty="0" smtClean="0"/>
              <a:t>’] </a:t>
            </a:r>
            <a:endParaRPr lang="en-US" dirty="0" smtClean="0"/>
          </a:p>
          <a:p>
            <a:pPr>
              <a:buNone/>
            </a:pPr>
            <a:r>
              <a:rPr lang="ru-RU" i="1" dirty="0" smtClean="0"/>
              <a:t>*</a:t>
            </a:r>
            <a:r>
              <a:rPr lang="ru-RU" i="1" dirty="0" err="1" smtClean="0"/>
              <a:t>mogti</a:t>
            </a:r>
            <a:r>
              <a:rPr lang="ru-RU" i="1" dirty="0" smtClean="0"/>
              <a:t> &gt; *</a:t>
            </a:r>
            <a:r>
              <a:rPr lang="ru-RU" i="1" dirty="0" err="1" smtClean="0"/>
              <a:t>mokti</a:t>
            </a:r>
            <a:r>
              <a:rPr lang="ru-RU" i="1" dirty="0" smtClean="0"/>
              <a:t> ([</a:t>
            </a:r>
            <a:r>
              <a:rPr lang="ru-RU" i="1" dirty="0" err="1" smtClean="0"/>
              <a:t>g</a:t>
            </a:r>
            <a:r>
              <a:rPr lang="ru-RU" i="1" dirty="0" smtClean="0"/>
              <a:t>] &gt;[</a:t>
            </a:r>
            <a:r>
              <a:rPr lang="ru-RU" i="1" dirty="0" err="1" smtClean="0"/>
              <a:t>k</a:t>
            </a:r>
            <a:r>
              <a:rPr lang="ru-RU" i="1" dirty="0" smtClean="0"/>
              <a:t>]</a:t>
            </a:r>
            <a:r>
              <a:rPr lang="uk-UA" dirty="0" smtClean="0"/>
              <a:t> унаслідок асиміляції за глухістю)</a:t>
            </a:r>
            <a:r>
              <a:rPr lang="en-US" dirty="0" smtClean="0"/>
              <a:t> &gt;</a:t>
            </a:r>
            <a:r>
              <a:rPr lang="uk-UA" dirty="0" smtClean="0"/>
              <a:t> </a:t>
            </a:r>
            <a:r>
              <a:rPr lang="uk-UA" dirty="0" err="1" smtClean="0"/>
              <a:t>друс</a:t>
            </a:r>
            <a:r>
              <a:rPr lang="uk-UA" dirty="0" smtClean="0"/>
              <a:t>. </a:t>
            </a:r>
            <a:r>
              <a:rPr lang="ru-RU" i="1" dirty="0" smtClean="0"/>
              <a:t>мочи</a:t>
            </a:r>
            <a:r>
              <a:rPr lang="ru-RU" dirty="0" smtClean="0"/>
              <a:t>,</a:t>
            </a:r>
            <a:r>
              <a:rPr lang="uk-UA" dirty="0" smtClean="0"/>
              <a:t> </a:t>
            </a:r>
            <a:r>
              <a:rPr lang="uk-UA" dirty="0" err="1" smtClean="0"/>
              <a:t>стсл</a:t>
            </a:r>
            <a:r>
              <a:rPr lang="uk-UA" dirty="0" smtClean="0"/>
              <a:t>. </a:t>
            </a:r>
            <a:r>
              <a:rPr lang="ru-RU" i="1" dirty="0" err="1" smtClean="0"/>
              <a:t>мошти</a:t>
            </a:r>
            <a:r>
              <a:rPr lang="ru-RU" dirty="0" smtClean="0"/>
              <a:t>, чес. </a:t>
            </a:r>
            <a:r>
              <a:rPr lang="ru-RU" i="1" dirty="0" err="1" smtClean="0"/>
              <a:t>moci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21510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губний приголосний + </a:t>
            </a:r>
            <a:r>
              <a:rPr lang="ru-RU" dirty="0" smtClean="0"/>
              <a:t>*[</a:t>
            </a:r>
            <a:r>
              <a:rPr lang="ru-RU" dirty="0" err="1" smtClean="0"/>
              <a:t>j</a:t>
            </a:r>
            <a:r>
              <a:rPr lang="ru-RU" dirty="0" smtClean="0"/>
              <a:t>]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[*</a:t>
            </a:r>
            <a:r>
              <a:rPr lang="ru-RU" b="1" dirty="0" err="1" smtClean="0">
                <a:solidFill>
                  <a:srgbClr val="FF0000"/>
                </a:solidFill>
              </a:rPr>
              <a:t>pj</a:t>
            </a:r>
            <a:r>
              <a:rPr lang="ru-RU" b="1" dirty="0" smtClean="0">
                <a:solidFill>
                  <a:srgbClr val="FF0000"/>
                </a:solidFill>
              </a:rPr>
              <a:t>], [*</a:t>
            </a:r>
            <a:r>
              <a:rPr lang="ru-RU" b="1" dirty="0" err="1" smtClean="0">
                <a:solidFill>
                  <a:srgbClr val="FF0000"/>
                </a:solidFill>
              </a:rPr>
              <a:t>bj</a:t>
            </a:r>
            <a:r>
              <a:rPr lang="ru-RU" b="1" dirty="0" smtClean="0">
                <a:solidFill>
                  <a:srgbClr val="FF0000"/>
                </a:solidFill>
              </a:rPr>
              <a:t>], [*</a:t>
            </a:r>
            <a:r>
              <a:rPr lang="ru-RU" b="1" dirty="0" err="1" smtClean="0">
                <a:solidFill>
                  <a:srgbClr val="FF0000"/>
                </a:solidFill>
              </a:rPr>
              <a:t>mj</a:t>
            </a:r>
            <a:r>
              <a:rPr lang="ru-RU" b="1" dirty="0" smtClean="0">
                <a:solidFill>
                  <a:srgbClr val="FF0000"/>
                </a:solidFill>
              </a:rPr>
              <a:t>], [*</a:t>
            </a:r>
            <a:r>
              <a:rPr lang="ru-RU" b="1" dirty="0" err="1" smtClean="0">
                <a:solidFill>
                  <a:srgbClr val="FF0000"/>
                </a:solidFill>
              </a:rPr>
              <a:t>vj</a:t>
            </a:r>
            <a:r>
              <a:rPr lang="ru-RU" b="1" dirty="0" smtClean="0">
                <a:solidFill>
                  <a:srgbClr val="FF0000"/>
                </a:solidFill>
              </a:rPr>
              <a:t>]</a:t>
            </a:r>
            <a:endParaRPr lang="uk-UA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b="1" dirty="0" smtClean="0"/>
              <a:t>на початку </a:t>
            </a:r>
            <a:r>
              <a:rPr lang="uk-UA" dirty="0" smtClean="0"/>
              <a:t>слова у всіх слов’янських мовах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&gt;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rgbClr val="FF0000"/>
                </a:solidFill>
              </a:rPr>
              <a:t>[</a:t>
            </a:r>
            <a:r>
              <a:rPr lang="ru-RU" b="1" dirty="0" err="1" smtClean="0">
                <a:solidFill>
                  <a:srgbClr val="FF0000"/>
                </a:solidFill>
              </a:rPr>
              <a:t>pl</a:t>
            </a:r>
            <a:r>
              <a:rPr lang="uk-UA" b="1" dirty="0" smtClean="0">
                <a:solidFill>
                  <a:srgbClr val="FF0000"/>
                </a:solidFill>
              </a:rPr>
              <a:t>’], [</a:t>
            </a:r>
            <a:r>
              <a:rPr lang="ru-RU" b="1" dirty="0" err="1" smtClean="0">
                <a:solidFill>
                  <a:srgbClr val="FF0000"/>
                </a:solidFill>
              </a:rPr>
              <a:t>bl</a:t>
            </a:r>
            <a:r>
              <a:rPr lang="uk-UA" b="1" dirty="0" smtClean="0">
                <a:solidFill>
                  <a:srgbClr val="FF0000"/>
                </a:solidFill>
              </a:rPr>
              <a:t>’], [</a:t>
            </a:r>
            <a:r>
              <a:rPr lang="ru-RU" b="1" dirty="0" err="1" smtClean="0">
                <a:solidFill>
                  <a:srgbClr val="FF0000"/>
                </a:solidFill>
              </a:rPr>
              <a:t>ml</a:t>
            </a:r>
            <a:r>
              <a:rPr lang="uk-UA" b="1" dirty="0" smtClean="0">
                <a:solidFill>
                  <a:srgbClr val="FF0000"/>
                </a:solidFill>
              </a:rPr>
              <a:t>’], [</a:t>
            </a:r>
            <a:r>
              <a:rPr lang="ru-RU" b="1" dirty="0" err="1" smtClean="0">
                <a:solidFill>
                  <a:srgbClr val="FF0000"/>
                </a:solidFill>
              </a:rPr>
              <a:t>vl</a:t>
            </a:r>
            <a:r>
              <a:rPr lang="uk-UA" b="1" dirty="0" smtClean="0">
                <a:solidFill>
                  <a:srgbClr val="FF0000"/>
                </a:solidFill>
              </a:rPr>
              <a:t>’]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dirty="0" smtClean="0"/>
              <a:t>унаслідок впливу </a:t>
            </a:r>
            <a:r>
              <a:rPr lang="en-US" dirty="0" smtClean="0"/>
              <a:t>j</a:t>
            </a:r>
            <a:r>
              <a:rPr lang="uk-UA" dirty="0" smtClean="0"/>
              <a:t> асиміляції поруч з губним розвивався [</a:t>
            </a:r>
            <a:r>
              <a:rPr lang="ru-RU" dirty="0" err="1" smtClean="0"/>
              <a:t>l</a:t>
            </a:r>
            <a:r>
              <a:rPr lang="uk-UA" dirty="0" smtClean="0"/>
              <a:t>’] вторинний (</a:t>
            </a:r>
            <a:r>
              <a:rPr lang="ru-RU" dirty="0" err="1" smtClean="0"/>
              <a:t>l</a:t>
            </a:r>
            <a:r>
              <a:rPr lang="uk-UA" dirty="0" smtClean="0"/>
              <a:t>-</a:t>
            </a:r>
            <a:r>
              <a:rPr lang="ru-RU" dirty="0" err="1" smtClean="0"/>
              <a:t>epentheticum</a:t>
            </a:r>
            <a:r>
              <a:rPr lang="uk-UA" dirty="0" smtClean="0"/>
              <a:t>): </a:t>
            </a:r>
            <a:endParaRPr lang="en-US" dirty="0" smtClean="0"/>
          </a:p>
          <a:p>
            <a:pPr algn="ctr">
              <a:buNone/>
            </a:pPr>
            <a:r>
              <a:rPr lang="uk-UA" i="1" dirty="0" smtClean="0"/>
              <a:t>плюю, блюдо </a:t>
            </a:r>
            <a:endParaRPr lang="en-US" dirty="0" smtClean="0"/>
          </a:p>
          <a:p>
            <a:pPr>
              <a:buNone/>
            </a:pPr>
            <a:r>
              <a:rPr lang="uk-UA" b="1" dirty="0" smtClean="0"/>
              <a:t>не на початку слова</a:t>
            </a:r>
            <a:r>
              <a:rPr lang="uk-UA" dirty="0" smtClean="0"/>
              <a:t>, то [</a:t>
            </a:r>
            <a:r>
              <a:rPr lang="ru-RU" dirty="0" err="1" smtClean="0"/>
              <a:t>l</a:t>
            </a:r>
            <a:r>
              <a:rPr lang="uk-UA" dirty="0" smtClean="0"/>
              <a:t>’] спостерігається тільки у </a:t>
            </a:r>
            <a:r>
              <a:rPr lang="uk-UA" dirty="0" err="1" smtClean="0"/>
              <a:t>схсл</a:t>
            </a:r>
            <a:r>
              <a:rPr lang="en-US" dirty="0" smtClean="0"/>
              <a:t>.</a:t>
            </a:r>
            <a:r>
              <a:rPr lang="uk-UA" dirty="0" smtClean="0"/>
              <a:t> і </a:t>
            </a:r>
            <a:r>
              <a:rPr lang="uk-UA" dirty="0" err="1" smtClean="0"/>
              <a:t>пвдсл</a:t>
            </a:r>
            <a:r>
              <a:rPr lang="en-US" dirty="0" smtClean="0"/>
              <a:t>.</a:t>
            </a:r>
            <a:r>
              <a:rPr lang="uk-UA" dirty="0" smtClean="0"/>
              <a:t> мовах</a:t>
            </a:r>
            <a:r>
              <a:rPr lang="en-US" dirty="0" smtClean="0"/>
              <a:t> </a:t>
            </a:r>
            <a:r>
              <a:rPr lang="uk-UA" dirty="0" smtClean="0"/>
              <a:t>(крім болгарської, де </a:t>
            </a:r>
            <a:r>
              <a:rPr lang="ru-RU" dirty="0" err="1" smtClean="0"/>
              <a:t>l</a:t>
            </a:r>
            <a:r>
              <a:rPr lang="uk-UA" dirty="0" smtClean="0"/>
              <a:t>-</a:t>
            </a:r>
            <a:r>
              <a:rPr lang="ru-RU" dirty="0" err="1" smtClean="0"/>
              <a:t>epentheticum</a:t>
            </a:r>
            <a:r>
              <a:rPr lang="uk-UA" dirty="0" smtClean="0"/>
              <a:t> було втрачено пізніше) </a:t>
            </a:r>
            <a:endParaRPr lang="en-US" dirty="0" smtClean="0"/>
          </a:p>
          <a:p>
            <a:pPr algn="ctr">
              <a:buNone/>
            </a:pPr>
            <a:r>
              <a:rPr lang="uk-UA" dirty="0" err="1" smtClean="0"/>
              <a:t>давньорус</a:t>
            </a:r>
            <a:r>
              <a:rPr lang="uk-UA" dirty="0" smtClean="0"/>
              <a:t>. і </a:t>
            </a:r>
            <a:r>
              <a:rPr lang="uk-UA" dirty="0" err="1" smtClean="0"/>
              <a:t>стсл</a:t>
            </a:r>
            <a:r>
              <a:rPr lang="uk-UA" dirty="0" smtClean="0"/>
              <a:t>.</a:t>
            </a:r>
            <a:r>
              <a:rPr lang="uk-UA" i="1" dirty="0" smtClean="0"/>
              <a:t> земля</a:t>
            </a:r>
            <a:endParaRPr lang="en-US" dirty="0" smtClean="0"/>
          </a:p>
          <a:p>
            <a:pPr>
              <a:buNone/>
            </a:pPr>
            <a:r>
              <a:rPr lang="uk-UA" dirty="0" smtClean="0"/>
              <a:t>відчутний у </a:t>
            </a:r>
            <a:r>
              <a:rPr lang="uk-UA" dirty="0" err="1" smtClean="0"/>
              <a:t>зхсл</a:t>
            </a:r>
            <a:r>
              <a:rPr lang="en-US" dirty="0" smtClean="0"/>
              <a:t>.</a:t>
            </a:r>
            <a:r>
              <a:rPr lang="uk-UA" dirty="0" smtClean="0"/>
              <a:t> мовах: </a:t>
            </a:r>
            <a:endParaRPr lang="en-US" dirty="0" smtClean="0"/>
          </a:p>
          <a:p>
            <a:pPr algn="ctr">
              <a:buNone/>
            </a:pPr>
            <a:r>
              <a:rPr lang="uk-UA" dirty="0" err="1" smtClean="0"/>
              <a:t>чес</a:t>
            </a:r>
            <a:r>
              <a:rPr lang="uk-UA" dirty="0" smtClean="0"/>
              <a:t>. </a:t>
            </a:r>
            <a:r>
              <a:rPr lang="ru-RU" i="1" dirty="0" err="1" smtClean="0"/>
              <a:t>zem</a:t>
            </a:r>
            <a:r>
              <a:rPr lang="uk-UA" i="1" dirty="0" smtClean="0"/>
              <a:t>ě</a:t>
            </a:r>
            <a:r>
              <a:rPr lang="uk-UA" dirty="0" smtClean="0"/>
              <a:t> [</a:t>
            </a:r>
            <a:r>
              <a:rPr lang="en-US" dirty="0" err="1" smtClean="0"/>
              <a:t>zemn</a:t>
            </a:r>
            <a:r>
              <a:rPr lang="uk-UA" dirty="0" smtClean="0"/>
              <a:t>’</a:t>
            </a:r>
            <a:r>
              <a:rPr lang="en-US" dirty="0" smtClean="0"/>
              <a:t>e</a:t>
            </a:r>
            <a:r>
              <a:rPr lang="uk-UA" dirty="0" smtClean="0"/>
              <a:t>]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6215106"/>
          </a:xfrm>
        </p:spPr>
        <p:txBody>
          <a:bodyPr>
            <a:normAutofit/>
          </a:bodyPr>
          <a:lstStyle/>
          <a:p>
            <a:r>
              <a:rPr lang="uk-UA" dirty="0" smtClean="0"/>
              <a:t>сонорний + *[</a:t>
            </a:r>
            <a:r>
              <a:rPr lang="ru-RU" dirty="0" err="1" smtClean="0"/>
              <a:t>j</a:t>
            </a:r>
            <a:r>
              <a:rPr lang="uk-UA" dirty="0" smtClean="0"/>
              <a:t>]</a:t>
            </a:r>
          </a:p>
          <a:p>
            <a:pPr>
              <a:buNone/>
            </a:pPr>
            <a:r>
              <a:rPr lang="uk-UA" b="1" dirty="0" smtClean="0">
                <a:solidFill>
                  <a:srgbClr val="FF0000"/>
                </a:solidFill>
              </a:rPr>
              <a:t>[*</a:t>
            </a:r>
            <a:r>
              <a:rPr lang="ru-RU" b="1" dirty="0" err="1" smtClean="0">
                <a:solidFill>
                  <a:srgbClr val="FF0000"/>
                </a:solidFill>
              </a:rPr>
              <a:t>rj</a:t>
            </a:r>
            <a:r>
              <a:rPr lang="uk-UA" b="1" dirty="0" smtClean="0">
                <a:solidFill>
                  <a:srgbClr val="FF0000"/>
                </a:solidFill>
              </a:rPr>
              <a:t>] </a:t>
            </a:r>
            <a:r>
              <a:rPr lang="en-US" b="1" dirty="0" smtClean="0">
                <a:solidFill>
                  <a:srgbClr val="FF0000"/>
                </a:solidFill>
              </a:rPr>
              <a:t>&gt; </a:t>
            </a:r>
            <a:r>
              <a:rPr lang="uk-UA" b="1" dirty="0" smtClean="0">
                <a:solidFill>
                  <a:srgbClr val="FF0000"/>
                </a:solidFill>
              </a:rPr>
              <a:t>[</a:t>
            </a:r>
            <a:r>
              <a:rPr lang="ru-RU" b="1" dirty="0" err="1" smtClean="0">
                <a:solidFill>
                  <a:srgbClr val="FF0000"/>
                </a:solidFill>
              </a:rPr>
              <a:t>r</a:t>
            </a:r>
            <a:r>
              <a:rPr lang="uk-UA" b="1" dirty="0" smtClean="0">
                <a:solidFill>
                  <a:srgbClr val="FF0000"/>
                </a:solidFill>
              </a:rPr>
              <a:t>’], [*</a:t>
            </a:r>
            <a:r>
              <a:rPr lang="ru-RU" b="1" dirty="0" err="1" smtClean="0">
                <a:solidFill>
                  <a:srgbClr val="FF0000"/>
                </a:solidFill>
              </a:rPr>
              <a:t>lj</a:t>
            </a:r>
            <a:r>
              <a:rPr lang="uk-UA" b="1" dirty="0" smtClean="0">
                <a:solidFill>
                  <a:srgbClr val="FF0000"/>
                </a:solidFill>
              </a:rPr>
              <a:t>] 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  <a:r>
              <a:rPr lang="uk-UA" b="1" dirty="0" smtClean="0">
                <a:solidFill>
                  <a:srgbClr val="FF0000"/>
                </a:solidFill>
              </a:rPr>
              <a:t> [</a:t>
            </a:r>
            <a:r>
              <a:rPr lang="ru-RU" b="1" dirty="0" err="1" smtClean="0">
                <a:solidFill>
                  <a:srgbClr val="FF0000"/>
                </a:solidFill>
              </a:rPr>
              <a:t>l</a:t>
            </a:r>
            <a:r>
              <a:rPr lang="uk-UA" b="1" dirty="0" smtClean="0">
                <a:solidFill>
                  <a:srgbClr val="FF0000"/>
                </a:solidFill>
              </a:rPr>
              <a:t>’], [*</a:t>
            </a:r>
            <a:r>
              <a:rPr lang="ru-RU" b="1" dirty="0" err="1" smtClean="0">
                <a:solidFill>
                  <a:srgbClr val="FF0000"/>
                </a:solidFill>
              </a:rPr>
              <a:t>nj</a:t>
            </a:r>
            <a:r>
              <a:rPr lang="uk-UA" b="1" dirty="0" smtClean="0">
                <a:solidFill>
                  <a:srgbClr val="FF0000"/>
                </a:solidFill>
              </a:rPr>
              <a:t>] 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  <a:r>
              <a:rPr lang="uk-UA" b="1" dirty="0" smtClean="0">
                <a:solidFill>
                  <a:srgbClr val="FF0000"/>
                </a:solidFill>
              </a:rPr>
              <a:t> [</a:t>
            </a:r>
            <a:r>
              <a:rPr lang="ru-RU" b="1" dirty="0" err="1" smtClean="0">
                <a:solidFill>
                  <a:srgbClr val="FF0000"/>
                </a:solidFill>
              </a:rPr>
              <a:t>n</a:t>
            </a:r>
            <a:r>
              <a:rPr lang="uk-UA" b="1" dirty="0" smtClean="0">
                <a:solidFill>
                  <a:srgbClr val="FF0000"/>
                </a:solidFill>
              </a:rPr>
              <a:t>’]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/>
              <a:t>буря, воля, конь</a:t>
            </a:r>
            <a:endParaRPr lang="en-US" i="1" dirty="0" smtClean="0"/>
          </a:p>
          <a:p>
            <a:r>
              <a:rPr lang="uk-UA" dirty="0" smtClean="0"/>
              <a:t>групи приголосних + *[</a:t>
            </a:r>
            <a:r>
              <a:rPr lang="ru-RU" dirty="0" err="1" smtClean="0"/>
              <a:t>j</a:t>
            </a:r>
            <a:r>
              <a:rPr lang="uk-UA" dirty="0" smtClean="0"/>
              <a:t>]</a:t>
            </a:r>
          </a:p>
          <a:p>
            <a:pPr>
              <a:buNone/>
            </a:pPr>
            <a:r>
              <a:rPr lang="uk-UA" b="1" dirty="0" smtClean="0">
                <a:solidFill>
                  <a:srgbClr val="FF0000"/>
                </a:solidFill>
              </a:rPr>
              <a:t>[*</a:t>
            </a:r>
            <a:r>
              <a:rPr lang="ru-RU" b="1" dirty="0" err="1" smtClean="0">
                <a:solidFill>
                  <a:srgbClr val="FF0000"/>
                </a:solidFill>
              </a:rPr>
              <a:t>skj</a:t>
            </a:r>
            <a:r>
              <a:rPr lang="uk-UA" b="1" dirty="0" smtClean="0">
                <a:solidFill>
                  <a:srgbClr val="FF0000"/>
                </a:solidFill>
              </a:rPr>
              <a:t>] і [*</a:t>
            </a:r>
            <a:r>
              <a:rPr lang="ru-RU" b="1" dirty="0" err="1" smtClean="0">
                <a:solidFill>
                  <a:srgbClr val="FF0000"/>
                </a:solidFill>
              </a:rPr>
              <a:t>stj</a:t>
            </a:r>
            <a:r>
              <a:rPr lang="uk-UA" b="1" dirty="0" smtClean="0">
                <a:solidFill>
                  <a:srgbClr val="FF0000"/>
                </a:solidFill>
              </a:rPr>
              <a:t>] </a:t>
            </a:r>
            <a:r>
              <a:rPr lang="uk-UA" dirty="0" err="1" smtClean="0"/>
              <a:t>схсл</a:t>
            </a:r>
            <a:r>
              <a:rPr lang="uk-UA" dirty="0" smtClean="0"/>
              <a:t>. і </a:t>
            </a:r>
            <a:r>
              <a:rPr lang="uk-UA" dirty="0" err="1" smtClean="0"/>
              <a:t>зхсл</a:t>
            </a:r>
            <a:r>
              <a:rPr lang="uk-UA" dirty="0" smtClean="0"/>
              <a:t>. </a:t>
            </a:r>
            <a:r>
              <a:rPr lang="en-US" dirty="0" smtClean="0"/>
              <a:t>&gt; </a:t>
            </a:r>
            <a:r>
              <a:rPr lang="uk-UA" b="1" dirty="0" smtClean="0">
                <a:solidFill>
                  <a:srgbClr val="FF0000"/>
                </a:solidFill>
              </a:rPr>
              <a:t>[šč]</a:t>
            </a:r>
            <a:r>
              <a:rPr lang="uk-UA" dirty="0" smtClean="0"/>
              <a:t>, </a:t>
            </a:r>
            <a:r>
              <a:rPr lang="uk-UA" dirty="0" err="1" smtClean="0"/>
              <a:t>стсл</a:t>
            </a:r>
            <a:r>
              <a:rPr lang="uk-UA" dirty="0" smtClean="0"/>
              <a:t>. </a:t>
            </a:r>
            <a:r>
              <a:rPr lang="uk-UA" b="1" dirty="0" smtClean="0">
                <a:solidFill>
                  <a:srgbClr val="FF0000"/>
                </a:solidFill>
              </a:rPr>
              <a:t>[š</a:t>
            </a:r>
            <a:r>
              <a:rPr lang="ru-RU" b="1" dirty="0" err="1" smtClean="0">
                <a:solidFill>
                  <a:srgbClr val="FF0000"/>
                </a:solidFill>
              </a:rPr>
              <a:t>t</a:t>
            </a:r>
            <a:r>
              <a:rPr lang="uk-UA" b="1" dirty="0" smtClean="0">
                <a:solidFill>
                  <a:srgbClr val="FF0000"/>
                </a:solidFill>
              </a:rPr>
              <a:t>] </a:t>
            </a:r>
            <a:r>
              <a:rPr lang="uk-UA" dirty="0" smtClean="0"/>
              <a:t>(</a:t>
            </a:r>
            <a:r>
              <a:rPr lang="uk-UA" dirty="0" err="1" smtClean="0"/>
              <a:t>стсл</a:t>
            </a:r>
            <a:r>
              <a:rPr lang="uk-UA" dirty="0" smtClean="0"/>
              <a:t>. </a:t>
            </a:r>
            <a:r>
              <a:rPr lang="uk-UA" i="1" dirty="0" err="1" smtClean="0"/>
              <a:t>тьшта</a:t>
            </a:r>
            <a:r>
              <a:rPr lang="uk-UA" dirty="0" smtClean="0"/>
              <a:t>, </a:t>
            </a:r>
            <a:r>
              <a:rPr lang="uk-UA" dirty="0" err="1" smtClean="0"/>
              <a:t>давньорус</a:t>
            </a:r>
            <a:r>
              <a:rPr lang="uk-UA" dirty="0" smtClean="0"/>
              <a:t>. </a:t>
            </a:r>
            <a:r>
              <a:rPr lang="uk-UA" i="1" dirty="0" err="1" smtClean="0"/>
              <a:t>тьшча</a:t>
            </a:r>
            <a:r>
              <a:rPr lang="uk-UA" dirty="0" smtClean="0"/>
              <a:t>). </a:t>
            </a:r>
            <a:endParaRPr lang="en-US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[*</a:t>
            </a:r>
            <a:r>
              <a:rPr lang="ru-RU" b="1" dirty="0" err="1" smtClean="0">
                <a:solidFill>
                  <a:srgbClr val="FF0000"/>
                </a:solidFill>
              </a:rPr>
              <a:t>zgj</a:t>
            </a:r>
            <a:r>
              <a:rPr lang="ru-RU" b="1" dirty="0" smtClean="0">
                <a:solidFill>
                  <a:srgbClr val="FF0000"/>
                </a:solidFill>
              </a:rPr>
              <a:t>], [*</a:t>
            </a:r>
            <a:r>
              <a:rPr lang="ru-RU" b="1" dirty="0" err="1" smtClean="0">
                <a:solidFill>
                  <a:srgbClr val="FF0000"/>
                </a:solidFill>
              </a:rPr>
              <a:t>zdj</a:t>
            </a:r>
            <a:r>
              <a:rPr lang="ru-RU" b="1" dirty="0" smtClean="0">
                <a:solidFill>
                  <a:srgbClr val="FF0000"/>
                </a:solidFill>
              </a:rPr>
              <a:t>]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&gt; </a:t>
            </a:r>
            <a:r>
              <a:rPr lang="ru-RU" b="1" dirty="0" smtClean="0">
                <a:solidFill>
                  <a:srgbClr val="FF0000"/>
                </a:solidFill>
              </a:rPr>
              <a:t>[</a:t>
            </a:r>
            <a:r>
              <a:rPr lang="ru-RU" b="1" dirty="0" err="1" smtClean="0">
                <a:solidFill>
                  <a:srgbClr val="FF0000"/>
                </a:solidFill>
              </a:rPr>
              <a:t>žd</a:t>
            </a:r>
            <a:r>
              <a:rPr lang="ru-RU" b="1" dirty="0" smtClean="0">
                <a:solidFill>
                  <a:srgbClr val="FF0000"/>
                </a:solidFill>
              </a:rPr>
              <a:t>]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</a:t>
            </a:r>
            <a:r>
              <a:rPr lang="uk-UA" dirty="0" smtClean="0"/>
              <a:t>передавався в пам’ятках написанням </a:t>
            </a:r>
            <a:r>
              <a:rPr lang="ru-RU" i="1" dirty="0" err="1" smtClean="0"/>
              <a:t>жд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96908"/>
          </a:xfrm>
        </p:spPr>
        <p:txBody>
          <a:bodyPr>
            <a:noAutofit/>
          </a:bodyPr>
          <a:lstStyle/>
          <a:p>
            <a:r>
              <a:rPr lang="uk-UA" sz="3600" dirty="0" smtClean="0"/>
              <a:t>Розрізнення результатів першої палаталізації та впливу </a:t>
            </a:r>
            <a:r>
              <a:rPr lang="ru-RU" sz="3600" dirty="0" smtClean="0"/>
              <a:t>*[</a:t>
            </a:r>
            <a:r>
              <a:rPr lang="ru-RU" sz="3600" dirty="0" err="1" smtClean="0"/>
              <a:t>j</a:t>
            </a:r>
            <a:r>
              <a:rPr lang="ru-RU" sz="3600" dirty="0" smtClean="0"/>
              <a:t>]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8786874" cy="57150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А) шиплячий приголосний (на місці історичного задньоязикового приголосного) </a:t>
            </a:r>
            <a:r>
              <a:rPr lang="en-US" dirty="0" smtClean="0"/>
              <a:t>+</a:t>
            </a:r>
            <a:r>
              <a:rPr lang="uk-UA" dirty="0" smtClean="0"/>
              <a:t> голосний переднього ряду –  перша палаталізація </a:t>
            </a:r>
          </a:p>
          <a:p>
            <a:pPr>
              <a:buNone/>
            </a:pPr>
            <a:r>
              <a:rPr lang="uk-UA" dirty="0" smtClean="0"/>
              <a:t>АЛЕ в іменниках з основою на </a:t>
            </a:r>
            <a:r>
              <a:rPr lang="ru-RU" dirty="0" smtClean="0"/>
              <a:t>*</a:t>
            </a:r>
            <a:r>
              <a:rPr lang="en-US" dirty="0" smtClean="0"/>
              <a:t>j</a:t>
            </a:r>
            <a:r>
              <a:rPr lang="ru-RU" dirty="0" err="1" smtClean="0"/>
              <a:t>o</a:t>
            </a:r>
            <a:r>
              <a:rPr lang="uk-UA" dirty="0" smtClean="0"/>
              <a:t> шиплячий унаслідок впливу </a:t>
            </a:r>
            <a:r>
              <a:rPr lang="ru-RU" dirty="0" smtClean="0"/>
              <a:t>*</a:t>
            </a:r>
            <a:r>
              <a:rPr lang="ru-RU" dirty="0" err="1" smtClean="0"/>
              <a:t>j</a:t>
            </a:r>
            <a:r>
              <a:rPr lang="ru-RU" dirty="0" smtClean="0"/>
              <a:t>;</a:t>
            </a:r>
            <a:r>
              <a:rPr lang="uk-UA" dirty="0" smtClean="0"/>
              <a:t> </a:t>
            </a:r>
          </a:p>
          <a:p>
            <a:r>
              <a:rPr lang="uk-UA" dirty="0" smtClean="0"/>
              <a:t>у пасивних дієприкметниках на </a:t>
            </a:r>
            <a:r>
              <a:rPr lang="uk-UA" dirty="0" err="1" smtClean="0"/>
              <a:t>-</a:t>
            </a:r>
            <a:r>
              <a:rPr lang="uk-UA" b="1" dirty="0" err="1" smtClean="0"/>
              <a:t>ень</a:t>
            </a:r>
            <a:r>
              <a:rPr lang="uk-UA" dirty="0" smtClean="0"/>
              <a:t> та іменниках на </a:t>
            </a:r>
            <a:r>
              <a:rPr lang="uk-UA" dirty="0" err="1" smtClean="0"/>
              <a:t>-</a:t>
            </a:r>
            <a:r>
              <a:rPr lang="uk-UA" b="1" dirty="0" err="1" smtClean="0"/>
              <a:t>ение</a:t>
            </a:r>
            <a:r>
              <a:rPr lang="uk-UA" dirty="0" smtClean="0"/>
              <a:t>, утворених від дієслова на </a:t>
            </a:r>
            <a:r>
              <a:rPr lang="uk-UA" dirty="0" err="1" smtClean="0"/>
              <a:t>‑</a:t>
            </a:r>
            <a:r>
              <a:rPr lang="uk-UA" b="1" dirty="0" err="1" smtClean="0"/>
              <a:t>ити</a:t>
            </a:r>
            <a:r>
              <a:rPr lang="uk-UA" dirty="0" smtClean="0"/>
              <a:t>, шиплячий виник унаслідок впливу </a:t>
            </a:r>
            <a:r>
              <a:rPr lang="ru-RU" dirty="0" smtClean="0"/>
              <a:t>*[</a:t>
            </a:r>
            <a:r>
              <a:rPr lang="ru-RU" dirty="0" err="1" smtClean="0"/>
              <a:t>j</a:t>
            </a:r>
            <a:r>
              <a:rPr lang="ru-RU" dirty="0" smtClean="0"/>
              <a:t>];</a:t>
            </a:r>
            <a:r>
              <a:rPr lang="uk-UA" dirty="0" smtClean="0"/>
              <a:t> </a:t>
            </a:r>
          </a:p>
          <a:p>
            <a:r>
              <a:rPr lang="uk-UA" dirty="0" smtClean="0"/>
              <a:t>немає голосного переднього ряду або є голосний заднього ряду – записати слово </a:t>
            </a:r>
            <a:r>
              <a:rPr lang="uk-UA" dirty="0" smtClean="0"/>
              <a:t>давньоруською </a:t>
            </a:r>
            <a:endParaRPr lang="uk-UA" dirty="0" smtClean="0"/>
          </a:p>
          <a:p>
            <a:pPr algn="ctr">
              <a:buNone/>
            </a:pPr>
            <a:r>
              <a:rPr lang="ru-RU" i="1" dirty="0" smtClean="0"/>
              <a:t>смешной &lt; </a:t>
            </a:r>
            <a:r>
              <a:rPr lang="ru-RU" i="1" dirty="0" err="1" smtClean="0"/>
              <a:t>смьшьныи</a:t>
            </a:r>
            <a:r>
              <a:rPr lang="ru-RU" i="1" dirty="0" smtClean="0"/>
              <a:t>, пушок &lt; </a:t>
            </a:r>
            <a:r>
              <a:rPr lang="ru-RU" i="1" dirty="0" err="1" smtClean="0"/>
              <a:t>пушькъ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Б) шиплячий + голосний заднього ряду – виник унаслідок впливу </a:t>
            </a:r>
            <a:r>
              <a:rPr lang="ru-RU" dirty="0" smtClean="0"/>
              <a:t>*</a:t>
            </a:r>
            <a:r>
              <a:rPr lang="ru-RU" dirty="0" err="1" smtClean="0"/>
              <a:t>j</a:t>
            </a:r>
            <a:r>
              <a:rPr lang="ru-RU" dirty="0" smtClean="0"/>
              <a:t> </a:t>
            </a:r>
            <a:r>
              <a:rPr lang="uk-UA" dirty="0" smtClean="0"/>
              <a:t>на приголосний </a:t>
            </a:r>
          </a:p>
          <a:p>
            <a:pPr>
              <a:buNone/>
            </a:pPr>
            <a:r>
              <a:rPr lang="uk-UA" dirty="0" smtClean="0"/>
              <a:t>у дієсловах на </a:t>
            </a:r>
            <a:r>
              <a:rPr lang="uk-UA" i="1" dirty="0" err="1" smtClean="0"/>
              <a:t>-</a:t>
            </a:r>
            <a:r>
              <a:rPr lang="uk-UA" b="1" i="1" dirty="0" err="1" smtClean="0"/>
              <a:t>жати</a:t>
            </a:r>
            <a:r>
              <a:rPr lang="uk-UA" i="1" dirty="0" smtClean="0"/>
              <a:t>, </a:t>
            </a:r>
            <a:r>
              <a:rPr lang="uk-UA" i="1" dirty="0" err="1" smtClean="0"/>
              <a:t>-</a:t>
            </a:r>
            <a:r>
              <a:rPr lang="uk-UA" b="1" i="1" dirty="0" err="1" smtClean="0"/>
              <a:t>чати</a:t>
            </a:r>
            <a:r>
              <a:rPr lang="uk-UA" i="1" dirty="0" smtClean="0"/>
              <a:t>, </a:t>
            </a:r>
            <a:r>
              <a:rPr lang="uk-UA" i="1" dirty="0" err="1" smtClean="0"/>
              <a:t>-</a:t>
            </a:r>
            <a:r>
              <a:rPr lang="uk-UA" b="1" i="1" dirty="0" err="1" smtClean="0"/>
              <a:t>шати</a:t>
            </a:r>
            <a:r>
              <a:rPr lang="uk-UA" dirty="0" smtClean="0"/>
              <a:t> та іменниках типу </a:t>
            </a:r>
            <a:r>
              <a:rPr lang="uk-UA" b="1" i="1" dirty="0" err="1" smtClean="0"/>
              <a:t>жаръ</a:t>
            </a:r>
            <a:r>
              <a:rPr lang="uk-UA" dirty="0" smtClean="0"/>
              <a:t>, </a:t>
            </a:r>
            <a:r>
              <a:rPr lang="uk-UA" b="1" i="1" dirty="0" err="1" smtClean="0"/>
              <a:t>часъ</a:t>
            </a:r>
            <a:r>
              <a:rPr lang="uk-UA" dirty="0" smtClean="0"/>
              <a:t> шиплячий виник з задньоязикового приголосного унаслідок дії першої палаталізації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42918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Історія шиплячих і [ц]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9001156" cy="6286520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шиплячі приголосні </a:t>
            </a:r>
            <a:r>
              <a:rPr lang="uk-UA" dirty="0" smtClean="0"/>
              <a:t>та </a:t>
            </a:r>
            <a:r>
              <a:rPr lang="uk-UA" dirty="0" smtClean="0"/>
              <a:t>[ц] – звуки вторинного походження – виникли з інших звуків унаслідок пом’якшення перед голосним переднього ряду або впливу *[</a:t>
            </a:r>
            <a:r>
              <a:rPr lang="ru-RU" dirty="0" err="1" smtClean="0"/>
              <a:t>j</a:t>
            </a:r>
            <a:r>
              <a:rPr lang="uk-UA" dirty="0" smtClean="0"/>
              <a:t>]. </a:t>
            </a:r>
          </a:p>
          <a:p>
            <a:r>
              <a:rPr lang="uk-UA" dirty="0" smtClean="0"/>
              <a:t>історично м’які</a:t>
            </a:r>
          </a:p>
          <a:p>
            <a:r>
              <a:rPr lang="uk-UA" dirty="0" smtClean="0"/>
              <a:t>Розвиток [</a:t>
            </a:r>
            <a:r>
              <a:rPr lang="en-US" dirty="0" smtClean="0"/>
              <a:t>ž</a:t>
            </a:r>
            <a:r>
              <a:rPr lang="uk-UA" dirty="0" smtClean="0"/>
              <a:t>], [</a:t>
            </a:r>
            <a:r>
              <a:rPr lang="en-US" dirty="0" smtClean="0"/>
              <a:t>š</a:t>
            </a:r>
            <a:r>
              <a:rPr lang="uk-UA" dirty="0" smtClean="0"/>
              <a:t>] і [</a:t>
            </a:r>
            <a:r>
              <a:rPr lang="uk-UA" dirty="0" err="1" smtClean="0"/>
              <a:t>с’</a:t>
            </a:r>
            <a:r>
              <a:rPr lang="uk-UA" dirty="0" smtClean="0"/>
              <a:t>] у давньоруській мові полягав на їх ствердінні:</a:t>
            </a:r>
          </a:p>
          <a:p>
            <a:pPr algn="ctr">
              <a:buNone/>
            </a:pPr>
            <a:r>
              <a:rPr lang="ru-RU" i="1" dirty="0" err="1" smtClean="0"/>
              <a:t>жы</a:t>
            </a:r>
            <a:r>
              <a:rPr lang="ru-RU" i="1" dirty="0" smtClean="0"/>
              <a:t>, </a:t>
            </a:r>
            <a:r>
              <a:rPr lang="ru-RU" i="1" dirty="0" err="1" smtClean="0"/>
              <a:t>шы</a:t>
            </a:r>
            <a:r>
              <a:rPr lang="ru-RU" i="1" dirty="0" smtClean="0"/>
              <a:t>, </a:t>
            </a:r>
            <a:r>
              <a:rPr lang="ru-RU" i="1" dirty="0" err="1" smtClean="0"/>
              <a:t>цы</a:t>
            </a:r>
            <a:endParaRPr lang="ru-RU" i="1" dirty="0" smtClean="0"/>
          </a:p>
          <a:p>
            <a:r>
              <a:rPr lang="uk-UA" dirty="0" smtClean="0"/>
              <a:t>до </a:t>
            </a:r>
            <a:r>
              <a:rPr lang="ru-RU" dirty="0" smtClean="0"/>
              <a:t>XIV</a:t>
            </a:r>
            <a:r>
              <a:rPr lang="uk-UA" dirty="0" smtClean="0"/>
              <a:t> ст. шиплячі стверділи: </a:t>
            </a:r>
          </a:p>
          <a:p>
            <a:pPr>
              <a:buNone/>
            </a:pPr>
            <a:r>
              <a:rPr lang="uk-UA" dirty="0" smtClean="0"/>
              <a:t>перед цими звуками вже відбувається перехід </a:t>
            </a:r>
            <a:r>
              <a:rPr lang="ru-RU" dirty="0" smtClean="0"/>
              <a:t>е &gt; ’</a:t>
            </a:r>
            <a:r>
              <a:rPr lang="ru-RU" dirty="0" err="1" smtClean="0"/>
              <a:t>o</a:t>
            </a:r>
            <a:r>
              <a:rPr lang="ru-RU" dirty="0" smtClean="0"/>
              <a:t> (</a:t>
            </a:r>
            <a:r>
              <a:rPr lang="uk-UA" dirty="0" smtClean="0"/>
              <a:t>по</a:t>
            </a:r>
            <a:r>
              <a:rPr lang="ru-RU" dirty="0" smtClean="0"/>
              <a:t>р. </a:t>
            </a:r>
            <a:r>
              <a:rPr lang="ru-RU" i="1" dirty="0" smtClean="0"/>
              <a:t>ёжик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[с</a:t>
            </a:r>
            <a:r>
              <a:rPr lang="en-US" dirty="0" smtClean="0"/>
              <a:t>’</a:t>
            </a:r>
            <a:r>
              <a:rPr lang="ru-RU" dirty="0" smtClean="0"/>
              <a:t>]</a:t>
            </a:r>
            <a:r>
              <a:rPr lang="uk-UA" dirty="0" smtClean="0"/>
              <a:t> ствердів приблизно до </a:t>
            </a:r>
            <a:r>
              <a:rPr lang="ru-RU" dirty="0" smtClean="0"/>
              <a:t>XVI </a:t>
            </a:r>
            <a:r>
              <a:rPr lang="uk-UA" dirty="0" err="1" smtClean="0"/>
              <a:t>ст</a:t>
            </a:r>
            <a:r>
              <a:rPr lang="ru-RU" dirty="0" smtClean="0"/>
              <a:t>.,</a:t>
            </a:r>
            <a:r>
              <a:rPr lang="uk-UA" dirty="0" smtClean="0"/>
              <a:t> оскільки перед цим звуком переходу </a:t>
            </a:r>
            <a:r>
              <a:rPr lang="ru-RU" dirty="0" err="1" smtClean="0"/>
              <a:t>e</a:t>
            </a:r>
            <a:r>
              <a:rPr lang="ru-RU" dirty="0" smtClean="0"/>
              <a:t> &gt; ’</a:t>
            </a:r>
            <a:r>
              <a:rPr lang="ru-RU" dirty="0" err="1" smtClean="0"/>
              <a:t>o</a:t>
            </a:r>
            <a:r>
              <a:rPr lang="uk-UA" dirty="0" smtClean="0"/>
              <a:t> не спостерігалося </a:t>
            </a:r>
            <a:r>
              <a:rPr lang="ru-RU" dirty="0" smtClean="0"/>
              <a:t>(</a:t>
            </a:r>
            <a:r>
              <a:rPr lang="uk-UA" dirty="0" smtClean="0"/>
              <a:t>по</a:t>
            </a:r>
            <a:r>
              <a:rPr lang="ru-RU" dirty="0" smtClean="0"/>
              <a:t>р. </a:t>
            </a:r>
            <a:r>
              <a:rPr lang="ru-RU" i="1" dirty="0" smtClean="0"/>
              <a:t>отец</a:t>
            </a:r>
            <a:r>
              <a:rPr lang="ru-RU" dirty="0" smtClean="0"/>
              <a:t>)</a:t>
            </a:r>
          </a:p>
          <a:p>
            <a:r>
              <a:rPr lang="uk-UA" dirty="0" smtClean="0"/>
              <a:t>[</a:t>
            </a:r>
            <a:r>
              <a:rPr lang="uk-UA" dirty="0" err="1" smtClean="0"/>
              <a:t>с’</a:t>
            </a:r>
            <a:r>
              <a:rPr lang="uk-UA" dirty="0" smtClean="0"/>
              <a:t>] поширений у значній частині </a:t>
            </a:r>
            <a:r>
              <a:rPr lang="uk-UA" dirty="0" err="1" smtClean="0"/>
              <a:t>північновеликоруських</a:t>
            </a:r>
            <a:r>
              <a:rPr lang="uk-UA" dirty="0" smtClean="0"/>
              <a:t> діалектів</a:t>
            </a:r>
          </a:p>
          <a:p>
            <a:r>
              <a:rPr lang="uk-UA" dirty="0" smtClean="0"/>
              <a:t>[</a:t>
            </a:r>
            <a:r>
              <a:rPr lang="en-US" dirty="0" smtClean="0"/>
              <a:t>ž</a:t>
            </a:r>
            <a:r>
              <a:rPr lang="uk-UA" dirty="0" smtClean="0"/>
              <a:t>] і [</a:t>
            </a:r>
            <a:r>
              <a:rPr lang="en-US" dirty="0" smtClean="0"/>
              <a:t>š</a:t>
            </a:r>
            <a:r>
              <a:rPr lang="uk-UA" dirty="0" smtClean="0"/>
              <a:t>] відомі в Кіровській, Івановській і деяких інших областях</a:t>
            </a:r>
          </a:p>
          <a:p>
            <a:r>
              <a:rPr lang="uk-UA" dirty="0" smtClean="0"/>
              <a:t>[</a:t>
            </a:r>
            <a:r>
              <a:rPr lang="en-US" dirty="0" smtClean="0"/>
              <a:t>č</a:t>
            </a:r>
            <a:r>
              <a:rPr lang="uk-UA" dirty="0" smtClean="0"/>
              <a:t>] – рос. літ. мова, [</a:t>
            </a:r>
            <a:r>
              <a:rPr lang="en-US" dirty="0" smtClean="0"/>
              <a:t>č</a:t>
            </a:r>
            <a:r>
              <a:rPr lang="uk-UA" dirty="0" smtClean="0"/>
              <a:t>] твердий в </a:t>
            </a:r>
            <a:r>
              <a:rPr lang="uk-UA" dirty="0" err="1" smtClean="0"/>
              <a:t>західноруських</a:t>
            </a:r>
            <a:r>
              <a:rPr lang="uk-UA" dirty="0" smtClean="0"/>
              <a:t> і </a:t>
            </a:r>
            <a:r>
              <a:rPr lang="uk-UA" dirty="0" err="1" smtClean="0"/>
              <a:t>північновеликоруських</a:t>
            </a:r>
            <a:r>
              <a:rPr lang="uk-UA" dirty="0" smtClean="0"/>
              <a:t> говірках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[</a:t>
            </a:r>
            <a:r>
              <a:rPr lang="en-US" b="1" dirty="0" err="1" smtClean="0">
                <a:solidFill>
                  <a:srgbClr val="FF0000"/>
                </a:solidFill>
              </a:rPr>
              <a:t>šč</a:t>
            </a:r>
            <a:r>
              <a:rPr lang="uk-UA" b="1" dirty="0" smtClean="0">
                <a:solidFill>
                  <a:srgbClr val="FF0000"/>
                </a:solidFill>
              </a:rPr>
              <a:t>], [</a:t>
            </a:r>
            <a:r>
              <a:rPr lang="en-US" b="1" dirty="0" err="1" smtClean="0">
                <a:solidFill>
                  <a:srgbClr val="FF0000"/>
                </a:solidFill>
              </a:rPr>
              <a:t>žd</a:t>
            </a:r>
            <a:r>
              <a:rPr lang="uk-UA" b="1" dirty="0" smtClean="0">
                <a:solidFill>
                  <a:srgbClr val="FF0000"/>
                </a:solidFill>
              </a:rPr>
              <a:t>] </a:t>
            </a:r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uk-UA" b="1" dirty="0" smtClean="0">
                <a:solidFill>
                  <a:srgbClr val="FF0000"/>
                </a:solidFill>
              </a:rPr>
              <a:t> *</a:t>
            </a:r>
            <a:r>
              <a:rPr lang="ru-RU" b="1" dirty="0" err="1" smtClean="0">
                <a:solidFill>
                  <a:srgbClr val="FF0000"/>
                </a:solidFill>
              </a:rPr>
              <a:t>stj</a:t>
            </a:r>
            <a:r>
              <a:rPr lang="uk-UA" b="1" dirty="0" smtClean="0">
                <a:solidFill>
                  <a:srgbClr val="FF0000"/>
                </a:solidFill>
              </a:rPr>
              <a:t>, *</a:t>
            </a:r>
            <a:r>
              <a:rPr lang="ru-RU" b="1" dirty="0" err="1" smtClean="0">
                <a:solidFill>
                  <a:srgbClr val="FF0000"/>
                </a:solidFill>
              </a:rPr>
              <a:t>skj</a:t>
            </a:r>
            <a:r>
              <a:rPr lang="uk-UA" b="1" dirty="0" smtClean="0">
                <a:solidFill>
                  <a:srgbClr val="FF0000"/>
                </a:solidFill>
              </a:rPr>
              <a:t>, *</a:t>
            </a:r>
            <a:r>
              <a:rPr lang="ru-RU" b="1" dirty="0" err="1" smtClean="0">
                <a:solidFill>
                  <a:srgbClr val="FF0000"/>
                </a:solidFill>
              </a:rPr>
              <a:t>sk</a:t>
            </a:r>
            <a:r>
              <a:rPr lang="en-US" b="1" dirty="0" smtClean="0">
                <a:solidFill>
                  <a:srgbClr val="FF0000"/>
                </a:solidFill>
              </a:rPr>
              <a:t>’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dirty="0" smtClean="0"/>
              <a:t>у північних і західних слов’ян - [šč]</a:t>
            </a:r>
            <a:endParaRPr lang="en-US" dirty="0" smtClean="0"/>
          </a:p>
          <a:p>
            <a:pPr>
              <a:buNone/>
            </a:pPr>
            <a:r>
              <a:rPr lang="uk-UA" dirty="0" smtClean="0"/>
              <a:t>у південних слов’ян - [š</a:t>
            </a:r>
            <a:r>
              <a:rPr lang="ru-RU" dirty="0" err="1" smtClean="0"/>
              <a:t>t</a:t>
            </a:r>
            <a:r>
              <a:rPr lang="uk-UA" dirty="0" smtClean="0"/>
              <a:t>]) </a:t>
            </a: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&lt; </a:t>
            </a:r>
            <a:r>
              <a:rPr lang="uk-UA" b="1" dirty="0" smtClean="0">
                <a:solidFill>
                  <a:srgbClr val="FF0000"/>
                </a:solidFill>
              </a:rPr>
              <a:t>*</a:t>
            </a:r>
            <a:r>
              <a:rPr lang="ru-RU" b="1" dirty="0" err="1" smtClean="0">
                <a:solidFill>
                  <a:srgbClr val="FF0000"/>
                </a:solidFill>
              </a:rPr>
              <a:t>zdj</a:t>
            </a:r>
            <a:r>
              <a:rPr lang="uk-UA" b="1" dirty="0" smtClean="0">
                <a:solidFill>
                  <a:srgbClr val="FF0000"/>
                </a:solidFill>
              </a:rPr>
              <a:t>, *</a:t>
            </a:r>
            <a:r>
              <a:rPr lang="ru-RU" b="1" dirty="0" err="1" smtClean="0">
                <a:solidFill>
                  <a:srgbClr val="FF0000"/>
                </a:solidFill>
              </a:rPr>
              <a:t>zgj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(</a:t>
            </a:r>
            <a:r>
              <a:rPr lang="uk-UA" dirty="0" smtClean="0"/>
              <a:t>[</a:t>
            </a:r>
            <a:r>
              <a:rPr lang="en-US" dirty="0" smtClean="0"/>
              <a:t>ž</a:t>
            </a:r>
            <a:r>
              <a:rPr lang="ru-RU" dirty="0" err="1" smtClean="0"/>
              <a:t>d</a:t>
            </a:r>
            <a:r>
              <a:rPr lang="uk-UA" dirty="0" smtClean="0"/>
              <a:t>] – передається написанням </a:t>
            </a:r>
            <a:r>
              <a:rPr lang="uk-UA" i="1" dirty="0" err="1" smtClean="0"/>
              <a:t>жд</a:t>
            </a:r>
            <a:r>
              <a:rPr lang="uk-UA" dirty="0" smtClean="0"/>
              <a:t>)</a:t>
            </a:r>
            <a:endParaRPr lang="en-US" dirty="0" smtClean="0"/>
          </a:p>
          <a:p>
            <a:r>
              <a:rPr lang="uk-UA" dirty="0" smtClean="0"/>
              <a:t>втрата вибухового елемента </a:t>
            </a:r>
          </a:p>
          <a:p>
            <a:r>
              <a:rPr lang="uk-UA" dirty="0" smtClean="0"/>
              <a:t>перетворення </a:t>
            </a:r>
            <a:r>
              <a:rPr lang="uk-UA" dirty="0" smtClean="0"/>
              <a:t>на довгі шиплячі [</a:t>
            </a:r>
            <a:r>
              <a:rPr lang="en-US" dirty="0" smtClean="0"/>
              <a:t>š</a:t>
            </a:r>
            <a:r>
              <a:rPr lang="uk-UA" dirty="0" smtClean="0"/>
              <a:t>] і [</a:t>
            </a:r>
            <a:r>
              <a:rPr lang="en-US" dirty="0" smtClean="0"/>
              <a:t>ž</a:t>
            </a:r>
            <a:r>
              <a:rPr lang="uk-UA" dirty="0" smtClean="0"/>
              <a:t>] </a:t>
            </a:r>
          </a:p>
          <a:p>
            <a:pPr algn="ctr">
              <a:buNone/>
            </a:pPr>
            <a:r>
              <a:rPr lang="uk-UA" i="1" dirty="0" smtClean="0"/>
              <a:t>щука, </a:t>
            </a:r>
            <a:r>
              <a:rPr lang="uk-UA" i="1" dirty="0" err="1" smtClean="0"/>
              <a:t>вожжи</a:t>
            </a:r>
            <a:r>
              <a:rPr lang="uk-UA" i="1" dirty="0" smtClean="0"/>
              <a:t>, </a:t>
            </a:r>
            <a:r>
              <a:rPr lang="uk-UA" i="1" dirty="0" err="1" smtClean="0"/>
              <a:t>дождик</a:t>
            </a:r>
            <a:r>
              <a:rPr lang="uk-UA" dirty="0" smtClean="0"/>
              <a:t>, </a:t>
            </a:r>
            <a:r>
              <a:rPr lang="uk-UA" i="1" dirty="0" err="1" smtClean="0"/>
              <a:t>дрожжи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Доля сполук </a:t>
            </a:r>
            <a:r>
              <a:rPr lang="ru-RU" b="1" dirty="0" smtClean="0"/>
              <a:t>[</a:t>
            </a:r>
            <a:r>
              <a:rPr lang="en-US" b="1" dirty="0" smtClean="0"/>
              <a:t>k</a:t>
            </a:r>
            <a:r>
              <a:rPr lang="ru-RU" b="1" dirty="0" err="1" smtClean="0"/>
              <a:t>ы</a:t>
            </a:r>
            <a:r>
              <a:rPr lang="ru-RU" b="1" dirty="0" smtClean="0"/>
              <a:t>], [</a:t>
            </a:r>
            <a:r>
              <a:rPr lang="en-US" b="1" dirty="0" smtClean="0"/>
              <a:t>g</a:t>
            </a:r>
            <a:r>
              <a:rPr lang="ru-RU" b="1" dirty="0" err="1" smtClean="0"/>
              <a:t>ы</a:t>
            </a:r>
            <a:r>
              <a:rPr lang="ru-RU" b="1" dirty="0" smtClean="0"/>
              <a:t>], [хы]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6072206"/>
          </a:xfrm>
        </p:spPr>
        <p:txBody>
          <a:bodyPr>
            <a:normAutofit fontScale="92500" lnSpcReduction="20000"/>
          </a:bodyPr>
          <a:lstStyle/>
          <a:p>
            <a:r>
              <a:rPr lang="uk-UA" i="1" dirty="0" err="1" smtClean="0"/>
              <a:t>Кыевъ</a:t>
            </a:r>
            <a:r>
              <a:rPr lang="uk-UA" i="1" dirty="0" smtClean="0"/>
              <a:t>, </a:t>
            </a:r>
            <a:r>
              <a:rPr lang="uk-UA" i="1" dirty="0" err="1" smtClean="0"/>
              <a:t>гыбель</a:t>
            </a:r>
            <a:r>
              <a:rPr lang="uk-UA" i="1" dirty="0" smtClean="0"/>
              <a:t>, </a:t>
            </a:r>
            <a:r>
              <a:rPr lang="uk-UA" i="1" dirty="0" err="1" smtClean="0"/>
              <a:t>хытрый</a:t>
            </a:r>
            <a:r>
              <a:rPr lang="uk-UA" i="1" dirty="0" smtClean="0"/>
              <a:t>, </a:t>
            </a:r>
            <a:r>
              <a:rPr lang="uk-UA" i="1" dirty="0" err="1" smtClean="0"/>
              <a:t>рукы</a:t>
            </a:r>
            <a:r>
              <a:rPr lang="uk-UA" i="1" dirty="0" smtClean="0"/>
              <a:t>, </a:t>
            </a:r>
            <a:r>
              <a:rPr lang="uk-UA" i="1" dirty="0" err="1" smtClean="0"/>
              <a:t>ногы</a:t>
            </a:r>
            <a:r>
              <a:rPr lang="uk-UA" i="1" dirty="0" smtClean="0"/>
              <a:t>, </a:t>
            </a:r>
            <a:r>
              <a:rPr lang="uk-UA" i="1" dirty="0" err="1" smtClean="0"/>
              <a:t>сохы</a:t>
            </a:r>
            <a:endParaRPr lang="uk-UA" i="1" dirty="0" smtClean="0"/>
          </a:p>
          <a:p>
            <a:r>
              <a:rPr lang="uk-UA" dirty="0" smtClean="0"/>
              <a:t>[</a:t>
            </a:r>
            <a:r>
              <a:rPr lang="en-US" dirty="0" smtClean="0"/>
              <a:t>k</a:t>
            </a:r>
            <a:r>
              <a:rPr lang="uk-UA" dirty="0" smtClean="0"/>
              <a:t>], [</a:t>
            </a:r>
            <a:r>
              <a:rPr lang="en-US" dirty="0" smtClean="0"/>
              <a:t>g</a:t>
            </a:r>
            <a:r>
              <a:rPr lang="uk-UA" dirty="0" smtClean="0"/>
              <a:t>], [х] перед [і] змінювались на м’які шиплячі або свистячі</a:t>
            </a:r>
          </a:p>
          <a:p>
            <a:pPr algn="ctr">
              <a:buNone/>
            </a:pPr>
            <a:r>
              <a:rPr lang="uk-UA" i="1" dirty="0" err="1" smtClean="0"/>
              <a:t>роука</a:t>
            </a:r>
            <a:r>
              <a:rPr lang="uk-UA" i="1" dirty="0" smtClean="0"/>
              <a:t> – </a:t>
            </a:r>
            <a:r>
              <a:rPr lang="uk-UA" i="1" dirty="0" err="1" smtClean="0"/>
              <a:t>роуц</a:t>
            </a:r>
            <a:r>
              <a:rPr lang="uk-UA" dirty="0" err="1" smtClean="0"/>
              <a:t>ҍ</a:t>
            </a:r>
            <a:r>
              <a:rPr lang="uk-UA" i="1" dirty="0" smtClean="0"/>
              <a:t>, дорога – </a:t>
            </a:r>
            <a:r>
              <a:rPr lang="uk-UA" i="1" dirty="0" err="1" smtClean="0"/>
              <a:t>дороз</a:t>
            </a:r>
            <a:r>
              <a:rPr lang="uk-UA" dirty="0" err="1" smtClean="0"/>
              <a:t>ҍ</a:t>
            </a:r>
            <a:r>
              <a:rPr lang="uk-UA" dirty="0" smtClean="0"/>
              <a:t>,</a:t>
            </a:r>
            <a:r>
              <a:rPr lang="uk-UA" i="1" dirty="0" smtClean="0"/>
              <a:t> </a:t>
            </a:r>
            <a:r>
              <a:rPr lang="uk-UA" i="1" dirty="0" err="1" smtClean="0"/>
              <a:t>монахъ</a:t>
            </a:r>
            <a:r>
              <a:rPr lang="uk-UA" i="1" dirty="0" smtClean="0"/>
              <a:t> – </a:t>
            </a:r>
            <a:r>
              <a:rPr lang="uk-UA" i="1" dirty="0" err="1" smtClean="0"/>
              <a:t>монас</a:t>
            </a:r>
            <a:r>
              <a:rPr lang="uk-UA" dirty="0" err="1" smtClean="0"/>
              <a:t>ҍ</a:t>
            </a:r>
            <a:endParaRPr lang="ru-RU" dirty="0" smtClean="0"/>
          </a:p>
          <a:p>
            <a:r>
              <a:rPr lang="uk-UA" dirty="0" smtClean="0"/>
              <a:t>Можливість появи </a:t>
            </a:r>
            <a:r>
              <a:rPr lang="ru-RU" dirty="0" smtClean="0"/>
              <a:t>[</a:t>
            </a:r>
            <a:r>
              <a:rPr lang="en-US" dirty="0" smtClean="0"/>
              <a:t>k</a:t>
            </a:r>
            <a:r>
              <a:rPr lang="ru-RU" dirty="0" smtClean="0"/>
              <a:t>’], [</a:t>
            </a:r>
            <a:r>
              <a:rPr lang="en-US" dirty="0" smtClean="0"/>
              <a:t>g</a:t>
            </a:r>
            <a:r>
              <a:rPr lang="ru-RU" dirty="0" smtClean="0"/>
              <a:t>’], [</a:t>
            </a:r>
            <a:r>
              <a:rPr lang="ru-RU" dirty="0" err="1" smtClean="0"/>
              <a:t>х</a:t>
            </a:r>
            <a:r>
              <a:rPr lang="ru-RU" dirty="0" smtClean="0"/>
              <a:t>’]</a:t>
            </a:r>
            <a:r>
              <a:rPr lang="uk-UA" dirty="0" smtClean="0"/>
              <a:t> виникла ще до </a:t>
            </a:r>
            <a:r>
              <a:rPr lang="ru-RU" dirty="0" smtClean="0"/>
              <a:t>XII – XIII</a:t>
            </a:r>
            <a:r>
              <a:rPr lang="uk-UA" dirty="0" smtClean="0"/>
              <a:t> ст. унаслідок </a:t>
            </a:r>
            <a:r>
              <a:rPr lang="uk-UA" dirty="0" smtClean="0"/>
              <a:t>вирівнювання основ</a:t>
            </a:r>
            <a:endParaRPr lang="uk-UA" dirty="0" smtClean="0"/>
          </a:p>
          <a:p>
            <a:pPr algn="ctr">
              <a:buNone/>
            </a:pPr>
            <a:r>
              <a:rPr lang="ru-RU" i="1" dirty="0" err="1" smtClean="0"/>
              <a:t>роук</a:t>
            </a:r>
            <a:r>
              <a:rPr lang="ru-RU" dirty="0" err="1" smtClean="0"/>
              <a:t>ҍ</a:t>
            </a:r>
            <a:r>
              <a:rPr lang="ru-RU" i="1" dirty="0" err="1" smtClean="0"/>
              <a:t>, дорог</a:t>
            </a:r>
            <a:r>
              <a:rPr lang="ru-RU" dirty="0" err="1" smtClean="0"/>
              <a:t>ҍ</a:t>
            </a:r>
            <a:r>
              <a:rPr lang="ru-RU" i="1" dirty="0" err="1" smtClean="0"/>
              <a:t>, </a:t>
            </a:r>
            <a:r>
              <a:rPr lang="ru-RU" i="1" dirty="0" smtClean="0"/>
              <a:t>монахи</a:t>
            </a:r>
          </a:p>
          <a:p>
            <a:pPr>
              <a:buNone/>
            </a:pPr>
            <a:r>
              <a:rPr lang="uk-UA" dirty="0" smtClean="0"/>
              <a:t>у запозичених словах (</a:t>
            </a:r>
            <a:r>
              <a:rPr lang="ru-RU" i="1" dirty="0" err="1" smtClean="0"/>
              <a:t>гигантъ</a:t>
            </a:r>
            <a:r>
              <a:rPr lang="ru-RU" i="1" dirty="0" smtClean="0"/>
              <a:t>, </a:t>
            </a:r>
            <a:r>
              <a:rPr lang="ru-RU" i="1" dirty="0" err="1" smtClean="0"/>
              <a:t>хитонъ</a:t>
            </a:r>
            <a:r>
              <a:rPr lang="ru-RU" i="1" dirty="0" smtClean="0"/>
              <a:t> </a:t>
            </a:r>
            <a:r>
              <a:rPr lang="uk-UA" dirty="0" smtClean="0"/>
              <a:t>і</a:t>
            </a:r>
            <a:r>
              <a:rPr lang="ru-RU" dirty="0" smtClean="0"/>
              <a:t> т.</a:t>
            </a:r>
            <a:r>
              <a:rPr lang="uk-UA" dirty="0" smtClean="0"/>
              <a:t>д</a:t>
            </a:r>
            <a:r>
              <a:rPr lang="ru-RU" dirty="0" smtClean="0"/>
              <a:t>.),</a:t>
            </a:r>
            <a:r>
              <a:rPr lang="uk-UA" dirty="0" smtClean="0"/>
              <a:t> котрі рано потрапили до </a:t>
            </a:r>
            <a:r>
              <a:rPr lang="uk-UA" dirty="0" err="1" smtClean="0"/>
              <a:t>друс</a:t>
            </a:r>
            <a:r>
              <a:rPr lang="uk-UA" dirty="0" smtClean="0"/>
              <a:t>. мови з інших мов,</a:t>
            </a:r>
            <a:endParaRPr lang="en-US" dirty="0" smtClean="0"/>
          </a:p>
          <a:p>
            <a:pPr>
              <a:buNone/>
            </a:pPr>
            <a:r>
              <a:rPr lang="uk-UA" dirty="0" smtClean="0"/>
              <a:t>ймовірно, </a:t>
            </a:r>
            <a:r>
              <a:rPr lang="ru-RU" dirty="0" smtClean="0"/>
              <a:t>[</a:t>
            </a:r>
            <a:r>
              <a:rPr lang="en-US" dirty="0" smtClean="0"/>
              <a:t>k</a:t>
            </a:r>
            <a:r>
              <a:rPr lang="ru-RU" dirty="0" smtClean="0"/>
              <a:t>], [</a:t>
            </a:r>
            <a:r>
              <a:rPr lang="en-US" dirty="0" smtClean="0"/>
              <a:t>g</a:t>
            </a:r>
            <a:r>
              <a:rPr lang="ru-RU" dirty="0" smtClean="0"/>
              <a:t>], [</a:t>
            </a:r>
            <a:r>
              <a:rPr lang="ru-RU" dirty="0" err="1" smtClean="0"/>
              <a:t>х</a:t>
            </a:r>
            <a:r>
              <a:rPr lang="ru-RU" dirty="0" smtClean="0"/>
              <a:t>]</a:t>
            </a:r>
            <a:r>
              <a:rPr lang="uk-UA" dirty="0" smtClean="0"/>
              <a:t> вимовлялись як звуки просунуті у більш передню зону.</a:t>
            </a:r>
          </a:p>
          <a:p>
            <a:r>
              <a:rPr lang="uk-UA" dirty="0" smtClean="0"/>
              <a:t>лише в </a:t>
            </a:r>
            <a:r>
              <a:rPr lang="ru-RU" dirty="0" smtClean="0"/>
              <a:t>XII</a:t>
            </a:r>
            <a:r>
              <a:rPr lang="uk-UA" dirty="0" smtClean="0"/>
              <a:t> – </a:t>
            </a:r>
            <a:r>
              <a:rPr lang="ru-RU" dirty="0" smtClean="0"/>
              <a:t>XIII </a:t>
            </a:r>
            <a:r>
              <a:rPr lang="uk-UA" dirty="0" smtClean="0"/>
              <a:t>ст. оформилось протиставлення [</a:t>
            </a:r>
            <a:r>
              <a:rPr lang="en-US" dirty="0" smtClean="0"/>
              <a:t>k</a:t>
            </a:r>
            <a:r>
              <a:rPr lang="uk-UA" dirty="0" smtClean="0"/>
              <a:t>] – [</a:t>
            </a:r>
            <a:r>
              <a:rPr lang="en-US" dirty="0" smtClean="0"/>
              <a:t>k</a:t>
            </a:r>
            <a:r>
              <a:rPr lang="uk-UA" dirty="0" smtClean="0"/>
              <a:t>’], [</a:t>
            </a:r>
            <a:r>
              <a:rPr lang="en-US" dirty="0" smtClean="0"/>
              <a:t>g</a:t>
            </a:r>
            <a:r>
              <a:rPr lang="uk-UA" dirty="0" smtClean="0"/>
              <a:t>] – [</a:t>
            </a:r>
            <a:r>
              <a:rPr lang="en-US" dirty="0" smtClean="0"/>
              <a:t>g</a:t>
            </a:r>
            <a:r>
              <a:rPr lang="uk-UA" dirty="0" smtClean="0"/>
              <a:t>’], [</a:t>
            </a:r>
            <a:r>
              <a:rPr lang="en-US" dirty="0" smtClean="0"/>
              <a:t>x</a:t>
            </a:r>
            <a:r>
              <a:rPr lang="uk-UA" dirty="0" smtClean="0"/>
              <a:t>] – [</a:t>
            </a:r>
            <a:r>
              <a:rPr lang="uk-UA" dirty="0" err="1" smtClean="0"/>
              <a:t>х’</a:t>
            </a:r>
            <a:r>
              <a:rPr lang="uk-UA" dirty="0" smtClean="0"/>
              <a:t>]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07223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XII</a:t>
            </a:r>
            <a:r>
              <a:rPr lang="uk-UA" dirty="0" smtClean="0"/>
              <a:t> – </a:t>
            </a:r>
            <a:r>
              <a:rPr lang="ru-RU" dirty="0" smtClean="0"/>
              <a:t>XIII </a:t>
            </a:r>
            <a:r>
              <a:rPr lang="uk-UA" dirty="0" smtClean="0"/>
              <a:t>ст. у сполученнях </a:t>
            </a:r>
            <a:r>
              <a:rPr lang="ru-RU" dirty="0" smtClean="0"/>
              <a:t>[</a:t>
            </a:r>
            <a:r>
              <a:rPr lang="en-US" dirty="0" smtClean="0"/>
              <a:t>k</a:t>
            </a:r>
            <a:r>
              <a:rPr lang="ru-RU" dirty="0" err="1" smtClean="0"/>
              <a:t>ы</a:t>
            </a:r>
            <a:r>
              <a:rPr lang="ru-RU" dirty="0" smtClean="0"/>
              <a:t>], [</a:t>
            </a:r>
            <a:r>
              <a:rPr lang="en-US" dirty="0" smtClean="0"/>
              <a:t>g</a:t>
            </a:r>
            <a:r>
              <a:rPr lang="ru-RU" dirty="0" err="1" smtClean="0"/>
              <a:t>ы</a:t>
            </a:r>
            <a:r>
              <a:rPr lang="ru-RU" dirty="0" smtClean="0"/>
              <a:t>], [хы]</a:t>
            </a:r>
          </a:p>
          <a:p>
            <a:pPr>
              <a:buNone/>
            </a:pPr>
            <a:r>
              <a:rPr lang="uk-UA" dirty="0" smtClean="0"/>
              <a:t>голосний пересувається </a:t>
            </a:r>
            <a:r>
              <a:rPr lang="uk-UA" dirty="0" smtClean="0"/>
              <a:t>до переднього </a:t>
            </a:r>
            <a:r>
              <a:rPr lang="uk-UA" dirty="0" err="1" smtClean="0"/>
              <a:t>рядя</a:t>
            </a:r>
            <a:r>
              <a:rPr lang="uk-UA" dirty="0" smtClean="0"/>
              <a:t> </a:t>
            </a:r>
            <a:r>
              <a:rPr lang="uk-UA" dirty="0" smtClean="0"/>
              <a:t>приголосний пом’якшується</a:t>
            </a:r>
          </a:p>
          <a:p>
            <a:r>
              <a:rPr lang="uk-UA" dirty="0" smtClean="0"/>
              <a:t>У рос. мові стали послідовно розрізнятись позиції </a:t>
            </a:r>
            <a:r>
              <a:rPr lang="ru-RU" dirty="0" smtClean="0"/>
              <a:t>[и] </a:t>
            </a:r>
            <a:r>
              <a:rPr lang="uk-UA" dirty="0" smtClean="0"/>
              <a:t>і</a:t>
            </a:r>
            <a:r>
              <a:rPr lang="ru-RU" dirty="0" smtClean="0"/>
              <a:t> [</a:t>
            </a:r>
            <a:r>
              <a:rPr lang="ru-RU" dirty="0" err="1" smtClean="0"/>
              <a:t>ы</a:t>
            </a:r>
            <a:r>
              <a:rPr lang="ru-RU" dirty="0" smtClean="0"/>
              <a:t>]:</a:t>
            </a:r>
          </a:p>
          <a:p>
            <a:pPr>
              <a:buNone/>
            </a:pPr>
            <a:r>
              <a:rPr lang="ru-RU" dirty="0" smtClean="0"/>
              <a:t>[и] </a:t>
            </a:r>
            <a:r>
              <a:rPr lang="uk-UA" dirty="0" smtClean="0"/>
              <a:t>після м’якого</a:t>
            </a:r>
          </a:p>
          <a:p>
            <a:pPr>
              <a:buNone/>
            </a:pPr>
            <a:r>
              <a:rPr lang="ru-RU" dirty="0" smtClean="0"/>
              <a:t>[</a:t>
            </a:r>
            <a:r>
              <a:rPr lang="ru-RU" dirty="0" err="1" smtClean="0"/>
              <a:t>ы</a:t>
            </a:r>
            <a:r>
              <a:rPr lang="ru-RU" dirty="0" smtClean="0"/>
              <a:t>]</a:t>
            </a:r>
            <a:r>
              <a:rPr lang="uk-UA" dirty="0" smtClean="0"/>
              <a:t> після твердого приголосного </a:t>
            </a:r>
          </a:p>
          <a:p>
            <a:pPr>
              <a:buNone/>
            </a:pPr>
            <a:r>
              <a:rPr lang="uk-UA" dirty="0" smtClean="0"/>
              <a:t>після задньоязикових у цій позиції міг закріпитись або </a:t>
            </a:r>
            <a:r>
              <a:rPr lang="ru-RU" dirty="0" smtClean="0"/>
              <a:t>[и]</a:t>
            </a:r>
            <a:r>
              <a:rPr lang="uk-UA" dirty="0" smtClean="0"/>
              <a:t>, або</a:t>
            </a:r>
            <a:r>
              <a:rPr lang="ru-RU" dirty="0" smtClean="0"/>
              <a:t> [</a:t>
            </a:r>
            <a:r>
              <a:rPr lang="ru-RU" dirty="0" err="1" smtClean="0"/>
              <a:t>ы</a:t>
            </a:r>
            <a:r>
              <a:rPr lang="ru-RU" dirty="0" smtClean="0"/>
              <a:t>]</a:t>
            </a:r>
            <a:r>
              <a:rPr lang="uk-UA" dirty="0" smtClean="0"/>
              <a:t>. </a:t>
            </a:r>
          </a:p>
          <a:p>
            <a:r>
              <a:rPr lang="uk-UA" dirty="0" smtClean="0"/>
              <a:t>усередині </a:t>
            </a:r>
            <a:r>
              <a:rPr lang="uk-UA" dirty="0" smtClean="0"/>
              <a:t>морфем закріпились сполучення </a:t>
            </a:r>
            <a:r>
              <a:rPr lang="ru-RU" dirty="0" smtClean="0"/>
              <a:t>[</a:t>
            </a:r>
            <a:r>
              <a:rPr lang="en-US" dirty="0" err="1" smtClean="0"/>
              <a:t>ki</a:t>
            </a:r>
            <a:r>
              <a:rPr lang="ru-RU" dirty="0" smtClean="0"/>
              <a:t>], [</a:t>
            </a:r>
            <a:r>
              <a:rPr lang="en-US" dirty="0" err="1" smtClean="0"/>
              <a:t>gi</a:t>
            </a:r>
            <a:r>
              <a:rPr lang="ru-RU" dirty="0" smtClean="0"/>
              <a:t>], [</a:t>
            </a:r>
            <a:r>
              <a:rPr lang="en-US" dirty="0" smtClean="0"/>
              <a:t>xi</a:t>
            </a:r>
            <a:r>
              <a:rPr lang="ru-RU" dirty="0" smtClean="0"/>
              <a:t>],</a:t>
            </a:r>
            <a:r>
              <a:rPr lang="uk-UA" dirty="0" smtClean="0"/>
              <a:t>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на </a:t>
            </a:r>
            <a:r>
              <a:rPr lang="uk-UA" dirty="0" smtClean="0"/>
              <a:t>межі морфем - </a:t>
            </a:r>
            <a:r>
              <a:rPr lang="ru-RU" dirty="0" smtClean="0"/>
              <a:t>[</a:t>
            </a:r>
            <a:r>
              <a:rPr lang="en-US" dirty="0" smtClean="0"/>
              <a:t>k</a:t>
            </a:r>
            <a:r>
              <a:rPr lang="ru-RU" dirty="0" err="1" smtClean="0"/>
              <a:t>ы</a:t>
            </a:r>
            <a:r>
              <a:rPr lang="ru-RU" dirty="0" smtClean="0"/>
              <a:t>], [</a:t>
            </a:r>
            <a:r>
              <a:rPr lang="en-US" dirty="0" smtClean="0"/>
              <a:t>g</a:t>
            </a:r>
            <a:r>
              <a:rPr lang="ru-RU" dirty="0" err="1" smtClean="0"/>
              <a:t>ы</a:t>
            </a:r>
            <a:r>
              <a:rPr lang="ru-RU" dirty="0" smtClean="0"/>
              <a:t>], [хы] (</a:t>
            </a:r>
            <a:r>
              <a:rPr lang="uk-UA" dirty="0" smtClean="0"/>
              <a:t>виняток</a:t>
            </a:r>
            <a:r>
              <a:rPr lang="ru-RU" dirty="0" smtClean="0"/>
              <a:t> – </a:t>
            </a:r>
            <a:r>
              <a:rPr lang="uk-UA" dirty="0" smtClean="0"/>
              <a:t>вигук </a:t>
            </a:r>
            <a:r>
              <a:rPr lang="ru-RU" i="1" dirty="0" smtClean="0"/>
              <a:t>кыш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Система приголосних фонем давньоруської мови до початку писемності (</a:t>
            </a:r>
            <a:r>
              <a:rPr lang="en-US" dirty="0" smtClean="0"/>
              <a:t>X</a:t>
            </a:r>
            <a:r>
              <a:rPr lang="uk-UA" dirty="0" smtClean="0"/>
              <a:t> – </a:t>
            </a:r>
            <a:r>
              <a:rPr lang="en-US" dirty="0" smtClean="0"/>
              <a:t>XI</a:t>
            </a:r>
            <a:r>
              <a:rPr lang="uk-UA" dirty="0" smtClean="0"/>
              <a:t> ст.)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Зміна шиплячих і </a:t>
            </a:r>
            <a:r>
              <a:rPr lang="uk-UA" b="1" dirty="0" smtClean="0"/>
              <a:t>ц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Зміна сполучень </a:t>
            </a:r>
            <a:r>
              <a:rPr lang="uk-UA" b="1" dirty="0" err="1" smtClean="0"/>
              <a:t>гы</a:t>
            </a:r>
            <a:r>
              <a:rPr lang="uk-UA" dirty="0" smtClean="0"/>
              <a:t>, </a:t>
            </a:r>
            <a:r>
              <a:rPr lang="uk-UA" b="1" dirty="0" err="1" smtClean="0"/>
              <a:t>кы</a:t>
            </a:r>
            <a:r>
              <a:rPr lang="uk-UA" dirty="0" smtClean="0"/>
              <a:t>, </a:t>
            </a:r>
            <a:r>
              <a:rPr lang="uk-UA" b="1" dirty="0" err="1" smtClean="0"/>
              <a:t>хы</a:t>
            </a:r>
            <a:r>
              <a:rPr lang="uk-UA" dirty="0" smtClean="0"/>
              <a:t> в </a:t>
            </a:r>
            <a:r>
              <a:rPr lang="uk-UA" b="1" dirty="0" err="1" smtClean="0"/>
              <a:t>ги</a:t>
            </a:r>
            <a:r>
              <a:rPr lang="uk-UA" dirty="0" smtClean="0"/>
              <a:t>, </a:t>
            </a:r>
            <a:r>
              <a:rPr lang="uk-UA" b="1" dirty="0" err="1" smtClean="0"/>
              <a:t>ки</a:t>
            </a:r>
            <a:r>
              <a:rPr lang="uk-UA" dirty="0" smtClean="0"/>
              <a:t>, </a:t>
            </a:r>
            <a:r>
              <a:rPr lang="uk-UA" b="1" dirty="0" err="1" smtClean="0"/>
              <a:t>хи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57227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Хронологія найважливіших фонетичних змін у мові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dirty="0" smtClean="0"/>
              <a:t>До </a:t>
            </a:r>
            <a:r>
              <a:rPr lang="uk-UA" b="1" dirty="0" smtClean="0"/>
              <a:t>Х ст.</a:t>
            </a:r>
            <a:r>
              <a:rPr lang="uk-UA" dirty="0" smtClean="0"/>
              <a:t> – завершення різних типів палаталізації, у тому числі і під впливом </a:t>
            </a:r>
            <a:r>
              <a:rPr lang="ru-RU" dirty="0" smtClean="0"/>
              <a:t>[</a:t>
            </a:r>
            <a:r>
              <a:rPr lang="ru-RU" dirty="0" err="1" smtClean="0"/>
              <a:t>j</a:t>
            </a:r>
            <a:r>
              <a:rPr lang="ru-RU" dirty="0" smtClean="0"/>
              <a:t>].</a:t>
            </a:r>
          </a:p>
          <a:p>
            <a:pPr>
              <a:buNone/>
            </a:pPr>
            <a:r>
              <a:rPr lang="uk-UA" dirty="0" smtClean="0"/>
              <a:t>До середини </a:t>
            </a:r>
            <a:r>
              <a:rPr lang="uk-UA" b="1" dirty="0" smtClean="0"/>
              <a:t>Х ст.</a:t>
            </a:r>
            <a:r>
              <a:rPr lang="uk-UA" dirty="0" smtClean="0"/>
              <a:t> – втрата носових голосних.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ХІ ст</a:t>
            </a:r>
            <a:r>
              <a:rPr lang="uk-UA" dirty="0" smtClean="0"/>
              <a:t>. – вторинне пом’якшення приголосних.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Приблизно середина </a:t>
            </a:r>
            <a:r>
              <a:rPr lang="uk-UA" b="1" dirty="0" smtClean="0"/>
              <a:t>ХІІ ст.</a:t>
            </a:r>
            <a:r>
              <a:rPr lang="uk-UA" dirty="0" smtClean="0"/>
              <a:t> – занепад редукованих.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ХІІ – Х</a:t>
            </a:r>
            <a:r>
              <a:rPr lang="en-US" b="1" dirty="0" smtClean="0"/>
              <a:t>V</a:t>
            </a:r>
            <a:r>
              <a:rPr lang="uk-UA" b="1" dirty="0" smtClean="0"/>
              <a:t> ст.</a:t>
            </a:r>
            <a:r>
              <a:rPr lang="uk-UA" dirty="0" smtClean="0"/>
              <a:t> – перехід </a:t>
            </a:r>
            <a:r>
              <a:rPr lang="ru-RU" dirty="0" smtClean="0"/>
              <a:t>е &gt; ‘</a:t>
            </a:r>
            <a:r>
              <a:rPr lang="ru-RU" dirty="0" err="1" smtClean="0"/>
              <a:t>o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b="1" dirty="0" smtClean="0"/>
              <a:t>ХІІ</a:t>
            </a:r>
            <a:r>
              <a:rPr lang="uk-UA" dirty="0" smtClean="0"/>
              <a:t> – </a:t>
            </a:r>
            <a:r>
              <a:rPr lang="ru-RU" b="1" dirty="0" smtClean="0"/>
              <a:t>XV</a:t>
            </a:r>
            <a:r>
              <a:rPr lang="uk-UA" b="1" dirty="0" smtClean="0"/>
              <a:t> ст. – </a:t>
            </a:r>
            <a:r>
              <a:rPr lang="uk-UA" dirty="0" smtClean="0"/>
              <a:t>пом’якшення задньоязикових приголосних.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Від </a:t>
            </a:r>
            <a:r>
              <a:rPr lang="uk-UA" b="1" dirty="0" smtClean="0"/>
              <a:t>ХІІІ ст.</a:t>
            </a:r>
            <a:r>
              <a:rPr lang="uk-UA" dirty="0" smtClean="0"/>
              <a:t> – оглушення кінцевих дзвінких приголосних і асимілятивно-дисимілятивні процеси у сфері приголосних унаслідок занепаду редукованих.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ХІІІ ст.</a:t>
            </a:r>
            <a:r>
              <a:rPr lang="uk-UA" dirty="0" smtClean="0"/>
              <a:t> – друге повноголосся.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ХІІІ</a:t>
            </a:r>
            <a:r>
              <a:rPr lang="uk-UA" dirty="0" smtClean="0"/>
              <a:t> - </a:t>
            </a:r>
            <a:r>
              <a:rPr lang="ru-RU" b="1" dirty="0" smtClean="0"/>
              <a:t>XVII </a:t>
            </a:r>
            <a:r>
              <a:rPr lang="uk-UA" b="1" dirty="0" err="1" smtClean="0"/>
              <a:t>ст</a:t>
            </a:r>
            <a:r>
              <a:rPr lang="ru-RU" dirty="0" smtClean="0"/>
              <a:t>.</a:t>
            </a:r>
            <a:r>
              <a:rPr lang="uk-UA" dirty="0" smtClean="0"/>
              <a:t> – втрата звука </a:t>
            </a:r>
            <a:r>
              <a:rPr lang="ru-RU" dirty="0" smtClean="0"/>
              <a:t>[</a:t>
            </a:r>
            <a:r>
              <a:rPr lang="ru-RU" dirty="0" err="1" smtClean="0"/>
              <a:t>ě</a:t>
            </a:r>
            <a:r>
              <a:rPr lang="ru-RU" dirty="0" smtClean="0"/>
              <a:t>].</a:t>
            </a:r>
          </a:p>
          <a:p>
            <a:pPr>
              <a:buNone/>
            </a:pPr>
            <a:r>
              <a:rPr lang="ru-RU" b="1" dirty="0" smtClean="0"/>
              <a:t>XIV </a:t>
            </a:r>
            <a:r>
              <a:rPr lang="uk-UA" b="1" dirty="0" err="1" smtClean="0"/>
              <a:t>ст</a:t>
            </a:r>
            <a:r>
              <a:rPr lang="ru-RU" b="1" dirty="0" smtClean="0"/>
              <a:t>. </a:t>
            </a:r>
            <a:r>
              <a:rPr lang="ru-RU" dirty="0" smtClean="0"/>
              <a:t>– </a:t>
            </a:r>
            <a:r>
              <a:rPr lang="uk-UA" dirty="0" smtClean="0"/>
              <a:t>акання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XIV </a:t>
            </a:r>
            <a:r>
              <a:rPr lang="uk-UA" b="1" dirty="0" err="1" smtClean="0"/>
              <a:t>ст</a:t>
            </a:r>
            <a:r>
              <a:rPr lang="ru-RU" b="1" dirty="0" smtClean="0"/>
              <a:t>. </a:t>
            </a:r>
            <a:r>
              <a:rPr lang="ru-RU" dirty="0" smtClean="0"/>
              <a:t>– </a:t>
            </a:r>
            <a:r>
              <a:rPr lang="uk-UA" dirty="0" smtClean="0"/>
              <a:t>ствердіння</a:t>
            </a:r>
            <a:r>
              <a:rPr lang="ru-RU" dirty="0" smtClean="0"/>
              <a:t> [</a:t>
            </a:r>
            <a:r>
              <a:rPr lang="en-US" dirty="0" smtClean="0"/>
              <a:t>š</a:t>
            </a:r>
            <a:r>
              <a:rPr lang="ru-RU" dirty="0" smtClean="0"/>
              <a:t>] </a:t>
            </a:r>
            <a:r>
              <a:rPr lang="uk-UA" dirty="0" smtClean="0"/>
              <a:t>і</a:t>
            </a:r>
            <a:r>
              <a:rPr lang="ru-RU" dirty="0" smtClean="0"/>
              <a:t> [</a:t>
            </a:r>
            <a:r>
              <a:rPr lang="en-US" dirty="0" smtClean="0"/>
              <a:t>ž</a:t>
            </a:r>
            <a:r>
              <a:rPr lang="ru-RU" dirty="0" smtClean="0"/>
              <a:t>].</a:t>
            </a:r>
          </a:p>
          <a:p>
            <a:pPr>
              <a:buNone/>
            </a:pPr>
            <a:r>
              <a:rPr lang="ru-RU" b="1" dirty="0" smtClean="0"/>
              <a:t>XVI </a:t>
            </a:r>
            <a:r>
              <a:rPr lang="uk-UA" b="1" dirty="0" err="1" smtClean="0"/>
              <a:t>ст</a:t>
            </a:r>
            <a:r>
              <a:rPr lang="ru-RU" dirty="0" smtClean="0"/>
              <a:t>. – </a:t>
            </a:r>
            <a:r>
              <a:rPr lang="uk-UA" dirty="0" smtClean="0"/>
              <a:t>ствердіння</a:t>
            </a:r>
            <a:r>
              <a:rPr lang="ru-RU" dirty="0" smtClean="0"/>
              <a:t> [с].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Історія приголосних</a:t>
            </a:r>
            <a:endParaRPr lang="ru-RU" dirty="0"/>
          </a:p>
        </p:txBody>
      </p:sp>
      <p:pic>
        <p:nvPicPr>
          <p:cNvPr id="6" name="Содержимое 5" descr="Таблица 5. история согласных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812" y="714356"/>
            <a:ext cx="8717906" cy="5867482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Система приголосних фонем </a:t>
            </a:r>
            <a:r>
              <a:rPr lang="uk-UA" dirty="0" err="1" smtClean="0"/>
              <a:t>псл</a:t>
            </a:r>
            <a:r>
              <a:rPr lang="uk-UA" dirty="0" smtClean="0"/>
              <a:t>. мови успадкована з </a:t>
            </a:r>
            <a:r>
              <a:rPr lang="uk-UA" dirty="0" err="1" smtClean="0"/>
              <a:t>іє</a:t>
            </a:r>
            <a:r>
              <a:rPr lang="uk-UA" dirty="0" smtClean="0"/>
              <a:t>. мови</a:t>
            </a:r>
          </a:p>
          <a:p>
            <a:r>
              <a:rPr lang="uk-UA" dirty="0" smtClean="0"/>
              <a:t>АЛЕ:</a:t>
            </a:r>
            <a:endParaRPr lang="en-US" dirty="0" smtClean="0"/>
          </a:p>
          <a:p>
            <a:pPr>
              <a:buNone/>
            </a:pPr>
            <a:r>
              <a:rPr lang="uk-UA" dirty="0" smtClean="0"/>
              <a:t>не було приголосного </a:t>
            </a:r>
            <a:r>
              <a:rPr lang="ru-RU" dirty="0" smtClean="0"/>
              <a:t>[</a:t>
            </a:r>
            <a:r>
              <a:rPr lang="ru-RU" dirty="0" err="1" smtClean="0"/>
              <a:t>х</a:t>
            </a:r>
            <a:r>
              <a:rPr lang="ru-RU" dirty="0" smtClean="0"/>
              <a:t>] </a:t>
            </a:r>
            <a:r>
              <a:rPr lang="en-US" dirty="0" smtClean="0"/>
              <a:t>&lt;</a:t>
            </a:r>
            <a:r>
              <a:rPr lang="uk-UA" dirty="0" smtClean="0"/>
              <a:t> </a:t>
            </a:r>
            <a:r>
              <a:rPr lang="ru-RU" dirty="0" smtClean="0"/>
              <a:t>*</a:t>
            </a:r>
            <a:r>
              <a:rPr lang="ru-RU" dirty="0" err="1" smtClean="0"/>
              <a:t>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uk-UA" dirty="0" smtClean="0"/>
              <a:t>за </a:t>
            </a:r>
            <a:r>
              <a:rPr lang="en-US" dirty="0" smtClean="0"/>
              <a:t>“</a:t>
            </a:r>
            <a:r>
              <a:rPr lang="uk-UA" dirty="0" smtClean="0"/>
              <a:t>правилом </a:t>
            </a:r>
            <a:r>
              <a:rPr lang="uk-UA" dirty="0" err="1" smtClean="0"/>
              <a:t>юрка</a:t>
            </a:r>
            <a:r>
              <a:rPr lang="uk-UA" dirty="0" err="1" smtClean="0"/>
              <a:t>”</a:t>
            </a:r>
            <a:r>
              <a:rPr lang="uk-UA" dirty="0" smtClean="0"/>
              <a:t> після голосних *</a:t>
            </a:r>
            <a:r>
              <a:rPr lang="ru-RU" dirty="0" err="1" smtClean="0"/>
              <a:t>i</a:t>
            </a:r>
            <a:r>
              <a:rPr lang="uk-UA" dirty="0" smtClean="0"/>
              <a:t>, *</a:t>
            </a:r>
            <a:r>
              <a:rPr lang="ru-RU" dirty="0" err="1" smtClean="0"/>
              <a:t>u</a:t>
            </a:r>
            <a:r>
              <a:rPr lang="uk-UA" dirty="0" smtClean="0"/>
              <a:t>,  та приголосних *</a:t>
            </a:r>
            <a:r>
              <a:rPr lang="ru-RU" dirty="0" err="1" smtClean="0"/>
              <a:t>r</a:t>
            </a:r>
            <a:r>
              <a:rPr lang="uk-UA" dirty="0" smtClean="0"/>
              <a:t>, *</a:t>
            </a:r>
            <a:r>
              <a:rPr lang="ru-RU" dirty="0" err="1" smtClean="0"/>
              <a:t>k</a:t>
            </a:r>
            <a:r>
              <a:rPr lang="ru-RU" dirty="0" smtClean="0"/>
              <a:t>,</a:t>
            </a:r>
            <a:r>
              <a:rPr lang="uk-UA" dirty="0" smtClean="0"/>
              <a:t> якщо далі не слідував один з вибухових приголосних </a:t>
            </a:r>
            <a:r>
              <a:rPr lang="ru-RU" dirty="0" smtClean="0"/>
              <a:t>*</a:t>
            </a:r>
            <a:r>
              <a:rPr lang="ru-RU" dirty="0" err="1" smtClean="0"/>
              <a:t>p</a:t>
            </a:r>
            <a:r>
              <a:rPr lang="ru-RU" dirty="0" smtClean="0"/>
              <a:t>, *</a:t>
            </a:r>
            <a:r>
              <a:rPr lang="ru-RU" dirty="0" err="1" smtClean="0"/>
              <a:t>k</a:t>
            </a:r>
            <a:r>
              <a:rPr lang="ru-RU" dirty="0" smtClean="0"/>
              <a:t>, *</a:t>
            </a:r>
            <a:r>
              <a:rPr lang="ru-RU" dirty="0" err="1" smtClean="0"/>
              <a:t>t</a:t>
            </a:r>
            <a:r>
              <a:rPr lang="ru-RU" dirty="0" smtClean="0"/>
              <a:t>, *</a:t>
            </a:r>
            <a:r>
              <a:rPr lang="ru-RU" dirty="0" err="1" smtClean="0"/>
              <a:t>s</a:t>
            </a:r>
            <a:r>
              <a:rPr lang="ru-RU" dirty="0" smtClean="0"/>
              <a:t> &gt; *</a:t>
            </a:r>
            <a:r>
              <a:rPr lang="ru-RU" dirty="0" err="1" smtClean="0"/>
              <a:t>х</a:t>
            </a:r>
            <a:r>
              <a:rPr lang="uk-UA" dirty="0" smtClean="0"/>
              <a:t>. У сполученнях </a:t>
            </a:r>
            <a:r>
              <a:rPr lang="ru-RU" dirty="0" smtClean="0"/>
              <a:t>[</a:t>
            </a:r>
            <a:r>
              <a:rPr lang="en-US" dirty="0" err="1" smtClean="0"/>
              <a:t>sk</a:t>
            </a:r>
            <a:r>
              <a:rPr lang="ru-RU" dirty="0" smtClean="0"/>
              <a:t>], [</a:t>
            </a:r>
            <a:r>
              <a:rPr lang="en-US" dirty="0" err="1" smtClean="0"/>
              <a:t>st</a:t>
            </a:r>
            <a:r>
              <a:rPr lang="ru-RU" dirty="0" smtClean="0"/>
              <a:t>], [</a:t>
            </a:r>
            <a:r>
              <a:rPr lang="en-US" dirty="0" smtClean="0"/>
              <a:t>sp</a:t>
            </a:r>
            <a:r>
              <a:rPr lang="ru-RU" dirty="0" smtClean="0"/>
              <a:t>] *</a:t>
            </a:r>
            <a:r>
              <a:rPr lang="ru-RU" dirty="0" err="1" smtClean="0"/>
              <a:t>s</a:t>
            </a:r>
            <a:r>
              <a:rPr lang="ru-RU" dirty="0" smtClean="0"/>
              <a:t> </a:t>
            </a:r>
            <a:r>
              <a:rPr lang="uk-UA" dirty="0" smtClean="0"/>
              <a:t>зберігався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Система приголосних фонем давньоруської мови Х – ХІ ст.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відсутній </a:t>
            </a:r>
            <a:r>
              <a:rPr lang="ru-RU" dirty="0" smtClean="0"/>
              <a:t>[</a:t>
            </a:r>
            <a:r>
              <a:rPr lang="ru-RU" dirty="0" err="1" smtClean="0"/>
              <a:t>ф</a:t>
            </a:r>
            <a:r>
              <a:rPr lang="ru-RU" dirty="0" smtClean="0"/>
              <a:t>],</a:t>
            </a:r>
            <a:r>
              <a:rPr lang="uk-UA" dirty="0" smtClean="0"/>
              <a:t> </a:t>
            </a:r>
          </a:p>
          <a:p>
            <a:r>
              <a:rPr lang="uk-UA" dirty="0" smtClean="0"/>
              <a:t>Букви      </a:t>
            </a:r>
            <a:r>
              <a:rPr lang="ru-RU" dirty="0" smtClean="0"/>
              <a:t> </a:t>
            </a:r>
            <a:r>
              <a:rPr lang="uk-UA" dirty="0" smtClean="0"/>
              <a:t> </a:t>
            </a:r>
          </a:p>
          <a:p>
            <a:r>
              <a:rPr lang="uk-UA" dirty="0" smtClean="0"/>
              <a:t>слова з цим звуком запозичені з грецької мови</a:t>
            </a:r>
          </a:p>
          <a:p>
            <a:r>
              <a:rPr lang="uk-UA" dirty="0" smtClean="0"/>
              <a:t>[</a:t>
            </a:r>
            <a:r>
              <a:rPr lang="en-US" dirty="0" smtClean="0"/>
              <a:t>f</a:t>
            </a:r>
            <a:r>
              <a:rPr lang="uk-UA" dirty="0" smtClean="0"/>
              <a:t>] у живій розмовній мові замінювався звуками [</a:t>
            </a:r>
            <a:r>
              <a:rPr lang="en-US" dirty="0" smtClean="0"/>
              <a:t>p</a:t>
            </a:r>
            <a:r>
              <a:rPr lang="uk-UA" dirty="0" smtClean="0"/>
              <a:t>] або [х], сполученням [х</a:t>
            </a:r>
            <a:r>
              <a:rPr lang="en-US" dirty="0" smtClean="0"/>
              <a:t>v</a:t>
            </a:r>
            <a:r>
              <a:rPr lang="uk-UA" dirty="0" smtClean="0"/>
              <a:t>]: </a:t>
            </a:r>
            <a:r>
              <a:rPr lang="uk-UA" i="1" dirty="0" smtClean="0"/>
              <a:t>Осип </a:t>
            </a:r>
            <a:r>
              <a:rPr lang="uk-UA" dirty="0" err="1" smtClean="0"/>
              <a:t>-</a:t>
            </a:r>
            <a:r>
              <a:rPr lang="uk-UA" i="1" dirty="0" err="1" smtClean="0"/>
              <a:t>Иосиф</a:t>
            </a:r>
            <a:r>
              <a:rPr lang="uk-UA" dirty="0" smtClean="0"/>
              <a:t>, </a:t>
            </a:r>
            <a:r>
              <a:rPr lang="uk-UA" i="1" dirty="0" smtClean="0"/>
              <a:t>Хома</a:t>
            </a:r>
            <a:r>
              <a:rPr lang="uk-UA" dirty="0" smtClean="0"/>
              <a:t> - </a:t>
            </a:r>
            <a:r>
              <a:rPr lang="uk-UA" i="1" dirty="0" smtClean="0"/>
              <a:t>Фома, </a:t>
            </a:r>
            <a:r>
              <a:rPr lang="uk-UA" i="1" dirty="0" err="1" smtClean="0"/>
              <a:t>Хведор</a:t>
            </a:r>
            <a:r>
              <a:rPr lang="uk-UA" i="1" dirty="0" smtClean="0"/>
              <a:t> </a:t>
            </a:r>
            <a:r>
              <a:rPr lang="uk-UA" dirty="0" smtClean="0"/>
              <a:t>- </a:t>
            </a:r>
            <a:r>
              <a:rPr lang="uk-UA" i="1" dirty="0" err="1" smtClean="0"/>
              <a:t>Федор</a:t>
            </a:r>
            <a:endParaRPr lang="ru-RU" dirty="0"/>
          </a:p>
        </p:txBody>
      </p:sp>
      <p:pic>
        <p:nvPicPr>
          <p:cNvPr id="4" name="Рисунок 3" descr="fert glagol.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214554"/>
            <a:ext cx="571504" cy="535025"/>
          </a:xfrm>
          <a:prstGeom prst="rect">
            <a:avLst/>
          </a:prstGeom>
        </p:spPr>
      </p:pic>
      <p:pic>
        <p:nvPicPr>
          <p:cNvPr id="5" name="Рисунок 4" descr="fert glagol.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214554"/>
            <a:ext cx="625082" cy="500066"/>
          </a:xfrm>
          <a:prstGeom prst="rect">
            <a:avLst/>
          </a:prstGeom>
        </p:spPr>
      </p:pic>
      <p:pic>
        <p:nvPicPr>
          <p:cNvPr id="6" name="Рисунок 5" descr="fert kyryl.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4810" y="2285992"/>
            <a:ext cx="1608903" cy="500066"/>
          </a:xfrm>
          <a:prstGeom prst="rect">
            <a:avLst/>
          </a:prstGeom>
        </p:spPr>
      </p:pic>
      <p:pic>
        <p:nvPicPr>
          <p:cNvPr id="7" name="Рисунок 6" descr="fita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37907" y="2143116"/>
            <a:ext cx="2237442" cy="642942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28654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співвідношення твердих і м’яких приголосних:</a:t>
            </a:r>
          </a:p>
          <a:p>
            <a:pPr>
              <a:buNone/>
            </a:pPr>
            <a:r>
              <a:rPr lang="uk-UA" dirty="0" smtClean="0"/>
              <a:t>тверді [</a:t>
            </a:r>
            <a:r>
              <a:rPr lang="en-US" dirty="0" smtClean="0"/>
              <a:t>p</a:t>
            </a:r>
            <a:r>
              <a:rPr lang="uk-UA" dirty="0" smtClean="0"/>
              <a:t>], [</a:t>
            </a:r>
            <a:r>
              <a:rPr lang="en-US" dirty="0" smtClean="0"/>
              <a:t>b</a:t>
            </a:r>
            <a:r>
              <a:rPr lang="uk-UA" dirty="0" smtClean="0"/>
              <a:t>], [</a:t>
            </a:r>
            <a:r>
              <a:rPr lang="en-US" dirty="0" smtClean="0"/>
              <a:t>m</a:t>
            </a:r>
            <a:r>
              <a:rPr lang="uk-UA" dirty="0" smtClean="0"/>
              <a:t>], [</a:t>
            </a:r>
            <a:r>
              <a:rPr lang="en-US" dirty="0" smtClean="0"/>
              <a:t>v</a:t>
            </a:r>
            <a:r>
              <a:rPr lang="uk-UA" dirty="0" smtClean="0"/>
              <a:t>], [</a:t>
            </a:r>
            <a:r>
              <a:rPr lang="en-US" dirty="0" smtClean="0"/>
              <a:t>t</a:t>
            </a:r>
            <a:r>
              <a:rPr lang="uk-UA" dirty="0" smtClean="0"/>
              <a:t>], [</a:t>
            </a:r>
            <a:r>
              <a:rPr lang="en-US" dirty="0" smtClean="0"/>
              <a:t>d</a:t>
            </a:r>
            <a:r>
              <a:rPr lang="uk-UA" dirty="0" smtClean="0"/>
              <a:t>], [</a:t>
            </a:r>
            <a:r>
              <a:rPr lang="en-US" dirty="0" smtClean="0"/>
              <a:t>g</a:t>
            </a:r>
            <a:r>
              <a:rPr lang="uk-UA" dirty="0" smtClean="0"/>
              <a:t>], [</a:t>
            </a:r>
            <a:r>
              <a:rPr lang="en-US" dirty="0" smtClean="0"/>
              <a:t>k</a:t>
            </a:r>
            <a:r>
              <a:rPr lang="uk-UA" dirty="0" smtClean="0"/>
              <a:t>], [х]</a:t>
            </a:r>
          </a:p>
          <a:p>
            <a:pPr>
              <a:buNone/>
            </a:pPr>
            <a:r>
              <a:rPr lang="uk-UA" dirty="0" smtClean="0"/>
              <a:t>м’які [</a:t>
            </a:r>
            <a:r>
              <a:rPr lang="en-US" dirty="0" smtClean="0"/>
              <a:t>ž</a:t>
            </a:r>
            <a:r>
              <a:rPr lang="uk-UA" dirty="0" smtClean="0"/>
              <a:t>’], [</a:t>
            </a:r>
            <a:r>
              <a:rPr lang="en-US" dirty="0" smtClean="0"/>
              <a:t>š</a:t>
            </a:r>
            <a:r>
              <a:rPr lang="uk-UA" dirty="0" smtClean="0"/>
              <a:t>’], [</a:t>
            </a:r>
            <a:r>
              <a:rPr lang="en-US" dirty="0" smtClean="0"/>
              <a:t>č</a:t>
            </a:r>
            <a:r>
              <a:rPr lang="uk-UA" dirty="0" smtClean="0"/>
              <a:t>’], [</a:t>
            </a:r>
            <a:r>
              <a:rPr lang="en-US" dirty="0" smtClean="0"/>
              <a:t>c</a:t>
            </a:r>
            <a:r>
              <a:rPr lang="uk-UA" dirty="0" smtClean="0"/>
              <a:t>’], [</a:t>
            </a:r>
            <a:r>
              <a:rPr lang="ru-RU" dirty="0" err="1" smtClean="0"/>
              <a:t>j</a:t>
            </a:r>
            <a:r>
              <a:rPr lang="uk-UA" dirty="0" smtClean="0"/>
              <a:t>]</a:t>
            </a:r>
          </a:p>
          <a:p>
            <a:pPr>
              <a:buNone/>
            </a:pPr>
            <a:r>
              <a:rPr lang="ru-RU" dirty="0" smtClean="0"/>
              <a:t>[</a:t>
            </a:r>
            <a:r>
              <a:rPr lang="en-US" dirty="0" smtClean="0"/>
              <a:t>s</a:t>
            </a:r>
            <a:r>
              <a:rPr lang="ru-RU" dirty="0" smtClean="0"/>
              <a:t>] – [</a:t>
            </a:r>
            <a:r>
              <a:rPr lang="en-US" dirty="0" smtClean="0"/>
              <a:t>s</a:t>
            </a:r>
            <a:r>
              <a:rPr lang="ru-RU" dirty="0" smtClean="0"/>
              <a:t>’], [</a:t>
            </a:r>
            <a:r>
              <a:rPr lang="en-US" dirty="0" smtClean="0"/>
              <a:t>z</a:t>
            </a:r>
            <a:r>
              <a:rPr lang="ru-RU" dirty="0" smtClean="0"/>
              <a:t>] – [</a:t>
            </a:r>
            <a:r>
              <a:rPr lang="en-US" dirty="0" smtClean="0"/>
              <a:t>z</a:t>
            </a:r>
            <a:r>
              <a:rPr lang="ru-RU" dirty="0" smtClean="0"/>
              <a:t>’], [</a:t>
            </a:r>
            <a:r>
              <a:rPr lang="en-US" dirty="0" smtClean="0"/>
              <a:t>r</a:t>
            </a:r>
            <a:r>
              <a:rPr lang="ru-RU" dirty="0" smtClean="0"/>
              <a:t>] – [</a:t>
            </a:r>
            <a:r>
              <a:rPr lang="en-US" dirty="0" smtClean="0"/>
              <a:t>r</a:t>
            </a:r>
            <a:r>
              <a:rPr lang="ru-RU" dirty="0" smtClean="0"/>
              <a:t>’], [</a:t>
            </a:r>
            <a:r>
              <a:rPr lang="en-US" dirty="0" smtClean="0"/>
              <a:t>l</a:t>
            </a:r>
            <a:r>
              <a:rPr lang="ru-RU" dirty="0" smtClean="0"/>
              <a:t>] –[</a:t>
            </a:r>
            <a:r>
              <a:rPr lang="en-US" dirty="0" smtClean="0"/>
              <a:t>l</a:t>
            </a:r>
            <a:r>
              <a:rPr lang="ru-RU" dirty="0" smtClean="0"/>
              <a:t>’], [</a:t>
            </a:r>
            <a:r>
              <a:rPr lang="en-US" dirty="0" smtClean="0"/>
              <a:t>n</a:t>
            </a:r>
            <a:r>
              <a:rPr lang="ru-RU" dirty="0" smtClean="0"/>
              <a:t>] – [</a:t>
            </a:r>
            <a:r>
              <a:rPr lang="en-US" dirty="0" smtClean="0"/>
              <a:t>n</a:t>
            </a:r>
            <a:r>
              <a:rPr lang="ru-RU" dirty="0" smtClean="0"/>
              <a:t>’]. </a:t>
            </a:r>
          </a:p>
          <a:p>
            <a:r>
              <a:rPr lang="uk-UA" dirty="0" smtClean="0"/>
              <a:t>перед голосними переднього ряду тверді приголосні (крім задньоязикових) ставали пом’якшеними</a:t>
            </a:r>
          </a:p>
          <a:p>
            <a:endParaRPr lang="uk-UA" dirty="0" smtClean="0"/>
          </a:p>
          <a:p>
            <a:pPr>
              <a:buNone/>
            </a:pPr>
            <a:r>
              <a:rPr lang="uk-UA" b="1" dirty="0" smtClean="0"/>
              <a:t>Вторинна</a:t>
            </a:r>
            <a:r>
              <a:rPr lang="uk-UA" dirty="0" smtClean="0"/>
              <a:t> </a:t>
            </a:r>
            <a:r>
              <a:rPr lang="uk-UA" b="1" dirty="0" smtClean="0"/>
              <a:t>палаталізація</a:t>
            </a:r>
            <a:r>
              <a:rPr lang="uk-UA" dirty="0" smtClean="0"/>
              <a:t> – приблизно друга половина ХІ ст. – зміна </a:t>
            </a:r>
            <a:r>
              <a:rPr lang="uk-UA" u="sng" dirty="0" smtClean="0"/>
              <a:t>пом’якшених приголосних </a:t>
            </a:r>
            <a:r>
              <a:rPr lang="uk-UA" dirty="0" smtClean="0"/>
              <a:t>перед голосними переднього ряду на </a:t>
            </a:r>
            <a:r>
              <a:rPr lang="uk-UA" u="sng" dirty="0" smtClean="0"/>
              <a:t>м’які</a:t>
            </a:r>
          </a:p>
          <a:p>
            <a:r>
              <a:rPr lang="uk-UA" dirty="0" smtClean="0"/>
              <a:t>зближенням тембру приголосних і голосних</a:t>
            </a:r>
          </a:p>
          <a:p>
            <a:r>
              <a:rPr lang="uk-UA" dirty="0" smtClean="0"/>
              <a:t>Ліквідація відмінності між фонематичною та позиційною м'якістю</a:t>
            </a:r>
          </a:p>
          <a:p>
            <a:r>
              <a:rPr lang="uk-UA" dirty="0" smtClean="0"/>
              <a:t>не в усіх діалектах др. мови цей процес відбувся послідовно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794"/>
          </a:xfrm>
        </p:spPr>
        <p:txBody>
          <a:bodyPr>
            <a:normAutofit/>
          </a:bodyPr>
          <a:lstStyle/>
          <a:p>
            <a:r>
              <a:rPr lang="uk-UA" b="1" dirty="0" smtClean="0"/>
              <a:t>Історично м’які приголосні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Тверді приголосні:</a:t>
            </a:r>
            <a:r>
              <a:rPr lang="en-US" dirty="0" smtClean="0"/>
              <a:t> [p], [b], [v], [m], [t], [d], [s], [z], [n], [r], [l], [k], [g], [x]</a:t>
            </a:r>
            <a:endParaRPr lang="en-US" dirty="0" smtClean="0"/>
          </a:p>
          <a:p>
            <a:r>
              <a:rPr lang="uk-UA" dirty="0" smtClean="0"/>
              <a:t>М'які приголосні: [</a:t>
            </a:r>
            <a:r>
              <a:rPr lang="en-US" dirty="0" smtClean="0"/>
              <a:t>š</a:t>
            </a:r>
            <a:r>
              <a:rPr lang="uk-UA" dirty="0" smtClean="0"/>
              <a:t>], [</a:t>
            </a:r>
            <a:r>
              <a:rPr lang="en-US" dirty="0" smtClean="0"/>
              <a:t>ž</a:t>
            </a:r>
            <a:r>
              <a:rPr lang="uk-UA" dirty="0" smtClean="0"/>
              <a:t>], [</a:t>
            </a:r>
            <a:r>
              <a:rPr lang="en-US" dirty="0" smtClean="0"/>
              <a:t>c’</a:t>
            </a:r>
            <a:r>
              <a:rPr lang="uk-UA" dirty="0" smtClean="0"/>
              <a:t>], [</a:t>
            </a:r>
            <a:r>
              <a:rPr lang="en-US" dirty="0" smtClean="0"/>
              <a:t>č</a:t>
            </a:r>
            <a:r>
              <a:rPr lang="uk-UA" dirty="0" smtClean="0"/>
              <a:t>], [</a:t>
            </a:r>
            <a:r>
              <a:rPr lang="en-US" dirty="0" smtClean="0"/>
              <a:t>s</a:t>
            </a:r>
            <a:r>
              <a:rPr lang="uk-UA" dirty="0" smtClean="0"/>
              <a:t>’], [</a:t>
            </a:r>
            <a:r>
              <a:rPr lang="en-US" dirty="0" smtClean="0"/>
              <a:t>z</a:t>
            </a:r>
            <a:r>
              <a:rPr lang="uk-UA" dirty="0" smtClean="0"/>
              <a:t>’], [</a:t>
            </a:r>
            <a:r>
              <a:rPr lang="en-US" dirty="0" smtClean="0"/>
              <a:t>n</a:t>
            </a:r>
            <a:r>
              <a:rPr lang="uk-UA" dirty="0" smtClean="0"/>
              <a:t>’], [</a:t>
            </a:r>
            <a:r>
              <a:rPr lang="en-US" dirty="0" smtClean="0"/>
              <a:t>r</a:t>
            </a:r>
            <a:r>
              <a:rPr lang="uk-UA" dirty="0" smtClean="0"/>
              <a:t>’], [</a:t>
            </a:r>
            <a:r>
              <a:rPr lang="en-US" dirty="0" smtClean="0"/>
              <a:t>l</a:t>
            </a:r>
            <a:r>
              <a:rPr lang="uk-UA" dirty="0" smtClean="0"/>
              <a:t>’], [</a:t>
            </a:r>
            <a:r>
              <a:rPr lang="ru-RU" dirty="0" err="1" smtClean="0"/>
              <a:t>j</a:t>
            </a:r>
            <a:r>
              <a:rPr lang="uk-UA" dirty="0" smtClean="0"/>
              <a:t>], а також злиті [</a:t>
            </a:r>
            <a:r>
              <a:rPr lang="en-US" dirty="0" err="1" smtClean="0"/>
              <a:t>šč</a:t>
            </a:r>
            <a:r>
              <a:rPr lang="uk-UA" dirty="0" smtClean="0"/>
              <a:t>] і [</a:t>
            </a:r>
            <a:r>
              <a:rPr lang="en-US" dirty="0" err="1" smtClean="0"/>
              <a:t>žǯ</a:t>
            </a:r>
            <a:r>
              <a:rPr lang="uk-UA" dirty="0" smtClean="0"/>
              <a:t>]</a:t>
            </a:r>
            <a:endParaRPr lang="uk-UA" dirty="0" smtClean="0"/>
          </a:p>
          <a:p>
            <a:r>
              <a:rPr lang="uk-UA" dirty="0" smtClean="0"/>
              <a:t>В </a:t>
            </a:r>
            <a:r>
              <a:rPr lang="uk-UA" dirty="0" err="1" smtClean="0"/>
              <a:t>псл</a:t>
            </a:r>
            <a:r>
              <a:rPr lang="ru-RU" dirty="0" smtClean="0"/>
              <a:t>.</a:t>
            </a:r>
            <a:r>
              <a:rPr lang="uk-UA" dirty="0" smtClean="0"/>
              <a:t> добу м’які приголосні виникали двома шляхами: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1. у результаті </a:t>
            </a:r>
            <a:r>
              <a:rPr lang="uk-UA" dirty="0" smtClean="0">
                <a:solidFill>
                  <a:srgbClr val="FF0000"/>
                </a:solidFill>
              </a:rPr>
              <a:t>пом’якшення</a:t>
            </a:r>
            <a:r>
              <a:rPr lang="uk-UA" dirty="0" smtClean="0"/>
              <a:t> приголосних під дією </a:t>
            </a:r>
            <a:r>
              <a:rPr lang="ru-RU" dirty="0" smtClean="0">
                <a:solidFill>
                  <a:srgbClr val="FF0000"/>
                </a:solidFill>
              </a:rPr>
              <a:t>[</a:t>
            </a:r>
            <a:r>
              <a:rPr lang="ru-RU" dirty="0" err="1" smtClean="0">
                <a:solidFill>
                  <a:srgbClr val="FF0000"/>
                </a:solidFill>
              </a:rPr>
              <a:t>j</a:t>
            </a:r>
            <a:r>
              <a:rPr lang="ru-RU" dirty="0" smtClean="0">
                <a:solidFill>
                  <a:srgbClr val="FF0000"/>
                </a:solidFill>
              </a:rPr>
              <a:t>]</a:t>
            </a:r>
            <a:r>
              <a:rPr lang="ru-RU" dirty="0" smtClean="0"/>
              <a:t>;</a:t>
            </a:r>
          </a:p>
          <a:p>
            <a:pPr lvl="0">
              <a:buNone/>
            </a:pPr>
            <a:r>
              <a:rPr lang="uk-UA" dirty="0" smtClean="0"/>
              <a:t>2. у результаті </a:t>
            </a:r>
            <a:r>
              <a:rPr lang="uk-UA" dirty="0" smtClean="0">
                <a:solidFill>
                  <a:srgbClr val="FF0000"/>
                </a:solidFill>
              </a:rPr>
              <a:t>зміни задньоязикових </a:t>
            </a:r>
            <a:r>
              <a:rPr lang="uk-UA" dirty="0" smtClean="0"/>
              <a:t>приголосних </a:t>
            </a:r>
            <a:r>
              <a:rPr lang="uk-UA" u="sng" dirty="0" smtClean="0"/>
              <a:t>перед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FF0000"/>
                </a:solidFill>
              </a:rPr>
              <a:t>голосними переднього </a:t>
            </a:r>
            <a:r>
              <a:rPr lang="uk-UA" dirty="0" smtClean="0"/>
              <a:t>ряду або </a:t>
            </a:r>
            <a:r>
              <a:rPr lang="uk-UA" u="sng" dirty="0" smtClean="0"/>
              <a:t>після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FF0000"/>
                </a:solidFill>
              </a:rPr>
              <a:t>голосних переднього ряду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222566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Палаталізація задньоязикових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/>
              <a:t>-</a:t>
            </a:r>
            <a:r>
              <a:rPr lang="ru-RU" b="1" dirty="0" smtClean="0"/>
              <a:t> </a:t>
            </a:r>
            <a:r>
              <a:rPr lang="uk-UA" sz="2800" dirty="0" smtClean="0"/>
              <a:t>процес пом’якшення задньоязикових приголосних *[</a:t>
            </a:r>
            <a:r>
              <a:rPr lang="ru-RU" sz="2800" dirty="0" err="1" smtClean="0"/>
              <a:t>g</a:t>
            </a:r>
            <a:r>
              <a:rPr lang="uk-UA" sz="2800" dirty="0" smtClean="0"/>
              <a:t>]</a:t>
            </a:r>
            <a:r>
              <a:rPr lang="en-US" sz="2800" dirty="0" smtClean="0"/>
              <a:t>,</a:t>
            </a:r>
            <a:r>
              <a:rPr lang="uk-UA" sz="2800" dirty="0" smtClean="0"/>
              <a:t> *[</a:t>
            </a:r>
            <a:r>
              <a:rPr lang="ru-RU" sz="2800" dirty="0" err="1" smtClean="0"/>
              <a:t>k</a:t>
            </a:r>
            <a:r>
              <a:rPr lang="uk-UA" sz="2800" dirty="0" smtClean="0"/>
              <a:t>], *[</a:t>
            </a:r>
            <a:r>
              <a:rPr lang="en-US" sz="2800" dirty="0" smtClean="0"/>
              <a:t>x</a:t>
            </a:r>
            <a:r>
              <a:rPr lang="uk-UA" sz="2800" dirty="0" smtClean="0"/>
              <a:t>] перед голосними переднього ряду або після них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/>
              <a:t>І палаталізація (регресивна)</a:t>
            </a:r>
            <a:r>
              <a:rPr lang="uk-UA" dirty="0" smtClean="0"/>
              <a:t>:</a:t>
            </a:r>
          </a:p>
          <a:p>
            <a:pPr>
              <a:buNone/>
            </a:pPr>
            <a:r>
              <a:rPr lang="uk-UA" dirty="0" smtClean="0"/>
              <a:t>*[</a:t>
            </a:r>
            <a:r>
              <a:rPr lang="ru-RU" dirty="0" err="1" smtClean="0"/>
              <a:t>g</a:t>
            </a:r>
            <a:r>
              <a:rPr lang="uk-UA" dirty="0" smtClean="0"/>
              <a:t>], *[</a:t>
            </a:r>
            <a:r>
              <a:rPr lang="ru-RU" dirty="0" err="1" smtClean="0"/>
              <a:t>k</a:t>
            </a:r>
            <a:r>
              <a:rPr lang="uk-UA" dirty="0" smtClean="0"/>
              <a:t>], *[</a:t>
            </a:r>
            <a:r>
              <a:rPr lang="ru-RU" dirty="0" err="1" smtClean="0"/>
              <a:t>ch</a:t>
            </a:r>
            <a:r>
              <a:rPr lang="uk-UA" dirty="0" smtClean="0"/>
              <a:t>]      [</a:t>
            </a:r>
            <a:r>
              <a:rPr lang="ru-RU" dirty="0" err="1" smtClean="0"/>
              <a:t>e</a:t>
            </a:r>
            <a:r>
              <a:rPr lang="uk-UA" dirty="0" smtClean="0"/>
              <a:t>] (&lt; *</a:t>
            </a:r>
            <a:r>
              <a:rPr lang="en-US" dirty="0" smtClean="0"/>
              <a:t>ĕ</a:t>
            </a:r>
            <a:r>
              <a:rPr lang="uk-UA" dirty="0" smtClean="0"/>
              <a:t>), [</a:t>
            </a:r>
            <a:r>
              <a:rPr lang="ru-RU" dirty="0" err="1" smtClean="0"/>
              <a:t>i</a:t>
            </a:r>
            <a:r>
              <a:rPr lang="uk-UA" dirty="0" smtClean="0"/>
              <a:t>], [ь], [ě] (&lt; [*</a:t>
            </a:r>
            <a:r>
              <a:rPr lang="en-US" dirty="0" smtClean="0"/>
              <a:t>ē</a:t>
            </a:r>
            <a:r>
              <a:rPr lang="uk-UA" dirty="0" smtClean="0"/>
              <a:t>]), [</a:t>
            </a:r>
            <a:r>
              <a:rPr lang="pl-PL" dirty="0" smtClean="0"/>
              <a:t>ę</a:t>
            </a:r>
            <a:r>
              <a:rPr lang="uk-UA" dirty="0" smtClean="0"/>
              <a:t>], </a:t>
            </a:r>
            <a:r>
              <a:rPr lang="en-US" dirty="0" smtClean="0"/>
              <a:t>[r’], [l’]</a:t>
            </a:r>
            <a:r>
              <a:rPr lang="uk-UA" dirty="0" smtClean="0"/>
              <a:t> в </a:t>
            </a:r>
            <a:r>
              <a:rPr lang="uk-UA" dirty="0" err="1" smtClean="0"/>
              <a:t>псл</a:t>
            </a:r>
            <a:r>
              <a:rPr lang="uk-UA" dirty="0" smtClean="0"/>
              <a:t>. мові змінилися на м’які шиплячі: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b="1" dirty="0" smtClean="0">
                <a:solidFill>
                  <a:srgbClr val="FF0000"/>
                </a:solidFill>
              </a:rPr>
              <a:t>*[</a:t>
            </a:r>
            <a:r>
              <a:rPr lang="ru-RU" b="1" dirty="0" err="1" smtClean="0">
                <a:solidFill>
                  <a:srgbClr val="FF0000"/>
                </a:solidFill>
              </a:rPr>
              <a:t>g</a:t>
            </a:r>
            <a:r>
              <a:rPr lang="uk-UA" b="1" dirty="0" smtClean="0">
                <a:solidFill>
                  <a:srgbClr val="FF0000"/>
                </a:solidFill>
              </a:rPr>
              <a:t>] &gt; [</a:t>
            </a:r>
            <a:r>
              <a:rPr lang="en-US" b="1" dirty="0" smtClean="0">
                <a:solidFill>
                  <a:srgbClr val="FF0000"/>
                </a:solidFill>
              </a:rPr>
              <a:t>ǯ</a:t>
            </a:r>
            <a:r>
              <a:rPr lang="uk-UA" b="1" dirty="0" smtClean="0">
                <a:solidFill>
                  <a:srgbClr val="FF0000"/>
                </a:solidFill>
              </a:rPr>
              <a:t>]</a:t>
            </a:r>
            <a:r>
              <a:rPr lang="en-US" b="1" dirty="0" smtClean="0">
                <a:solidFill>
                  <a:srgbClr val="FF0000"/>
                </a:solidFill>
              </a:rPr>
              <a:t> &gt;</a:t>
            </a:r>
            <a:r>
              <a:rPr lang="uk-UA" b="1" dirty="0" smtClean="0">
                <a:solidFill>
                  <a:srgbClr val="FF0000"/>
                </a:solidFill>
              </a:rPr>
              <a:t> [</a:t>
            </a:r>
            <a:r>
              <a:rPr lang="en-US" b="1" dirty="0" smtClean="0">
                <a:solidFill>
                  <a:srgbClr val="FF0000"/>
                </a:solidFill>
              </a:rPr>
              <a:t>ž</a:t>
            </a:r>
            <a:r>
              <a:rPr lang="uk-UA" b="1" dirty="0" smtClean="0">
                <a:solidFill>
                  <a:srgbClr val="FF0000"/>
                </a:solidFill>
              </a:rPr>
              <a:t>]</a:t>
            </a:r>
            <a:r>
              <a:rPr lang="en-US" b="1" dirty="0" smtClean="0">
                <a:solidFill>
                  <a:srgbClr val="FF0000"/>
                </a:solidFill>
              </a:rPr>
              <a:t>,</a:t>
            </a:r>
            <a:r>
              <a:rPr lang="uk-UA" b="1" dirty="0" smtClean="0">
                <a:solidFill>
                  <a:srgbClr val="FF0000"/>
                </a:solidFill>
              </a:rPr>
              <a:t> *[</a:t>
            </a:r>
            <a:r>
              <a:rPr lang="ru-RU" b="1" dirty="0" err="1" smtClean="0">
                <a:solidFill>
                  <a:srgbClr val="FF0000"/>
                </a:solidFill>
              </a:rPr>
              <a:t>k</a:t>
            </a:r>
            <a:r>
              <a:rPr lang="uk-UA" b="1" dirty="0" smtClean="0">
                <a:solidFill>
                  <a:srgbClr val="FF0000"/>
                </a:solidFill>
              </a:rPr>
              <a:t>] &gt; [č], [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uk-UA" b="1" dirty="0" smtClean="0">
                <a:solidFill>
                  <a:srgbClr val="FF0000"/>
                </a:solidFill>
              </a:rPr>
              <a:t>] &gt; [</a:t>
            </a:r>
            <a:r>
              <a:rPr lang="en-US" b="1" dirty="0" smtClean="0">
                <a:solidFill>
                  <a:srgbClr val="FF0000"/>
                </a:solidFill>
              </a:rPr>
              <a:t>š</a:t>
            </a:r>
            <a:r>
              <a:rPr lang="uk-UA" b="1" dirty="0" smtClean="0">
                <a:solidFill>
                  <a:srgbClr val="FF0000"/>
                </a:solidFill>
              </a:rPr>
              <a:t>] </a:t>
            </a:r>
          </a:p>
          <a:p>
            <a:pPr>
              <a:buNone/>
            </a:pPr>
            <a:r>
              <a:rPr lang="uk-UA" dirty="0" err="1" smtClean="0"/>
              <a:t>друс</a:t>
            </a:r>
            <a:r>
              <a:rPr lang="uk-UA" dirty="0" smtClean="0"/>
              <a:t>. </a:t>
            </a:r>
            <a:r>
              <a:rPr lang="uk-UA" i="1" dirty="0" err="1" smtClean="0"/>
              <a:t>дроугъ</a:t>
            </a:r>
            <a:r>
              <a:rPr lang="uk-UA" i="1" dirty="0" smtClean="0"/>
              <a:t> – </a:t>
            </a:r>
            <a:r>
              <a:rPr lang="uk-UA" i="1" dirty="0" err="1" smtClean="0"/>
              <a:t>дроужина</a:t>
            </a:r>
            <a:r>
              <a:rPr lang="uk-UA" i="1" dirty="0" smtClean="0"/>
              <a:t>, </a:t>
            </a:r>
            <a:r>
              <a:rPr lang="uk-UA" i="1" dirty="0" err="1" smtClean="0"/>
              <a:t>слоухъ</a:t>
            </a:r>
            <a:r>
              <a:rPr lang="uk-UA" i="1" dirty="0" smtClean="0"/>
              <a:t> – </a:t>
            </a:r>
            <a:r>
              <a:rPr lang="uk-UA" i="1" dirty="0" err="1" smtClean="0"/>
              <a:t>слышьно</a:t>
            </a:r>
            <a:r>
              <a:rPr lang="uk-UA" i="1" dirty="0" smtClean="0"/>
              <a:t>, </a:t>
            </a:r>
            <a:r>
              <a:rPr lang="uk-UA" i="1" dirty="0" err="1" smtClean="0"/>
              <a:t>роука</a:t>
            </a:r>
            <a:r>
              <a:rPr lang="uk-UA" i="1" dirty="0" smtClean="0"/>
              <a:t> – </a:t>
            </a:r>
            <a:r>
              <a:rPr lang="uk-UA" i="1" dirty="0" err="1" smtClean="0"/>
              <a:t>пороучити</a:t>
            </a:r>
            <a:endParaRPr lang="en-US" i="1" dirty="0" smtClean="0"/>
          </a:p>
          <a:p>
            <a:pPr>
              <a:buNone/>
            </a:pPr>
            <a:r>
              <a:rPr lang="uk-UA" b="1" dirty="0" smtClean="0"/>
              <a:t>[ě]</a:t>
            </a:r>
            <a:r>
              <a:rPr lang="en-US" b="1" dirty="0" smtClean="0"/>
              <a:t> &gt;</a:t>
            </a:r>
            <a:r>
              <a:rPr lang="uk-UA" b="1" dirty="0" smtClean="0"/>
              <a:t> [а]</a:t>
            </a:r>
            <a:r>
              <a:rPr lang="uk-UA" dirty="0" smtClean="0"/>
              <a:t> після нових шиплячих приголосних </a:t>
            </a:r>
            <a:endParaRPr lang="en-US" dirty="0" smtClean="0"/>
          </a:p>
          <a:p>
            <a:pPr algn="ctr">
              <a:buNone/>
            </a:pPr>
            <a:r>
              <a:rPr lang="ru-RU" i="1" dirty="0" smtClean="0"/>
              <a:t>бежать, кричать, слушать</a:t>
            </a:r>
            <a:endParaRPr lang="ru-RU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3000364" y="2928934"/>
            <a:ext cx="357190" cy="1428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500858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 smtClean="0"/>
              <a:t>ІІ палаталізація (регресивна)</a:t>
            </a:r>
            <a:endParaRPr lang="uk-UA" dirty="0" smtClean="0"/>
          </a:p>
          <a:p>
            <a:pPr>
              <a:buNone/>
            </a:pPr>
            <a:r>
              <a:rPr lang="uk-UA" b="1" dirty="0" smtClean="0"/>
              <a:t>перед</a:t>
            </a:r>
            <a:r>
              <a:rPr lang="uk-UA" dirty="0" smtClean="0"/>
              <a:t> голосними переднього ряду [</a:t>
            </a:r>
            <a:r>
              <a:rPr lang="ru-RU" dirty="0" err="1" smtClean="0"/>
              <a:t>i</a:t>
            </a:r>
            <a:r>
              <a:rPr lang="uk-UA" baseline="-25000" dirty="0" smtClean="0"/>
              <a:t>2</a:t>
            </a:r>
            <a:r>
              <a:rPr lang="uk-UA" dirty="0" smtClean="0"/>
              <a:t>] і [ě</a:t>
            </a:r>
            <a:r>
              <a:rPr lang="uk-UA" baseline="-25000" dirty="0" smtClean="0"/>
              <a:t>2</a:t>
            </a:r>
            <a:r>
              <a:rPr lang="uk-UA" dirty="0" smtClean="0"/>
              <a:t>] </a:t>
            </a:r>
            <a:r>
              <a:rPr lang="en-US" dirty="0" smtClean="0"/>
              <a:t>&lt;</a:t>
            </a:r>
            <a:r>
              <a:rPr lang="uk-UA" dirty="0" smtClean="0"/>
              <a:t> *[</a:t>
            </a:r>
            <a:r>
              <a:rPr lang="ru-RU" dirty="0" err="1" smtClean="0"/>
              <a:t>oi</a:t>
            </a:r>
            <a:r>
              <a:rPr lang="uk-UA" dirty="0" smtClean="0"/>
              <a:t>], *[</a:t>
            </a:r>
            <a:r>
              <a:rPr lang="ru-RU" dirty="0" err="1" smtClean="0"/>
              <a:t>ai</a:t>
            </a:r>
            <a:r>
              <a:rPr lang="uk-UA" dirty="0" smtClean="0"/>
              <a:t>]</a:t>
            </a:r>
          </a:p>
          <a:p>
            <a:pPr>
              <a:buNone/>
            </a:pPr>
            <a:r>
              <a:rPr lang="uk-UA" dirty="0" smtClean="0"/>
              <a:t>задньоязикові приголосні</a:t>
            </a:r>
            <a:r>
              <a:rPr lang="en-US" dirty="0" smtClean="0"/>
              <a:t> &gt; </a:t>
            </a:r>
            <a:r>
              <a:rPr lang="uk-UA" b="1" dirty="0" smtClean="0"/>
              <a:t>м’які свистячі </a:t>
            </a:r>
            <a:r>
              <a:rPr lang="uk-UA" dirty="0" smtClean="0"/>
              <a:t>: </a:t>
            </a:r>
            <a:endParaRPr lang="en-US" dirty="0" smtClean="0"/>
          </a:p>
          <a:p>
            <a:pPr>
              <a:buNone/>
            </a:pPr>
            <a:r>
              <a:rPr lang="uk-UA" b="1" dirty="0" smtClean="0">
                <a:solidFill>
                  <a:srgbClr val="FF0000"/>
                </a:solidFill>
              </a:rPr>
              <a:t>[</a:t>
            </a:r>
            <a:r>
              <a:rPr lang="ru-RU" b="1" dirty="0" err="1" smtClean="0">
                <a:solidFill>
                  <a:srgbClr val="FF0000"/>
                </a:solidFill>
              </a:rPr>
              <a:t>g</a:t>
            </a:r>
            <a:r>
              <a:rPr lang="uk-UA" b="1" dirty="0" smtClean="0">
                <a:solidFill>
                  <a:srgbClr val="FF0000"/>
                </a:solidFill>
              </a:rPr>
              <a:t>] &gt; [</a:t>
            </a:r>
            <a:r>
              <a:rPr lang="en-US" b="1" dirty="0" smtClean="0">
                <a:solidFill>
                  <a:srgbClr val="FF0000"/>
                </a:solidFill>
              </a:rPr>
              <a:t>ʒ</a:t>
            </a:r>
            <a:r>
              <a:rPr lang="uk-UA" b="1" dirty="0" smtClean="0">
                <a:solidFill>
                  <a:srgbClr val="FF0000"/>
                </a:solidFill>
              </a:rPr>
              <a:t>]</a:t>
            </a:r>
            <a:r>
              <a:rPr lang="en-US" b="1" dirty="0" smtClean="0">
                <a:solidFill>
                  <a:srgbClr val="FF0000"/>
                </a:solidFill>
              </a:rPr>
              <a:t> &gt;</a:t>
            </a:r>
            <a:r>
              <a:rPr lang="uk-UA" b="1" dirty="0" smtClean="0">
                <a:solidFill>
                  <a:srgbClr val="FF0000"/>
                </a:solidFill>
              </a:rPr>
              <a:t> [</a:t>
            </a:r>
            <a:r>
              <a:rPr lang="ru-RU" b="1" dirty="0" err="1" smtClean="0">
                <a:solidFill>
                  <a:srgbClr val="FF0000"/>
                </a:solidFill>
              </a:rPr>
              <a:t>z</a:t>
            </a:r>
            <a:r>
              <a:rPr lang="uk-UA" b="1" dirty="0" smtClean="0">
                <a:solidFill>
                  <a:srgbClr val="FF0000"/>
                </a:solidFill>
              </a:rPr>
              <a:t>’], [</a:t>
            </a:r>
            <a:r>
              <a:rPr lang="ru-RU" b="1" dirty="0" err="1" smtClean="0">
                <a:solidFill>
                  <a:srgbClr val="FF0000"/>
                </a:solidFill>
              </a:rPr>
              <a:t>k</a:t>
            </a:r>
            <a:r>
              <a:rPr lang="uk-UA" b="1" dirty="0" smtClean="0">
                <a:solidFill>
                  <a:srgbClr val="FF0000"/>
                </a:solidFill>
              </a:rPr>
              <a:t>] &gt; [</a:t>
            </a:r>
            <a:r>
              <a:rPr lang="ru-RU" b="1" dirty="0" err="1" smtClean="0">
                <a:solidFill>
                  <a:srgbClr val="FF0000"/>
                </a:solidFill>
              </a:rPr>
              <a:t>c</a:t>
            </a:r>
            <a:r>
              <a:rPr lang="uk-UA" b="1" dirty="0" smtClean="0">
                <a:solidFill>
                  <a:srgbClr val="FF0000"/>
                </a:solidFill>
              </a:rPr>
              <a:t>’], [</a:t>
            </a:r>
            <a:r>
              <a:rPr lang="ru-RU" b="1" dirty="0" err="1" smtClean="0">
                <a:solidFill>
                  <a:srgbClr val="FF0000"/>
                </a:solidFill>
              </a:rPr>
              <a:t>х</a:t>
            </a:r>
            <a:r>
              <a:rPr lang="uk-UA" b="1" dirty="0" smtClean="0">
                <a:solidFill>
                  <a:srgbClr val="FF0000"/>
                </a:solidFill>
              </a:rPr>
              <a:t>] &gt; [</a:t>
            </a:r>
            <a:r>
              <a:rPr lang="ru-RU" b="1" dirty="0" err="1" smtClean="0">
                <a:solidFill>
                  <a:srgbClr val="FF0000"/>
                </a:solidFill>
              </a:rPr>
              <a:t>s</a:t>
            </a:r>
            <a:r>
              <a:rPr lang="uk-UA" b="1" dirty="0" smtClean="0">
                <a:solidFill>
                  <a:srgbClr val="FF0000"/>
                </a:solidFill>
              </a:rPr>
              <a:t>’]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dirty="0" err="1" smtClean="0"/>
              <a:t>друс</a:t>
            </a:r>
            <a:r>
              <a:rPr lang="en-US" dirty="0" smtClean="0"/>
              <a:t>.</a:t>
            </a:r>
            <a:r>
              <a:rPr lang="uk-UA" dirty="0" smtClean="0"/>
              <a:t> </a:t>
            </a:r>
            <a:r>
              <a:rPr lang="uk-UA" dirty="0" err="1" smtClean="0"/>
              <a:t>Н.в</a:t>
            </a:r>
            <a:r>
              <a:rPr lang="uk-UA" dirty="0" smtClean="0"/>
              <a:t>. </a:t>
            </a:r>
            <a:r>
              <a:rPr lang="uk-UA" dirty="0" err="1" smtClean="0"/>
              <a:t>одн</a:t>
            </a:r>
            <a:r>
              <a:rPr lang="uk-UA" dirty="0" smtClean="0"/>
              <a:t>. </a:t>
            </a:r>
            <a:r>
              <a:rPr lang="uk-UA" i="1" dirty="0" err="1" smtClean="0"/>
              <a:t>вълкъ</a:t>
            </a:r>
            <a:r>
              <a:rPr lang="uk-UA" i="1" dirty="0" smtClean="0"/>
              <a:t> </a:t>
            </a:r>
            <a:r>
              <a:rPr lang="uk-UA" dirty="0" smtClean="0"/>
              <a:t>– </a:t>
            </a:r>
            <a:r>
              <a:rPr lang="uk-UA" dirty="0" err="1" smtClean="0"/>
              <a:t>Н.в</a:t>
            </a:r>
            <a:r>
              <a:rPr lang="uk-UA" dirty="0" smtClean="0"/>
              <a:t>. множ. </a:t>
            </a:r>
            <a:r>
              <a:rPr lang="uk-UA" i="1" dirty="0" err="1" smtClean="0"/>
              <a:t>вълци</a:t>
            </a:r>
            <a:r>
              <a:rPr lang="uk-UA" dirty="0" smtClean="0"/>
              <a:t>, </a:t>
            </a:r>
          </a:p>
          <a:p>
            <a:pPr>
              <a:buNone/>
            </a:pPr>
            <a:r>
              <a:rPr lang="uk-UA" dirty="0" smtClean="0"/>
              <a:t>          </a:t>
            </a:r>
            <a:r>
              <a:rPr lang="uk-UA" dirty="0" err="1" smtClean="0"/>
              <a:t>Н.в</a:t>
            </a:r>
            <a:r>
              <a:rPr lang="uk-UA" dirty="0" smtClean="0"/>
              <a:t>. </a:t>
            </a:r>
            <a:r>
              <a:rPr lang="uk-UA" dirty="0" err="1" smtClean="0"/>
              <a:t>одн</a:t>
            </a:r>
            <a:r>
              <a:rPr lang="uk-UA" dirty="0" smtClean="0"/>
              <a:t>. </a:t>
            </a:r>
            <a:r>
              <a:rPr lang="uk-UA" i="1" dirty="0" smtClean="0"/>
              <a:t>нога </a:t>
            </a:r>
            <a:r>
              <a:rPr lang="uk-UA" dirty="0" smtClean="0"/>
              <a:t>– </a:t>
            </a:r>
            <a:r>
              <a:rPr lang="uk-UA" dirty="0" err="1" smtClean="0"/>
              <a:t>М.в</a:t>
            </a:r>
            <a:r>
              <a:rPr lang="uk-UA" dirty="0" smtClean="0"/>
              <a:t>. </a:t>
            </a:r>
            <a:r>
              <a:rPr lang="uk-UA" dirty="0" err="1" smtClean="0"/>
              <a:t>одн</a:t>
            </a:r>
            <a:r>
              <a:rPr lang="uk-UA" dirty="0" smtClean="0"/>
              <a:t>. </a:t>
            </a:r>
            <a:r>
              <a:rPr lang="uk-UA" i="1" dirty="0" smtClean="0"/>
              <a:t>на </a:t>
            </a:r>
            <a:r>
              <a:rPr lang="uk-UA" i="1" dirty="0" err="1" smtClean="0"/>
              <a:t>нозҍ</a:t>
            </a:r>
            <a:r>
              <a:rPr lang="uk-UA" dirty="0" smtClean="0"/>
              <a:t>, </a:t>
            </a:r>
          </a:p>
          <a:p>
            <a:pPr>
              <a:buNone/>
            </a:pPr>
            <a:r>
              <a:rPr lang="uk-UA" i="1" dirty="0" smtClean="0"/>
              <a:t>          </a:t>
            </a:r>
            <a:r>
              <a:rPr lang="uk-UA" i="1" dirty="0" err="1" smtClean="0"/>
              <a:t>слухъ</a:t>
            </a:r>
            <a:r>
              <a:rPr lang="uk-UA" i="1" dirty="0" smtClean="0"/>
              <a:t> – </a:t>
            </a:r>
            <a:r>
              <a:rPr lang="uk-UA" i="1" dirty="0" err="1" smtClean="0"/>
              <a:t>послоуси</a:t>
            </a:r>
            <a:endParaRPr lang="ru-RU" dirty="0" smtClean="0"/>
          </a:p>
          <a:p>
            <a:r>
              <a:rPr lang="uk-UA" dirty="0" smtClean="0"/>
              <a:t>зміна </a:t>
            </a:r>
            <a:r>
              <a:rPr lang="uk-UA" dirty="0" err="1" smtClean="0"/>
              <a:t>псл</a:t>
            </a:r>
            <a:r>
              <a:rPr lang="en-US" dirty="0" smtClean="0"/>
              <a:t>.</a:t>
            </a:r>
            <a:r>
              <a:rPr lang="uk-UA" dirty="0" smtClean="0"/>
              <a:t> сполук * [</a:t>
            </a:r>
            <a:r>
              <a:rPr lang="ru-RU" dirty="0" err="1" smtClean="0"/>
              <a:t>kv</a:t>
            </a:r>
            <a:r>
              <a:rPr lang="uk-UA" dirty="0" smtClean="0"/>
              <a:t>ě] &lt; * [</a:t>
            </a:r>
            <a:r>
              <a:rPr lang="ru-RU" dirty="0" err="1" smtClean="0"/>
              <a:t>kvoi</a:t>
            </a:r>
            <a:r>
              <a:rPr lang="uk-UA" dirty="0" smtClean="0"/>
              <a:t>], *[</a:t>
            </a:r>
            <a:r>
              <a:rPr lang="ru-RU" dirty="0" err="1" smtClean="0"/>
              <a:t>gv</a:t>
            </a:r>
            <a:r>
              <a:rPr lang="uk-UA" dirty="0" smtClean="0"/>
              <a:t>ě] &lt; * [</a:t>
            </a:r>
            <a:r>
              <a:rPr lang="ru-RU" dirty="0" err="1" smtClean="0"/>
              <a:t>gvoi</a:t>
            </a:r>
            <a:r>
              <a:rPr lang="uk-UA" dirty="0" smtClean="0"/>
              <a:t>] в *[</a:t>
            </a:r>
            <a:r>
              <a:rPr lang="ru-RU" dirty="0" err="1" smtClean="0"/>
              <a:t>c</a:t>
            </a:r>
            <a:r>
              <a:rPr lang="uk-UA" dirty="0" smtClean="0"/>
              <a:t>’</a:t>
            </a:r>
            <a:r>
              <a:rPr lang="ru-RU" dirty="0" err="1" smtClean="0"/>
              <a:t>v</a:t>
            </a:r>
            <a:r>
              <a:rPr lang="uk-UA" dirty="0" smtClean="0"/>
              <a:t>ě], *[</a:t>
            </a:r>
            <a:r>
              <a:rPr lang="ru-RU" dirty="0" err="1" smtClean="0"/>
              <a:t>z</a:t>
            </a:r>
            <a:r>
              <a:rPr lang="uk-UA" dirty="0" smtClean="0"/>
              <a:t>’</a:t>
            </a:r>
            <a:r>
              <a:rPr lang="ru-RU" dirty="0" err="1" smtClean="0"/>
              <a:t>v</a:t>
            </a:r>
            <a:r>
              <a:rPr lang="uk-UA" dirty="0" smtClean="0"/>
              <a:t>ě] (через ступінь </a:t>
            </a:r>
            <a:r>
              <a:rPr lang="uk-UA" dirty="0" smtClean="0"/>
              <a:t>[</a:t>
            </a:r>
            <a:r>
              <a:rPr lang="en-US" dirty="0" smtClean="0"/>
              <a:t>ʒ</a:t>
            </a:r>
            <a:r>
              <a:rPr lang="uk-UA" dirty="0" smtClean="0"/>
              <a:t>’</a:t>
            </a:r>
            <a:r>
              <a:rPr lang="ru-RU" dirty="0" err="1" smtClean="0"/>
              <a:t>v</a:t>
            </a:r>
            <a:r>
              <a:rPr lang="uk-UA" dirty="0" smtClean="0"/>
              <a:t>ě]) </a:t>
            </a:r>
            <a:endParaRPr lang="en-US" dirty="0" smtClean="0"/>
          </a:p>
          <a:p>
            <a:pPr>
              <a:buNone/>
            </a:pPr>
            <a:r>
              <a:rPr lang="uk-UA" dirty="0" err="1" smtClean="0"/>
              <a:t>схсл</a:t>
            </a:r>
            <a:r>
              <a:rPr lang="en-US" dirty="0" smtClean="0"/>
              <a:t>.</a:t>
            </a:r>
            <a:r>
              <a:rPr lang="uk-UA" dirty="0" smtClean="0"/>
              <a:t> і </a:t>
            </a:r>
            <a:r>
              <a:rPr lang="uk-UA" dirty="0" err="1" smtClean="0"/>
              <a:t>пвдсл</a:t>
            </a:r>
            <a:r>
              <a:rPr lang="en-US" dirty="0" smtClean="0"/>
              <a:t>.</a:t>
            </a:r>
            <a:r>
              <a:rPr lang="uk-UA" dirty="0" smtClean="0"/>
              <a:t> </a:t>
            </a:r>
            <a:r>
              <a:rPr lang="uk-UA" i="1" dirty="0" smtClean="0"/>
              <a:t>*</a:t>
            </a:r>
            <a:r>
              <a:rPr lang="ru-RU" i="1" dirty="0" err="1" smtClean="0"/>
              <a:t>kvoit</a:t>
            </a:r>
            <a:r>
              <a:rPr lang="uk-UA" i="1" dirty="0" smtClean="0"/>
              <a:t>ъ &gt; </a:t>
            </a:r>
            <a:r>
              <a:rPr lang="uk-UA" dirty="0" smtClean="0"/>
              <a:t>*</a:t>
            </a:r>
            <a:r>
              <a:rPr lang="ru-RU" i="1" dirty="0" err="1" smtClean="0"/>
              <a:t>kv</a:t>
            </a:r>
            <a:r>
              <a:rPr lang="uk-UA" i="1" dirty="0" smtClean="0"/>
              <a:t>ě</a:t>
            </a:r>
            <a:r>
              <a:rPr lang="ru-RU" i="1" dirty="0" err="1" smtClean="0"/>
              <a:t>t</a:t>
            </a:r>
            <a:r>
              <a:rPr lang="uk-UA" i="1" dirty="0" smtClean="0"/>
              <a:t>ъ &gt;* </a:t>
            </a:r>
            <a:r>
              <a:rPr lang="ru-RU" i="1" dirty="0" err="1" smtClean="0"/>
              <a:t>c</a:t>
            </a:r>
            <a:r>
              <a:rPr lang="uk-UA" i="1" dirty="0" smtClean="0"/>
              <a:t>’</a:t>
            </a:r>
            <a:r>
              <a:rPr lang="ru-RU" i="1" dirty="0" err="1" smtClean="0"/>
              <a:t>v</a:t>
            </a:r>
            <a:r>
              <a:rPr lang="uk-UA" i="1" dirty="0" smtClean="0"/>
              <a:t>ě</a:t>
            </a:r>
            <a:r>
              <a:rPr lang="ru-RU" i="1" dirty="0" err="1" smtClean="0"/>
              <a:t>t</a:t>
            </a:r>
            <a:r>
              <a:rPr lang="uk-UA" i="1" dirty="0" smtClean="0"/>
              <a:t>ъ – </a:t>
            </a:r>
            <a:r>
              <a:rPr lang="uk-UA" dirty="0" err="1" smtClean="0"/>
              <a:t>друс</a:t>
            </a:r>
            <a:r>
              <a:rPr lang="en-US" dirty="0" smtClean="0"/>
              <a:t>.</a:t>
            </a:r>
            <a:r>
              <a:rPr lang="uk-UA" dirty="0" smtClean="0"/>
              <a:t> </a:t>
            </a:r>
            <a:r>
              <a:rPr lang="uk-UA" i="1" dirty="0" err="1" smtClean="0"/>
              <a:t>цвҍтъ</a:t>
            </a:r>
            <a:endParaRPr lang="uk-UA" i="1" dirty="0" smtClean="0"/>
          </a:p>
          <a:p>
            <a:pPr>
              <a:buNone/>
            </a:pPr>
            <a:r>
              <a:rPr lang="uk-UA" i="1" dirty="0" smtClean="0"/>
              <a:t>                   *</a:t>
            </a:r>
            <a:r>
              <a:rPr lang="ru-RU" i="1" dirty="0" err="1" smtClean="0"/>
              <a:t>gvoizda</a:t>
            </a:r>
            <a:r>
              <a:rPr lang="uk-UA" i="1" dirty="0" smtClean="0"/>
              <a:t> &gt; *</a:t>
            </a:r>
            <a:r>
              <a:rPr lang="ru-RU" i="1" dirty="0" err="1" smtClean="0"/>
              <a:t>gv</a:t>
            </a:r>
            <a:r>
              <a:rPr lang="uk-UA" i="1" dirty="0" smtClean="0"/>
              <a:t>ě</a:t>
            </a:r>
            <a:r>
              <a:rPr lang="ru-RU" i="1" dirty="0" err="1" smtClean="0"/>
              <a:t>zda</a:t>
            </a:r>
            <a:r>
              <a:rPr lang="uk-UA" i="1" dirty="0" smtClean="0"/>
              <a:t> &gt; </a:t>
            </a:r>
            <a:r>
              <a:rPr lang="uk-UA" dirty="0" smtClean="0"/>
              <a:t>*</a:t>
            </a:r>
            <a:r>
              <a:rPr lang="ru-RU" i="1" dirty="0" err="1" smtClean="0"/>
              <a:t>d</a:t>
            </a:r>
            <a:r>
              <a:rPr lang="uk-UA" i="1" dirty="0" smtClean="0"/>
              <a:t>’</a:t>
            </a:r>
            <a:r>
              <a:rPr lang="ru-RU" i="1" dirty="0" err="1" smtClean="0"/>
              <a:t>z</a:t>
            </a:r>
            <a:r>
              <a:rPr lang="uk-UA" i="1" dirty="0" smtClean="0"/>
              <a:t>’</a:t>
            </a:r>
            <a:r>
              <a:rPr lang="ru-RU" i="1" dirty="0" err="1" smtClean="0"/>
              <a:t>v</a:t>
            </a:r>
            <a:r>
              <a:rPr lang="uk-UA" i="1" dirty="0" smtClean="0"/>
              <a:t>ě</a:t>
            </a:r>
            <a:r>
              <a:rPr lang="ru-RU" i="1" dirty="0" err="1" smtClean="0"/>
              <a:t>zda</a:t>
            </a:r>
            <a:r>
              <a:rPr lang="ru-RU" i="1" dirty="0" smtClean="0"/>
              <a:t> </a:t>
            </a:r>
            <a:r>
              <a:rPr lang="uk-UA" i="1" dirty="0" smtClean="0"/>
              <a:t>&gt;* </a:t>
            </a:r>
            <a:r>
              <a:rPr lang="ru-RU" i="1" dirty="0" err="1" smtClean="0"/>
              <a:t>z</a:t>
            </a:r>
            <a:r>
              <a:rPr lang="uk-UA" i="1" dirty="0" smtClean="0"/>
              <a:t>’</a:t>
            </a:r>
            <a:r>
              <a:rPr lang="ru-RU" i="1" dirty="0" err="1" smtClean="0"/>
              <a:t>v</a:t>
            </a:r>
            <a:r>
              <a:rPr lang="uk-UA" i="1" dirty="0" smtClean="0"/>
              <a:t>ě</a:t>
            </a:r>
            <a:r>
              <a:rPr lang="ru-RU" i="1" dirty="0" err="1" smtClean="0"/>
              <a:t>zda</a:t>
            </a:r>
            <a:r>
              <a:rPr lang="ru-RU" i="1" dirty="0" smtClean="0"/>
              <a:t> – </a:t>
            </a:r>
            <a:r>
              <a:rPr lang="uk-UA" dirty="0" err="1" smtClean="0"/>
              <a:t>друс</a:t>
            </a:r>
            <a:r>
              <a:rPr lang="en-US" dirty="0" smtClean="0"/>
              <a:t>.</a:t>
            </a:r>
            <a:r>
              <a:rPr lang="uk-UA" dirty="0" smtClean="0"/>
              <a:t> </a:t>
            </a:r>
            <a:r>
              <a:rPr lang="uk-UA" i="1" dirty="0" err="1" smtClean="0"/>
              <a:t>звҍзда</a:t>
            </a:r>
            <a:endParaRPr lang="en-US" i="1" dirty="0" smtClean="0"/>
          </a:p>
          <a:p>
            <a:pPr>
              <a:buNone/>
            </a:pPr>
            <a:r>
              <a:rPr lang="uk-UA" dirty="0" err="1" smtClean="0"/>
              <a:t>чес</a:t>
            </a:r>
            <a:r>
              <a:rPr lang="uk-UA" dirty="0" smtClean="0"/>
              <a:t>. </a:t>
            </a:r>
            <a:r>
              <a:rPr lang="ru-RU" i="1" dirty="0" err="1" smtClean="0"/>
              <a:t>květ</a:t>
            </a:r>
            <a:endParaRPr lang="ru-RU" dirty="0" smtClean="0"/>
          </a:p>
          <a:p>
            <a:r>
              <a:rPr lang="uk-UA" b="1" dirty="0" smtClean="0"/>
              <a:t>ІІІ палаталізація (прогресивна)</a:t>
            </a:r>
            <a:endParaRPr lang="en-US" dirty="0" smtClean="0"/>
          </a:p>
          <a:p>
            <a:pPr>
              <a:buNone/>
            </a:pPr>
            <a:r>
              <a:rPr lang="uk-UA" b="1" dirty="0" smtClean="0"/>
              <a:t>після</a:t>
            </a:r>
            <a:r>
              <a:rPr lang="uk-UA" dirty="0" smtClean="0"/>
              <a:t> голосних переднього ряду *[ĭ] &gt; [ь] , *[ī] &gt; [</a:t>
            </a:r>
            <a:r>
              <a:rPr lang="en-US" dirty="0" err="1" smtClean="0"/>
              <a:t>i</a:t>
            </a:r>
            <a:r>
              <a:rPr lang="uk-UA" dirty="0" smtClean="0"/>
              <a:t>], *[ę] &gt; [ä] </a:t>
            </a:r>
            <a:endParaRPr lang="en-US" dirty="0" smtClean="0"/>
          </a:p>
          <a:p>
            <a:pPr>
              <a:buNone/>
            </a:pPr>
            <a:r>
              <a:rPr lang="uk-UA" b="1" dirty="0" smtClean="0">
                <a:solidFill>
                  <a:srgbClr val="FF0000"/>
                </a:solidFill>
              </a:rPr>
              <a:t>[</a:t>
            </a:r>
            <a:r>
              <a:rPr lang="ru-RU" b="1" dirty="0" err="1" smtClean="0">
                <a:solidFill>
                  <a:srgbClr val="FF0000"/>
                </a:solidFill>
              </a:rPr>
              <a:t>g</a:t>
            </a:r>
            <a:r>
              <a:rPr lang="uk-UA" b="1" dirty="0" smtClean="0">
                <a:solidFill>
                  <a:srgbClr val="FF0000"/>
                </a:solidFill>
              </a:rPr>
              <a:t>] &gt;[</a:t>
            </a:r>
            <a:r>
              <a:rPr lang="en-US" b="1" dirty="0" smtClean="0">
                <a:solidFill>
                  <a:srgbClr val="FF0000"/>
                </a:solidFill>
              </a:rPr>
              <a:t>ʒ</a:t>
            </a:r>
            <a:r>
              <a:rPr lang="uk-UA" b="1" dirty="0" smtClean="0">
                <a:solidFill>
                  <a:srgbClr val="FF0000"/>
                </a:solidFill>
              </a:rPr>
              <a:t>] 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  <a:r>
              <a:rPr lang="uk-UA" b="1" dirty="0" smtClean="0">
                <a:solidFill>
                  <a:srgbClr val="FF0000"/>
                </a:solidFill>
              </a:rPr>
              <a:t> [</a:t>
            </a:r>
            <a:r>
              <a:rPr lang="ru-RU" b="1" dirty="0" err="1" smtClean="0">
                <a:solidFill>
                  <a:srgbClr val="FF0000"/>
                </a:solidFill>
              </a:rPr>
              <a:t>z</a:t>
            </a:r>
            <a:r>
              <a:rPr lang="uk-UA" b="1" dirty="0" smtClean="0">
                <a:solidFill>
                  <a:srgbClr val="FF0000"/>
                </a:solidFill>
              </a:rPr>
              <a:t>’], [</a:t>
            </a:r>
            <a:r>
              <a:rPr lang="ru-RU" b="1" dirty="0" err="1" smtClean="0">
                <a:solidFill>
                  <a:srgbClr val="FF0000"/>
                </a:solidFill>
              </a:rPr>
              <a:t>k</a:t>
            </a:r>
            <a:r>
              <a:rPr lang="uk-UA" b="1" dirty="0" smtClean="0">
                <a:solidFill>
                  <a:srgbClr val="FF0000"/>
                </a:solidFill>
              </a:rPr>
              <a:t>] &gt; [</a:t>
            </a:r>
            <a:r>
              <a:rPr lang="ru-RU" b="1" dirty="0" err="1" smtClean="0">
                <a:solidFill>
                  <a:srgbClr val="FF0000"/>
                </a:solidFill>
              </a:rPr>
              <a:t>c</a:t>
            </a:r>
            <a:r>
              <a:rPr lang="uk-UA" b="1" dirty="0" smtClean="0">
                <a:solidFill>
                  <a:srgbClr val="FF0000"/>
                </a:solidFill>
              </a:rPr>
              <a:t>’], [</a:t>
            </a:r>
            <a:r>
              <a:rPr lang="ru-RU" b="1" dirty="0" err="1" smtClean="0">
                <a:solidFill>
                  <a:srgbClr val="FF0000"/>
                </a:solidFill>
              </a:rPr>
              <a:t>х</a:t>
            </a:r>
            <a:r>
              <a:rPr lang="uk-UA" b="1" dirty="0" smtClean="0">
                <a:solidFill>
                  <a:srgbClr val="FF0000"/>
                </a:solidFill>
              </a:rPr>
              <a:t>] &gt; [</a:t>
            </a:r>
            <a:r>
              <a:rPr lang="ru-RU" b="1" dirty="0" err="1" smtClean="0">
                <a:solidFill>
                  <a:srgbClr val="FF0000"/>
                </a:solidFill>
              </a:rPr>
              <a:t>s</a:t>
            </a:r>
            <a:r>
              <a:rPr lang="uk-UA" b="1" dirty="0" smtClean="0">
                <a:solidFill>
                  <a:srgbClr val="FF0000"/>
                </a:solidFill>
              </a:rPr>
              <a:t>’]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dirty="0" err="1" smtClean="0"/>
              <a:t>друс</a:t>
            </a:r>
            <a:r>
              <a:rPr lang="en-US" dirty="0" smtClean="0"/>
              <a:t>.</a:t>
            </a:r>
            <a:r>
              <a:rPr lang="uk-UA" dirty="0" smtClean="0"/>
              <a:t> </a:t>
            </a:r>
            <a:r>
              <a:rPr lang="uk-UA" i="1" dirty="0" err="1" smtClean="0"/>
              <a:t>овьца</a:t>
            </a:r>
            <a:r>
              <a:rPr lang="uk-UA" i="1" dirty="0" smtClean="0"/>
              <a:t> (&lt;*</a:t>
            </a:r>
            <a:r>
              <a:rPr lang="ru-RU" i="1" dirty="0" err="1" smtClean="0"/>
              <a:t>ov</a:t>
            </a:r>
            <a:r>
              <a:rPr lang="uk-UA" i="1" dirty="0" smtClean="0"/>
              <a:t>ь</a:t>
            </a:r>
            <a:r>
              <a:rPr lang="ru-RU" i="1" dirty="0" err="1" smtClean="0"/>
              <a:t>c</a:t>
            </a:r>
            <a:r>
              <a:rPr lang="uk-UA" i="1" dirty="0" smtClean="0"/>
              <a:t>’</a:t>
            </a:r>
            <a:r>
              <a:rPr lang="ru-RU" i="1" dirty="0" err="1" smtClean="0"/>
              <a:t>a</a:t>
            </a:r>
            <a:r>
              <a:rPr lang="uk-UA" i="1" dirty="0" smtClean="0"/>
              <a:t> &lt; *</a:t>
            </a:r>
            <a:r>
              <a:rPr lang="ru-RU" i="1" dirty="0" err="1" smtClean="0"/>
              <a:t>ovika</a:t>
            </a:r>
            <a:r>
              <a:rPr lang="uk-UA" i="1" dirty="0" smtClean="0"/>
              <a:t>), </a:t>
            </a:r>
            <a:r>
              <a:rPr lang="uk-UA" i="1" dirty="0" err="1" smtClean="0"/>
              <a:t>отьць</a:t>
            </a:r>
            <a:r>
              <a:rPr lang="uk-UA" i="1" dirty="0" smtClean="0"/>
              <a:t>(&lt; *</a:t>
            </a:r>
            <a:r>
              <a:rPr lang="ru-RU" i="1" dirty="0" err="1" smtClean="0"/>
              <a:t>ot</a:t>
            </a:r>
            <a:r>
              <a:rPr lang="uk-UA" i="1" dirty="0" smtClean="0"/>
              <a:t>ь</a:t>
            </a:r>
            <a:r>
              <a:rPr lang="ru-RU" i="1" dirty="0" err="1" smtClean="0"/>
              <a:t>c</a:t>
            </a:r>
            <a:r>
              <a:rPr lang="uk-UA" i="1" dirty="0" err="1" smtClean="0"/>
              <a:t>ь’</a:t>
            </a:r>
            <a:r>
              <a:rPr lang="uk-UA" i="1" dirty="0" smtClean="0"/>
              <a:t> &lt; *</a:t>
            </a:r>
            <a:r>
              <a:rPr lang="ru-RU" i="1" dirty="0" err="1" smtClean="0"/>
              <a:t>ot</a:t>
            </a:r>
            <a:r>
              <a:rPr lang="uk-UA" i="1" dirty="0" smtClean="0"/>
              <a:t>ь</a:t>
            </a:r>
            <a:r>
              <a:rPr lang="ru-RU" i="1" dirty="0" err="1" smtClean="0"/>
              <a:t>k</a:t>
            </a:r>
            <a:r>
              <a:rPr lang="uk-UA" i="1" dirty="0" smtClean="0"/>
              <a:t>ъ), </a:t>
            </a:r>
            <a:r>
              <a:rPr lang="uk-UA" i="1" dirty="0" err="1" smtClean="0"/>
              <a:t>вьсь</a:t>
            </a:r>
            <a:r>
              <a:rPr lang="uk-UA" i="1" dirty="0" smtClean="0"/>
              <a:t> (&lt; *</a:t>
            </a:r>
            <a:r>
              <a:rPr lang="ru-RU" i="1" dirty="0" err="1" smtClean="0"/>
              <a:t>v</a:t>
            </a:r>
            <a:r>
              <a:rPr lang="uk-UA" i="1" dirty="0" smtClean="0"/>
              <a:t>ь</a:t>
            </a:r>
            <a:r>
              <a:rPr lang="ru-RU" i="1" dirty="0" err="1" smtClean="0"/>
              <a:t>s</a:t>
            </a:r>
            <a:r>
              <a:rPr lang="uk-UA" i="1" dirty="0" err="1" smtClean="0"/>
              <a:t>ь’</a:t>
            </a:r>
            <a:r>
              <a:rPr lang="uk-UA" i="1" dirty="0" smtClean="0"/>
              <a:t> &lt; *</a:t>
            </a:r>
            <a:r>
              <a:rPr lang="ru-RU" i="1" dirty="0" err="1" smtClean="0"/>
              <a:t>v</a:t>
            </a:r>
            <a:r>
              <a:rPr lang="uk-UA" i="1" dirty="0" smtClean="0"/>
              <a:t>ь</a:t>
            </a:r>
            <a:r>
              <a:rPr lang="ru-RU" i="1" dirty="0" err="1" smtClean="0"/>
              <a:t>ch</a:t>
            </a:r>
            <a:r>
              <a:rPr lang="uk-UA" i="1" dirty="0" smtClean="0"/>
              <a:t>ъ)</a:t>
            </a:r>
            <a:endParaRPr lang="en-US" i="1" dirty="0" smtClean="0"/>
          </a:p>
          <a:p>
            <a:pPr>
              <a:buNone/>
            </a:pPr>
            <a:r>
              <a:rPr lang="uk-UA" dirty="0" smtClean="0"/>
              <a:t>Відбувалась непослідовно: </a:t>
            </a:r>
            <a:r>
              <a:rPr lang="uk-UA" dirty="0" err="1" smtClean="0"/>
              <a:t>друс</a:t>
            </a:r>
            <a:r>
              <a:rPr lang="uk-UA" dirty="0" smtClean="0"/>
              <a:t>. </a:t>
            </a:r>
            <a:r>
              <a:rPr lang="ru-RU" i="1" dirty="0" smtClean="0"/>
              <a:t>лице</a:t>
            </a:r>
            <a:r>
              <a:rPr lang="uk-UA" dirty="0" smtClean="0"/>
              <a:t>, але </a:t>
            </a:r>
            <a:r>
              <a:rPr lang="ru-RU" i="1" dirty="0" err="1" smtClean="0"/>
              <a:t>ликъ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4492-2EA1-42A2-B4AF-D39E6D6EF06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2198</Words>
  <Application>Microsoft Office PowerPoint</Application>
  <PresentationFormat>Экран (4:3)</PresentationFormat>
  <Paragraphs>203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ІСТОРІЯ КОНСОНАНТИЗМУ В РОСІЙСЬКІЙ МОВІ</vt:lpstr>
      <vt:lpstr>План</vt:lpstr>
      <vt:lpstr>Історія приголосних</vt:lpstr>
      <vt:lpstr>Система приголосних фонем давньоруської мови Х – ХІ ст.</vt:lpstr>
      <vt:lpstr>Слайд 5</vt:lpstr>
      <vt:lpstr>Слайд 6</vt:lpstr>
      <vt:lpstr>Історично м’які приголосні</vt:lpstr>
      <vt:lpstr>Палаталізація задньоязикових  - процес пом’якшення задньоязикових приголосних *[g], *[k], *[x] перед голосними переднього ряду або після них </vt:lpstr>
      <vt:lpstr>Слайд 9</vt:lpstr>
      <vt:lpstr>Підсумок. Палаталізації задньоязикових голосними переднього ряду</vt:lpstr>
      <vt:lpstr>Йотова палаталізація</vt:lpstr>
      <vt:lpstr>Слайд 12</vt:lpstr>
      <vt:lpstr>Слайд 13</vt:lpstr>
      <vt:lpstr>Слайд 14</vt:lpstr>
      <vt:lpstr>Розрізнення результатів першої палаталізації та впливу *[j]</vt:lpstr>
      <vt:lpstr>Історія шиплячих і [ц]</vt:lpstr>
      <vt:lpstr>Слайд 17</vt:lpstr>
      <vt:lpstr>Доля сполук [kы], [gы], [хы]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Консонантизм</dc:title>
  <dc:creator>lenovo</dc:creator>
  <cp:lastModifiedBy>lenovo</cp:lastModifiedBy>
  <cp:revision>47</cp:revision>
  <dcterms:created xsi:type="dcterms:W3CDTF">2014-07-23T08:52:49Z</dcterms:created>
  <dcterms:modified xsi:type="dcterms:W3CDTF">2014-09-10T14:50:50Z</dcterms:modified>
</cp:coreProperties>
</file>