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290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6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E67E1-CAF9-4911-9947-CE4FEB81A8CE}" type="datetimeFigureOut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99F80-BB46-479F-B72B-3DDFDC35B3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29E4E-D6D5-407F-B490-EB033994FF01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E42CD-F2E7-4BE0-BACE-87A022E0A8AD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A654A-0848-46AF-AF51-E94B009F4B94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890D9-F8ED-4F3B-A978-55FB21849077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30CD-53E6-4551-B4EF-2F1BEEF68F10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5173-6B18-4D16-9B56-4D6A5C13D1F7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2822E-4A56-4730-A26E-80D6EF41122B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69D7-78B2-4808-8CF0-CF137DB9DBD0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483F0-56F5-4B41-B654-9AF2D76A4E9A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4365C4-6EF9-4DCF-9856-79D7D63D80B8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A961A-38A5-43E2-A639-8D2F5AEA1A08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629B7-09B3-48C2-A88E-B3D5BF1563B1}" type="datetime1">
              <a:rPr lang="ru-RU" smtClean="0"/>
              <a:pPr/>
              <a:t>20.09.2014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E0D51-6CE8-4E64-B90E-316E73F1B9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dirty="0"/>
              <a:t>МОРФОЛОГІЯ ДАВНЬОРУСЬКОЇ </a:t>
            </a:r>
            <a:r>
              <a:rPr lang="uk-UA" b="1" dirty="0" smtClean="0"/>
              <a:t>МОВИ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b="1" dirty="0"/>
              <a:t>Іменник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96908"/>
          </a:xfrm>
        </p:spPr>
        <p:txBody>
          <a:bodyPr/>
          <a:lstStyle/>
          <a:p>
            <a:r>
              <a:rPr lang="uk-UA" dirty="0" smtClean="0"/>
              <a:t>Іменники </a:t>
            </a:r>
            <a:r>
              <a:rPr lang="uk-UA" dirty="0"/>
              <a:t>з основою на </a:t>
            </a:r>
            <a:r>
              <a:rPr lang="uk-UA" dirty="0" smtClean="0"/>
              <a:t>*</a:t>
            </a:r>
            <a:r>
              <a:rPr lang="en-US" dirty="0" smtClean="0"/>
              <a:t>ĭ</a:t>
            </a:r>
            <a:r>
              <a:rPr lang="uk-UA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643998" cy="5054617"/>
          </a:xfrm>
        </p:spPr>
        <p:txBody>
          <a:bodyPr>
            <a:normAutofit fontScale="92500" lnSpcReduction="10000"/>
          </a:bodyPr>
          <a:lstStyle/>
          <a:p>
            <a:r>
              <a:rPr lang="uk-UA" dirty="0"/>
              <a:t>слова </a:t>
            </a:r>
            <a:r>
              <a:rPr lang="uk-UA" b="1" dirty="0"/>
              <a:t>чоловічого</a:t>
            </a:r>
            <a:r>
              <a:rPr lang="uk-UA" dirty="0"/>
              <a:t> та </a:t>
            </a:r>
            <a:r>
              <a:rPr lang="uk-UA" b="1" dirty="0"/>
              <a:t>жіночого</a:t>
            </a:r>
            <a:r>
              <a:rPr lang="uk-UA" dirty="0"/>
              <a:t> </a:t>
            </a:r>
            <a:r>
              <a:rPr lang="uk-UA" b="1" dirty="0"/>
              <a:t>роду</a:t>
            </a:r>
            <a:r>
              <a:rPr lang="uk-UA" dirty="0"/>
              <a:t>, які мали в </a:t>
            </a:r>
            <a:r>
              <a:rPr lang="uk-UA" dirty="0" err="1"/>
              <a:t>Н.в</a:t>
            </a:r>
            <a:r>
              <a:rPr lang="uk-UA" dirty="0"/>
              <a:t>. закінчення </a:t>
            </a:r>
            <a:r>
              <a:rPr lang="uk-UA" b="1" dirty="0"/>
              <a:t>-</a:t>
            </a:r>
            <a:r>
              <a:rPr lang="uk-UA" b="1" dirty="0" smtClean="0"/>
              <a:t>ь</a:t>
            </a:r>
          </a:p>
          <a:p>
            <a:r>
              <a:rPr lang="uk-UA" dirty="0"/>
              <a:t>в іменниках чоловічого роду перед закінченням міг бути лише </a:t>
            </a:r>
            <a:r>
              <a:rPr lang="uk-UA" b="1" dirty="0"/>
              <a:t>пом’якшений приголосний</a:t>
            </a:r>
            <a:r>
              <a:rPr lang="uk-UA" dirty="0"/>
              <a:t>, а не історично </a:t>
            </a:r>
            <a:r>
              <a:rPr lang="uk-UA" dirty="0" smtClean="0"/>
              <a:t>м’який (відмінність слів </a:t>
            </a:r>
            <a:r>
              <a:rPr lang="uk-UA" dirty="0"/>
              <a:t>чоловічого роду з основами на *о та *</a:t>
            </a:r>
            <a:r>
              <a:rPr lang="uk-UA" dirty="0" smtClean="0"/>
              <a:t>ĭ)</a:t>
            </a:r>
          </a:p>
          <a:p>
            <a:pPr>
              <a:buNone/>
            </a:pPr>
            <a:r>
              <a:rPr lang="uk-UA" dirty="0" smtClean="0"/>
              <a:t>Слова на *</a:t>
            </a:r>
            <a:r>
              <a:rPr lang="en-US" dirty="0" smtClean="0"/>
              <a:t>ĭ</a:t>
            </a:r>
            <a:r>
              <a:rPr lang="uk-UA" dirty="0" smtClean="0"/>
              <a:t> основи:</a:t>
            </a:r>
          </a:p>
          <a:p>
            <a:pPr>
              <a:buNone/>
            </a:pPr>
            <a:r>
              <a:rPr lang="uk-UA" i="1" dirty="0"/>
              <a:t>п</a:t>
            </a:r>
            <a:r>
              <a:rPr lang="uk-UA" i="1" dirty="0" smtClean="0"/>
              <a:t>уть – </a:t>
            </a:r>
            <a:r>
              <a:rPr lang="uk-UA" dirty="0" smtClean="0"/>
              <a:t>основа </a:t>
            </a:r>
            <a:r>
              <a:rPr lang="uk-UA" dirty="0"/>
              <a:t>закінчується на пом’якшений приголосний (якщо б тут був *</a:t>
            </a:r>
            <a:r>
              <a:rPr lang="en-US" dirty="0"/>
              <a:t>j</a:t>
            </a:r>
            <a:r>
              <a:rPr lang="uk-UA" dirty="0"/>
              <a:t>, то *</a:t>
            </a:r>
            <a:r>
              <a:rPr lang="en-US" dirty="0" err="1"/>
              <a:t>tj</a:t>
            </a:r>
            <a:r>
              <a:rPr lang="uk-UA" dirty="0"/>
              <a:t> дало б [</a:t>
            </a:r>
            <a:r>
              <a:rPr lang="uk-UA" dirty="0" err="1"/>
              <a:t>ч</a:t>
            </a:r>
            <a:r>
              <a:rPr lang="uk-UA" dirty="0" err="1" smtClean="0"/>
              <a:t>’</a:t>
            </a:r>
            <a:r>
              <a:rPr lang="uk-UA" dirty="0" smtClean="0"/>
              <a:t>]); </a:t>
            </a:r>
          </a:p>
          <a:p>
            <a:pPr>
              <a:buNone/>
            </a:pPr>
            <a:r>
              <a:rPr lang="uk-UA" i="1" dirty="0" smtClean="0"/>
              <a:t>голуб</a:t>
            </a:r>
            <a:r>
              <a:rPr lang="uk-UA" dirty="0" smtClean="0"/>
              <a:t> – основа закінчується на пом’якшений приголосний (якби </a:t>
            </a:r>
            <a:r>
              <a:rPr lang="uk-UA" dirty="0"/>
              <a:t>тут був *</a:t>
            </a:r>
            <a:r>
              <a:rPr lang="en-US" dirty="0"/>
              <a:t>j</a:t>
            </a:r>
            <a:r>
              <a:rPr lang="uk-UA" dirty="0"/>
              <a:t>, то *</a:t>
            </a:r>
            <a:r>
              <a:rPr lang="en-US" dirty="0" err="1"/>
              <a:t>bj</a:t>
            </a:r>
            <a:r>
              <a:rPr lang="uk-UA" dirty="0"/>
              <a:t> </a:t>
            </a:r>
            <a:r>
              <a:rPr lang="uk-UA" dirty="0" smtClean="0"/>
              <a:t>дало б </a:t>
            </a:r>
            <a:r>
              <a:rPr lang="uk-UA" dirty="0"/>
              <a:t>[</a:t>
            </a:r>
            <a:r>
              <a:rPr lang="uk-UA" dirty="0" err="1"/>
              <a:t>бл’</a:t>
            </a:r>
            <a:r>
              <a:rPr lang="uk-UA" dirty="0"/>
              <a:t>])</a:t>
            </a:r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571480"/>
          <a:ext cx="8643998" cy="4970801"/>
        </p:xfrm>
        <a:graphic>
          <a:graphicData uri="http://schemas.openxmlformats.org/drawingml/2006/table">
            <a:tbl>
              <a:tblPr/>
              <a:tblGrid>
                <a:gridCol w="708684"/>
                <a:gridCol w="2617553"/>
                <a:gridCol w="2741531"/>
                <a:gridCol w="2576230"/>
              </a:tblGrid>
              <a:tr h="32340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Однина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Множина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Двоїна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818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Н.в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огнь ночь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огние (-ье) ночи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огни ночи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803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огни ночи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0" algn="l"/>
                        </a:tabLst>
                      </a:pPr>
                      <a:r>
                        <a:rPr lang="ru-RU" sz="18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огнии</a:t>
                      </a:r>
                      <a:r>
                        <a:rPr lang="ru-RU" sz="18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(-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ьи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)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ночии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(-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ьи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огнию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(-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ью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) </a:t>
                      </a:r>
                      <a:endParaRPr lang="ru-RU" sz="18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ночию</a:t>
                      </a:r>
                      <a:r>
                        <a:rPr lang="ru-RU" sz="18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(-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ью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818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Д.в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огни ночи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огньмъ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ночьмъ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огньма ночьма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818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огнь ночь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огни ночи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огни ночи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38818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О.в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огньмь ночию (-ью)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огньми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ночьми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огньма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ночьма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803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М.в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огни ночи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огньхъ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ночьхъ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огнию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(-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ью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) </a:t>
                      </a:r>
                      <a:endParaRPr lang="ru-RU" sz="18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ночию</a:t>
                      </a:r>
                      <a:r>
                        <a:rPr lang="ru-RU" sz="18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(-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ью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)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98522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Кл.в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огни ночи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Іменники з </a:t>
            </a:r>
            <a:r>
              <a:rPr lang="uk-UA" dirty="0"/>
              <a:t>основою на </a:t>
            </a:r>
            <a:r>
              <a:rPr lang="uk-UA" dirty="0" smtClean="0"/>
              <a:t>*</a:t>
            </a:r>
            <a:r>
              <a:rPr lang="en-US" dirty="0" smtClean="0"/>
              <a:t>ŭ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декілька іменників </a:t>
            </a:r>
            <a:r>
              <a:rPr lang="uk-UA" b="1" dirty="0"/>
              <a:t>чоловічого</a:t>
            </a:r>
            <a:r>
              <a:rPr lang="uk-UA" dirty="0"/>
              <a:t> </a:t>
            </a:r>
            <a:r>
              <a:rPr lang="uk-UA" b="1" dirty="0"/>
              <a:t>роду</a:t>
            </a:r>
            <a:r>
              <a:rPr lang="uk-UA" dirty="0"/>
              <a:t> з закінченням </a:t>
            </a:r>
            <a:r>
              <a:rPr lang="uk-UA" b="1" dirty="0"/>
              <a:t>-ъ</a:t>
            </a:r>
            <a:r>
              <a:rPr lang="uk-UA" dirty="0"/>
              <a:t> у </a:t>
            </a:r>
            <a:r>
              <a:rPr lang="uk-UA" dirty="0" err="1"/>
              <a:t>Н.в</a:t>
            </a:r>
            <a:r>
              <a:rPr lang="uk-UA" dirty="0"/>
              <a:t>. після твердого приголосного: 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сынъ</a:t>
            </a:r>
            <a:r>
              <a:rPr lang="uk-UA" dirty="0"/>
              <a:t>, </a:t>
            </a:r>
            <a:r>
              <a:rPr lang="uk-UA" i="1" dirty="0" err="1"/>
              <a:t>домъ</a:t>
            </a:r>
            <a:r>
              <a:rPr lang="uk-UA" dirty="0"/>
              <a:t>, </a:t>
            </a:r>
            <a:r>
              <a:rPr lang="uk-UA" i="1" dirty="0" err="1"/>
              <a:t>вьрхъ</a:t>
            </a:r>
            <a:r>
              <a:rPr lang="uk-UA" dirty="0"/>
              <a:t>, </a:t>
            </a:r>
            <a:r>
              <a:rPr lang="uk-UA" i="1" dirty="0" err="1"/>
              <a:t>волъ</a:t>
            </a:r>
            <a:r>
              <a:rPr lang="uk-UA" dirty="0"/>
              <a:t>, </a:t>
            </a:r>
            <a:r>
              <a:rPr lang="uk-UA" i="1" dirty="0" err="1"/>
              <a:t>полъ</a:t>
            </a:r>
            <a:r>
              <a:rPr lang="uk-UA" dirty="0"/>
              <a:t> </a:t>
            </a:r>
            <a:r>
              <a:rPr lang="uk-UA" dirty="0" err="1"/>
              <a:t>‘половина’</a:t>
            </a:r>
            <a:r>
              <a:rPr lang="uk-UA" dirty="0"/>
              <a:t>, </a:t>
            </a:r>
            <a:r>
              <a:rPr lang="uk-UA" i="1" dirty="0" err="1"/>
              <a:t>ледъ</a:t>
            </a:r>
            <a:r>
              <a:rPr lang="uk-UA" dirty="0"/>
              <a:t>, </a:t>
            </a:r>
            <a:r>
              <a:rPr lang="uk-UA" i="1" dirty="0" err="1"/>
              <a:t>медъ</a:t>
            </a:r>
            <a:r>
              <a:rPr lang="uk-UA" dirty="0"/>
              <a:t>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також </a:t>
            </a:r>
            <a:r>
              <a:rPr lang="uk-UA" dirty="0"/>
              <a:t>слова </a:t>
            </a:r>
            <a:r>
              <a:rPr lang="uk-UA" i="1" dirty="0" err="1"/>
              <a:t>рядъ</a:t>
            </a:r>
            <a:r>
              <a:rPr lang="uk-UA" dirty="0"/>
              <a:t>, </a:t>
            </a:r>
            <a:r>
              <a:rPr lang="uk-UA" i="1" dirty="0" err="1"/>
              <a:t>даръ</a:t>
            </a:r>
            <a:r>
              <a:rPr lang="uk-UA" dirty="0"/>
              <a:t>, </a:t>
            </a:r>
            <a:r>
              <a:rPr lang="uk-UA" i="1" dirty="0" err="1"/>
              <a:t>чинъ</a:t>
            </a:r>
            <a:r>
              <a:rPr lang="uk-UA" dirty="0"/>
              <a:t>, </a:t>
            </a:r>
            <a:r>
              <a:rPr lang="uk-UA" i="1" dirty="0" err="1"/>
              <a:t>пиръ</a:t>
            </a:r>
            <a:r>
              <a:rPr lang="uk-UA" dirty="0"/>
              <a:t> </a:t>
            </a:r>
            <a:endParaRPr lang="uk-UA" dirty="0" smtClean="0"/>
          </a:p>
          <a:p>
            <a:pPr>
              <a:buNone/>
            </a:pPr>
            <a:r>
              <a:rPr lang="uk-UA" dirty="0"/>
              <a:t>декілька слів </a:t>
            </a:r>
            <a:r>
              <a:rPr lang="uk-UA" b="1" dirty="0" smtClean="0"/>
              <a:t>жіночого</a:t>
            </a:r>
            <a:r>
              <a:rPr lang="uk-UA" dirty="0" smtClean="0"/>
              <a:t> </a:t>
            </a:r>
            <a:r>
              <a:rPr lang="uk-UA" b="1" dirty="0"/>
              <a:t>роду</a:t>
            </a:r>
            <a:r>
              <a:rPr lang="uk-UA" dirty="0"/>
              <a:t> з закінченням </a:t>
            </a:r>
            <a:r>
              <a:rPr lang="uk-UA" b="1" dirty="0"/>
              <a:t>-ы</a:t>
            </a:r>
            <a:r>
              <a:rPr lang="uk-UA" dirty="0"/>
              <a:t> у </a:t>
            </a:r>
            <a:r>
              <a:rPr lang="uk-UA" dirty="0" err="1"/>
              <a:t>Н.в</a:t>
            </a:r>
            <a:r>
              <a:rPr lang="uk-UA" dirty="0"/>
              <a:t>.: 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свекры</a:t>
            </a:r>
            <a:r>
              <a:rPr lang="uk-UA" dirty="0"/>
              <a:t>, </a:t>
            </a:r>
            <a:r>
              <a:rPr lang="uk-UA" i="1" dirty="0" err="1" smtClean="0"/>
              <a:t>цьрквы</a:t>
            </a:r>
            <a:r>
              <a:rPr lang="uk-UA" dirty="0"/>
              <a:t>, </a:t>
            </a:r>
            <a:r>
              <a:rPr lang="uk-UA" i="1" dirty="0" err="1"/>
              <a:t>любы</a:t>
            </a:r>
            <a:r>
              <a:rPr lang="uk-UA" dirty="0"/>
              <a:t> і т.д.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13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928670"/>
          <a:ext cx="8858313" cy="5558449"/>
        </p:xfrm>
        <a:graphic>
          <a:graphicData uri="http://schemas.openxmlformats.org/drawingml/2006/table">
            <a:tbl>
              <a:tblPr/>
              <a:tblGrid>
                <a:gridCol w="1000132"/>
                <a:gridCol w="2408574"/>
                <a:gridCol w="2809503"/>
                <a:gridCol w="2640104"/>
              </a:tblGrid>
              <a:tr h="325445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Однина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>
                          <a:latin typeface="Times New Roman"/>
                          <a:ea typeface="Times New Roman"/>
                          <a:cs typeface="Times New Roman"/>
                        </a:rPr>
                        <a:t>Множина </a:t>
                      </a:r>
                      <a:endParaRPr lang="ru-RU" sz="1800" b="1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Двоїна 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856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Н.в</a:t>
                      </a: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медъ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медове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вьрхове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меды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9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Р.в</a:t>
                      </a: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медоу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0" algn="l"/>
                        </a:tabLs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медовъ</a:t>
                      </a:r>
                      <a:r>
                        <a:rPr lang="ru-RU" sz="24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0" algn="l"/>
                        </a:tabLs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вьрховъ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медовоу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вьрховоу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0891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Д.в</a:t>
                      </a: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медови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вьрхови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40865" algn="r"/>
                        </a:tabLs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медъмъ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40865" algn="r"/>
                        </a:tabLs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вьрхъм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	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медъма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вьрхъма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856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З.в</a:t>
                      </a: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медъ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меды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меды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вьрхы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856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О.в</a:t>
                      </a: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медъмь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вьрхъмь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медъми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вьрхъми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медъма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вьрхъма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2856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М.в</a:t>
                      </a: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медоу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медъхъ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вьръхъ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медовоу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вьрховоу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3569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Кл.в</a:t>
                      </a: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медоу</a:t>
                      </a:r>
                      <a:r>
                        <a:rPr lang="ru-RU" sz="24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endParaRPr lang="ru-RU" sz="2400" i="1" dirty="0" smtClean="0">
                        <a:latin typeface="TimesNewRomanPS-ItalicMT"/>
                        <a:ea typeface="Times New Roman"/>
                        <a:cs typeface="TimesNewRomanPS-ItalicMT"/>
                      </a:endParaRPr>
                    </a:p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вьрхоу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57158" y="285728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Чоловічий рід</a:t>
            </a:r>
            <a:endParaRPr lang="ru-RU" sz="2800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14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4" y="857232"/>
          <a:ext cx="8143931" cy="5500848"/>
        </p:xfrm>
        <a:graphic>
          <a:graphicData uri="http://schemas.openxmlformats.org/drawingml/2006/table">
            <a:tbl>
              <a:tblPr/>
              <a:tblGrid>
                <a:gridCol w="790673"/>
                <a:gridCol w="2343137"/>
                <a:gridCol w="2582929"/>
                <a:gridCol w="2427192"/>
              </a:tblGrid>
              <a:tr h="302117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 dirty="0"/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/>
                        <a:t>Однина</a:t>
                      </a:r>
                      <a:endParaRPr lang="ru-RU" sz="2400" b="1" dirty="0"/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/>
                        <a:t>Множина </a:t>
                      </a:r>
                      <a:endParaRPr lang="ru-RU" sz="2400" b="1" dirty="0"/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/>
                        <a:t>Двоїна </a:t>
                      </a:r>
                      <a:endParaRPr lang="ru-RU" sz="2400" b="1" dirty="0"/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775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/>
                        <a:t>Н.в</a:t>
                      </a:r>
                      <a:r>
                        <a:rPr lang="uk-UA" sz="2400" b="1" dirty="0"/>
                        <a:t>.</a:t>
                      </a:r>
                      <a:endParaRPr lang="ru-RU" sz="2400" b="1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боукы</a:t>
                      </a:r>
                      <a:r>
                        <a:rPr lang="ru-RU" sz="2400" dirty="0"/>
                        <a:t> </a:t>
                      </a:r>
                      <a:endParaRPr lang="ru-RU" sz="2400" dirty="0" smtClean="0"/>
                    </a:p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свекры</a:t>
                      </a:r>
                      <a:endParaRPr lang="ru-RU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боукъви</a:t>
                      </a:r>
                      <a:r>
                        <a:rPr lang="ru-RU" sz="2400" dirty="0"/>
                        <a:t> </a:t>
                      </a:r>
                      <a:endParaRPr lang="ru-RU" sz="2400" dirty="0" smtClean="0"/>
                    </a:p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/>
                        <a:t>свекръви</a:t>
                      </a:r>
                      <a:endParaRPr lang="ru-RU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боукъви свекръви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235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/>
                        <a:t>Р.в</a:t>
                      </a:r>
                      <a:r>
                        <a:rPr lang="uk-UA" sz="2400" b="1" dirty="0"/>
                        <a:t>.</a:t>
                      </a:r>
                      <a:endParaRPr lang="ru-RU" sz="2400" b="1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боукве</a:t>
                      </a:r>
                      <a:r>
                        <a:rPr lang="ru-RU" sz="2400" dirty="0"/>
                        <a:t> </a:t>
                      </a:r>
                      <a:endParaRPr lang="ru-RU" sz="2400" dirty="0" smtClean="0"/>
                    </a:p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/>
                        <a:t>свекръве</a:t>
                      </a:r>
                      <a:endParaRPr lang="ru-RU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0" algn="l"/>
                        </a:tabLst>
                      </a:pPr>
                      <a:r>
                        <a:rPr lang="ru-RU" sz="2400" dirty="0" err="1" smtClean="0"/>
                        <a:t>боукъвъ</a:t>
                      </a:r>
                      <a:r>
                        <a:rPr lang="ru-RU" sz="2400" dirty="0" smtClean="0"/>
                        <a:t> </a:t>
                      </a:r>
                    </a:p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0" algn="l"/>
                        </a:tabLst>
                      </a:pPr>
                      <a:r>
                        <a:rPr lang="ru-RU" sz="2400" dirty="0" err="1" smtClean="0"/>
                        <a:t>свекръвъ</a:t>
                      </a:r>
                      <a:endParaRPr lang="ru-RU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боукъвоу свекръвоу (-ию)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235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/>
                        <a:t>Д.в</a:t>
                      </a:r>
                      <a:r>
                        <a:rPr lang="uk-UA" sz="2400" b="1" dirty="0"/>
                        <a:t>.</a:t>
                      </a:r>
                      <a:endParaRPr lang="ru-RU" sz="2400" b="1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боукви</a:t>
                      </a:r>
                      <a:r>
                        <a:rPr lang="ru-RU" sz="2400" dirty="0"/>
                        <a:t> </a:t>
                      </a:r>
                      <a:endParaRPr lang="ru-RU" sz="2400" dirty="0" smtClean="0"/>
                    </a:p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/>
                        <a:t>свекръви</a:t>
                      </a:r>
                      <a:endParaRPr lang="ru-RU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40865" algn="r"/>
                        </a:tabLst>
                      </a:pPr>
                      <a:r>
                        <a:rPr lang="ru-RU" sz="2400" dirty="0" err="1"/>
                        <a:t>боукъвамъ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свекръвамъ</a:t>
                      </a:r>
                      <a:r>
                        <a:rPr lang="ru-RU" sz="2400" dirty="0"/>
                        <a:t>	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боукъвама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 smtClean="0"/>
                        <a:t>свекръвама</a:t>
                      </a:r>
                      <a:endParaRPr lang="ru-RU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6775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/>
                        <a:t>З.в</a:t>
                      </a:r>
                      <a:r>
                        <a:rPr lang="uk-UA" sz="2400" b="1" dirty="0"/>
                        <a:t>.</a:t>
                      </a:r>
                      <a:endParaRPr lang="ru-RU" sz="2400" b="1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боукъвь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свекръвь</a:t>
                      </a:r>
                      <a:endParaRPr lang="ru-RU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боукъви</a:t>
                      </a:r>
                      <a:r>
                        <a:rPr lang="ru-RU" sz="2400" dirty="0"/>
                        <a:t> </a:t>
                      </a:r>
                      <a:endParaRPr lang="ru-RU" sz="2400" dirty="0" smtClean="0"/>
                    </a:p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 smtClean="0"/>
                        <a:t>свекръви</a:t>
                      </a:r>
                      <a:endParaRPr lang="ru-RU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боукъви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свекръви</a:t>
                      </a:r>
                      <a:endParaRPr lang="ru-RU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235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/>
                        <a:t>О.в</a:t>
                      </a:r>
                      <a:r>
                        <a:rPr lang="uk-UA" sz="2400" b="1" dirty="0"/>
                        <a:t>.</a:t>
                      </a:r>
                      <a:endParaRPr lang="ru-RU" sz="2400" b="1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боукъвию</a:t>
                      </a:r>
                      <a:r>
                        <a:rPr lang="ru-RU" sz="2400" dirty="0"/>
                        <a:t>(-</a:t>
                      </a:r>
                      <a:r>
                        <a:rPr lang="ru-RU" sz="2400" dirty="0" err="1"/>
                        <a:t>ью</a:t>
                      </a:r>
                      <a:r>
                        <a:rPr lang="ru-RU" sz="2400" dirty="0"/>
                        <a:t>) </a:t>
                      </a:r>
                      <a:r>
                        <a:rPr lang="ru-RU" sz="2400" dirty="0" err="1"/>
                        <a:t>свекръвию</a:t>
                      </a:r>
                      <a:r>
                        <a:rPr lang="ru-RU" sz="2400" dirty="0"/>
                        <a:t>(-</a:t>
                      </a:r>
                      <a:r>
                        <a:rPr lang="ru-RU" sz="2400" dirty="0" err="1"/>
                        <a:t>ью</a:t>
                      </a:r>
                      <a:r>
                        <a:rPr lang="ru-RU" sz="2400" dirty="0"/>
                        <a:t>)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боуквами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свекръвами</a:t>
                      </a:r>
                      <a:endParaRPr lang="ru-RU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боукъвама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 smtClean="0"/>
                        <a:t>свекръвама</a:t>
                      </a:r>
                      <a:endParaRPr lang="ru-RU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4235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/>
                        <a:t>М.в</a:t>
                      </a:r>
                      <a:r>
                        <a:rPr lang="uk-UA" sz="2400" b="1" dirty="0"/>
                        <a:t>.</a:t>
                      </a:r>
                      <a:endParaRPr lang="ru-RU" sz="2400" b="1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/>
                        <a:t>боукъве свекръве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боукъвахъ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свекръвахъ</a:t>
                      </a:r>
                      <a:endParaRPr lang="ru-RU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боукъвоу</a:t>
                      </a:r>
                      <a:r>
                        <a:rPr lang="ru-RU" sz="2400" dirty="0"/>
                        <a:t> </a:t>
                      </a:r>
                      <a:r>
                        <a:rPr lang="ru-RU" sz="2400" dirty="0" err="1"/>
                        <a:t>свекръвоу</a:t>
                      </a:r>
                      <a:r>
                        <a:rPr lang="ru-RU" sz="2400" dirty="0"/>
                        <a:t> (-</a:t>
                      </a:r>
                      <a:r>
                        <a:rPr lang="ru-RU" sz="2400" dirty="0" err="1"/>
                        <a:t>ию</a:t>
                      </a:r>
                      <a:r>
                        <a:rPr lang="ru-RU" sz="2400" dirty="0"/>
                        <a:t>)</a:t>
                      </a:r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5968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 err="1"/>
                        <a:t>Кл.в</a:t>
                      </a:r>
                      <a:r>
                        <a:rPr lang="uk-UA" sz="2400" b="1" dirty="0"/>
                        <a:t>.</a:t>
                      </a:r>
                      <a:endParaRPr lang="ru-RU" sz="2400" b="1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err="1"/>
                        <a:t>боукы</a:t>
                      </a:r>
                      <a:r>
                        <a:rPr lang="ru-RU" sz="2400" dirty="0"/>
                        <a:t> </a:t>
                      </a:r>
                      <a:endParaRPr lang="ru-RU" sz="2400" dirty="0" smtClean="0"/>
                    </a:p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/>
                        <a:t>свекры</a:t>
                      </a:r>
                      <a:endParaRPr lang="ru-RU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2400" dirty="0"/>
                    </a:p>
                  </a:txBody>
                  <a:tcPr marL="37863" marR="378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214290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b="1" dirty="0" smtClean="0"/>
              <a:t>Жіночий рід</a:t>
            </a:r>
            <a:endParaRPr lang="ru-RU" sz="28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 fontScale="90000"/>
          </a:bodyPr>
          <a:lstStyle/>
          <a:p>
            <a:r>
              <a:rPr lang="uk-UA" dirty="0"/>
              <a:t>Іменники з основою на приголосний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928670"/>
            <a:ext cx="8572560" cy="592933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uk-UA" dirty="0"/>
              <a:t>а) з основою на </a:t>
            </a:r>
            <a:r>
              <a:rPr lang="ru-RU" dirty="0"/>
              <a:t>-</a:t>
            </a:r>
            <a:r>
              <a:rPr lang="uk-UA" dirty="0"/>
              <a:t>е</a:t>
            </a:r>
            <a:r>
              <a:rPr lang="en-US" dirty="0"/>
              <a:t>n</a:t>
            </a:r>
            <a:r>
              <a:rPr lang="ru-RU" dirty="0"/>
              <a:t>-</a:t>
            </a:r>
            <a:r>
              <a:rPr lang="uk-UA" dirty="0"/>
              <a:t>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(</a:t>
            </a:r>
            <a:r>
              <a:rPr lang="uk-UA" dirty="0"/>
              <a:t>чол. рід) – </a:t>
            </a:r>
            <a:r>
              <a:rPr lang="uk-UA" i="1" dirty="0" err="1"/>
              <a:t>дьнь</a:t>
            </a:r>
            <a:r>
              <a:rPr lang="uk-UA" dirty="0"/>
              <a:t>, </a:t>
            </a:r>
            <a:r>
              <a:rPr lang="uk-UA" i="1" dirty="0" err="1"/>
              <a:t>корьнь</a:t>
            </a:r>
            <a:r>
              <a:rPr lang="uk-UA" dirty="0"/>
              <a:t>, </a:t>
            </a:r>
            <a:r>
              <a:rPr lang="uk-UA" i="1" dirty="0" err="1"/>
              <a:t>камы</a:t>
            </a:r>
            <a:r>
              <a:rPr lang="uk-UA" dirty="0"/>
              <a:t>, </a:t>
            </a:r>
            <a:r>
              <a:rPr lang="uk-UA" i="1" dirty="0" err="1"/>
              <a:t>ремы</a:t>
            </a:r>
            <a:r>
              <a:rPr lang="uk-UA" dirty="0"/>
              <a:t> (</a:t>
            </a:r>
            <a:r>
              <a:rPr lang="uk-UA" dirty="0" err="1"/>
              <a:t>камень</a:t>
            </a:r>
            <a:r>
              <a:rPr lang="uk-UA" dirty="0"/>
              <a:t>, </a:t>
            </a:r>
            <a:r>
              <a:rPr lang="uk-UA" dirty="0" err="1"/>
              <a:t>ремень</a:t>
            </a:r>
            <a:r>
              <a:rPr lang="uk-UA" dirty="0"/>
              <a:t>);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(</a:t>
            </a:r>
            <a:r>
              <a:rPr lang="uk-UA" dirty="0" err="1"/>
              <a:t>с.р</a:t>
            </a:r>
            <a:r>
              <a:rPr lang="uk-UA" dirty="0"/>
              <a:t>.) – </a:t>
            </a:r>
            <a:r>
              <a:rPr lang="uk-UA" i="1" dirty="0" err="1"/>
              <a:t>веремя</a:t>
            </a:r>
            <a:r>
              <a:rPr lang="uk-UA" dirty="0"/>
              <a:t>, </a:t>
            </a:r>
            <a:r>
              <a:rPr lang="uk-UA" i="1" dirty="0" err="1"/>
              <a:t>веремене</a:t>
            </a:r>
            <a:r>
              <a:rPr lang="uk-UA" dirty="0"/>
              <a:t>, </a:t>
            </a:r>
            <a:r>
              <a:rPr lang="uk-UA" i="1" dirty="0" err="1"/>
              <a:t>имя</a:t>
            </a:r>
            <a:r>
              <a:rPr lang="uk-UA" dirty="0"/>
              <a:t>, </a:t>
            </a:r>
            <a:r>
              <a:rPr lang="uk-UA" i="1" dirty="0" err="1"/>
              <a:t>имене</a:t>
            </a:r>
            <a:r>
              <a:rPr lang="uk-UA" dirty="0"/>
              <a:t>, </a:t>
            </a:r>
            <a:r>
              <a:rPr lang="uk-UA" i="1" dirty="0"/>
              <a:t>плем’я</a:t>
            </a:r>
            <a:r>
              <a:rPr lang="uk-UA" dirty="0"/>
              <a:t>, </a:t>
            </a:r>
            <a:r>
              <a:rPr lang="uk-UA" i="1" dirty="0" err="1"/>
              <a:t>племене</a:t>
            </a:r>
            <a:r>
              <a:rPr lang="uk-UA" dirty="0"/>
              <a:t>, </a:t>
            </a:r>
            <a:r>
              <a:rPr lang="uk-UA" i="1" dirty="0" err="1"/>
              <a:t>сѣмя</a:t>
            </a:r>
            <a:r>
              <a:rPr lang="uk-UA" dirty="0"/>
              <a:t>, </a:t>
            </a:r>
            <a:r>
              <a:rPr lang="uk-UA" i="1" dirty="0" err="1"/>
              <a:t>сѣмене</a:t>
            </a:r>
            <a:r>
              <a:rPr lang="uk-UA" dirty="0"/>
              <a:t>; </a:t>
            </a:r>
            <a:endParaRPr lang="ru-RU" dirty="0"/>
          </a:p>
          <a:p>
            <a:pPr>
              <a:buNone/>
            </a:pPr>
            <a:r>
              <a:rPr lang="uk-UA" dirty="0" smtClean="0"/>
              <a:t>б) </a:t>
            </a:r>
            <a:r>
              <a:rPr lang="uk-UA" dirty="0"/>
              <a:t>з основою на </a:t>
            </a:r>
            <a:r>
              <a:rPr lang="ru-RU" dirty="0"/>
              <a:t>-</a:t>
            </a:r>
            <a:r>
              <a:rPr lang="uk-UA" dirty="0"/>
              <a:t>е</a:t>
            </a:r>
            <a:r>
              <a:rPr lang="en-US" dirty="0"/>
              <a:t>s</a:t>
            </a:r>
            <a:r>
              <a:rPr lang="ru-RU" dirty="0"/>
              <a:t>-</a:t>
            </a:r>
            <a:r>
              <a:rPr lang="uk-UA" dirty="0"/>
              <a:t> (</a:t>
            </a:r>
            <a:r>
              <a:rPr lang="uk-UA" dirty="0" err="1"/>
              <a:t>с.р</a:t>
            </a:r>
            <a:r>
              <a:rPr lang="uk-UA" dirty="0"/>
              <a:t>.) – </a:t>
            </a:r>
            <a:r>
              <a:rPr lang="uk-UA" i="1" dirty="0"/>
              <a:t>чудо</a:t>
            </a:r>
            <a:r>
              <a:rPr lang="uk-UA" dirty="0"/>
              <a:t>, </a:t>
            </a:r>
            <a:r>
              <a:rPr lang="uk-UA" i="1" dirty="0"/>
              <a:t>небо, коло</a:t>
            </a:r>
            <a:r>
              <a:rPr lang="uk-UA" dirty="0"/>
              <a:t> (чудеса, небеса, колесо);  </a:t>
            </a:r>
            <a:endParaRPr lang="ru-RU" dirty="0"/>
          </a:p>
          <a:p>
            <a:pPr>
              <a:buNone/>
            </a:pPr>
            <a:r>
              <a:rPr lang="uk-UA" dirty="0" smtClean="0"/>
              <a:t>в) </a:t>
            </a:r>
            <a:r>
              <a:rPr lang="uk-UA" dirty="0"/>
              <a:t>з основою на *</a:t>
            </a:r>
            <a:r>
              <a:rPr lang="ru-RU" dirty="0" err="1"/>
              <a:t>ę</a:t>
            </a:r>
            <a:r>
              <a:rPr lang="en-US" dirty="0"/>
              <a:t>t</a:t>
            </a:r>
            <a:r>
              <a:rPr lang="uk-UA" dirty="0"/>
              <a:t> (</a:t>
            </a:r>
            <a:r>
              <a:rPr lang="uk-UA" dirty="0" err="1"/>
              <a:t>с.р</a:t>
            </a:r>
            <a:r>
              <a:rPr lang="uk-UA" dirty="0"/>
              <a:t>.) </a:t>
            </a:r>
            <a:r>
              <a:rPr lang="ru-RU" dirty="0"/>
              <a:t>&gt; -’</a:t>
            </a:r>
            <a:r>
              <a:rPr lang="pl-PL" dirty="0"/>
              <a:t>at</a:t>
            </a:r>
            <a:r>
              <a:rPr lang="ru-RU" dirty="0"/>
              <a:t>’-</a:t>
            </a:r>
            <a:r>
              <a:rPr lang="uk-UA" dirty="0"/>
              <a:t> – </a:t>
            </a:r>
            <a:r>
              <a:rPr lang="uk-UA" i="1" dirty="0"/>
              <a:t>теля</a:t>
            </a:r>
            <a:r>
              <a:rPr lang="uk-UA" dirty="0"/>
              <a:t>, </a:t>
            </a:r>
            <a:r>
              <a:rPr lang="uk-UA" i="1" dirty="0" err="1"/>
              <a:t>теляте</a:t>
            </a:r>
            <a:r>
              <a:rPr lang="uk-UA" dirty="0"/>
              <a:t>, </a:t>
            </a:r>
            <a:r>
              <a:rPr lang="uk-UA" i="1" dirty="0" err="1"/>
              <a:t>дѣтя</a:t>
            </a:r>
            <a:r>
              <a:rPr lang="uk-UA" i="1" dirty="0"/>
              <a:t>,</a:t>
            </a:r>
            <a:r>
              <a:rPr lang="uk-UA" dirty="0"/>
              <a:t> </a:t>
            </a:r>
            <a:r>
              <a:rPr lang="uk-UA" i="1" dirty="0" err="1"/>
              <a:t>дѣтяте</a:t>
            </a:r>
            <a:r>
              <a:rPr lang="uk-UA" i="1" dirty="0"/>
              <a:t>, </a:t>
            </a:r>
            <a:r>
              <a:rPr lang="uk-UA" i="1" dirty="0" err="1"/>
              <a:t>осьль</a:t>
            </a:r>
            <a:r>
              <a:rPr lang="ru-RU" dirty="0"/>
              <a:t>;</a:t>
            </a:r>
          </a:p>
          <a:p>
            <a:pPr>
              <a:buNone/>
            </a:pPr>
            <a:r>
              <a:rPr lang="uk-UA" dirty="0" smtClean="0"/>
              <a:t>г) </a:t>
            </a:r>
            <a:r>
              <a:rPr lang="uk-UA" dirty="0"/>
              <a:t>з основою на </a:t>
            </a:r>
            <a:r>
              <a:rPr lang="ru-RU" dirty="0"/>
              <a:t>-</a:t>
            </a:r>
            <a:r>
              <a:rPr lang="uk-UA" dirty="0"/>
              <a:t>е</a:t>
            </a:r>
            <a:r>
              <a:rPr lang="en-US" dirty="0"/>
              <a:t>r</a:t>
            </a:r>
            <a:r>
              <a:rPr lang="ru-RU" dirty="0"/>
              <a:t>-</a:t>
            </a:r>
            <a:r>
              <a:rPr lang="uk-UA" dirty="0"/>
              <a:t> (</a:t>
            </a:r>
            <a:r>
              <a:rPr lang="uk-UA" dirty="0" err="1"/>
              <a:t>ж.р</a:t>
            </a:r>
            <a:r>
              <a:rPr lang="uk-UA" dirty="0"/>
              <a:t>.) – </a:t>
            </a:r>
            <a:r>
              <a:rPr lang="uk-UA" i="1" dirty="0"/>
              <a:t>мати</a:t>
            </a:r>
            <a:r>
              <a:rPr lang="uk-UA" dirty="0"/>
              <a:t>, </a:t>
            </a:r>
            <a:r>
              <a:rPr lang="uk-UA" i="1" dirty="0" err="1"/>
              <a:t>дъчи</a:t>
            </a:r>
            <a:r>
              <a:rPr lang="uk-UA" dirty="0"/>
              <a:t> (матери, </a:t>
            </a:r>
            <a:r>
              <a:rPr lang="uk-UA" dirty="0" err="1"/>
              <a:t>дочери</a:t>
            </a:r>
            <a:r>
              <a:rPr lang="uk-UA" dirty="0"/>
              <a:t>);</a:t>
            </a:r>
            <a:endParaRPr lang="ru-RU" dirty="0"/>
          </a:p>
          <a:p>
            <a:pPr>
              <a:buNone/>
            </a:pPr>
            <a:r>
              <a:rPr lang="uk-UA" dirty="0" smtClean="0"/>
              <a:t>д) </a:t>
            </a:r>
            <a:r>
              <a:rPr lang="uk-UA" dirty="0"/>
              <a:t>з основою на -ū- (в </a:t>
            </a:r>
            <a:r>
              <a:rPr lang="uk-UA" dirty="0" err="1"/>
              <a:t>Н.в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&gt; ы, у непрямих відмінках &gt; -ъ</a:t>
            </a:r>
            <a:r>
              <a:rPr lang="en-US" dirty="0"/>
              <a:t>v</a:t>
            </a:r>
            <a:r>
              <a:rPr lang="uk-UA" dirty="0"/>
              <a:t>): 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свєкры</a:t>
            </a:r>
            <a:r>
              <a:rPr lang="uk-UA" dirty="0"/>
              <a:t>, </a:t>
            </a:r>
            <a:r>
              <a:rPr lang="uk-UA" i="1" dirty="0" err="1"/>
              <a:t>свєкръвє</a:t>
            </a:r>
            <a:r>
              <a:rPr lang="uk-UA" dirty="0"/>
              <a:t>, </a:t>
            </a:r>
            <a:r>
              <a:rPr lang="uk-UA" i="1" dirty="0" err="1"/>
              <a:t>кръвъ</a:t>
            </a:r>
            <a:r>
              <a:rPr lang="uk-UA" dirty="0"/>
              <a:t>, </a:t>
            </a:r>
            <a:r>
              <a:rPr lang="uk-UA" i="1" dirty="0" err="1"/>
              <a:t>кръвє</a:t>
            </a:r>
            <a:r>
              <a:rPr lang="uk-UA" dirty="0"/>
              <a:t>, </a:t>
            </a:r>
            <a:r>
              <a:rPr lang="uk-UA" i="1" dirty="0" err="1"/>
              <a:t>любы</a:t>
            </a:r>
            <a:r>
              <a:rPr lang="uk-UA" dirty="0"/>
              <a:t>, </a:t>
            </a:r>
            <a:r>
              <a:rPr lang="uk-UA" i="1" dirty="0" err="1"/>
              <a:t>любъвє</a:t>
            </a:r>
            <a:r>
              <a:rPr lang="uk-UA" dirty="0"/>
              <a:t>, </a:t>
            </a:r>
            <a:r>
              <a:rPr lang="uk-UA" i="1" dirty="0" err="1"/>
              <a:t>цьркы</a:t>
            </a:r>
            <a:r>
              <a:rPr lang="uk-UA" dirty="0"/>
              <a:t>, </a:t>
            </a:r>
            <a:r>
              <a:rPr lang="uk-UA" i="1" dirty="0" err="1"/>
              <a:t>цьркъвє</a:t>
            </a:r>
            <a:r>
              <a:rPr lang="uk-UA" dirty="0"/>
              <a:t>, </a:t>
            </a:r>
            <a:r>
              <a:rPr lang="uk-UA" i="1" dirty="0" err="1"/>
              <a:t>букы</a:t>
            </a:r>
            <a:r>
              <a:rPr lang="uk-UA" dirty="0"/>
              <a:t>, </a:t>
            </a:r>
            <a:r>
              <a:rPr lang="uk-UA" i="1" dirty="0" err="1"/>
              <a:t>букъвє</a:t>
            </a:r>
            <a:r>
              <a:rPr lang="uk-UA" dirty="0"/>
              <a:t>, </a:t>
            </a:r>
            <a:r>
              <a:rPr lang="uk-UA" i="1" dirty="0" err="1"/>
              <a:t>жьрны</a:t>
            </a:r>
            <a:r>
              <a:rPr lang="uk-UA" dirty="0"/>
              <a:t>, </a:t>
            </a:r>
            <a:r>
              <a:rPr lang="uk-UA" i="1" dirty="0" err="1"/>
              <a:t>жьрнъвє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16</a:t>
            </a:fld>
            <a:endParaRPr lang="ru-RU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2844" y="285728"/>
          <a:ext cx="8786874" cy="6143667"/>
        </p:xfrm>
        <a:graphic>
          <a:graphicData uri="http://schemas.openxmlformats.org/drawingml/2006/table">
            <a:tbl>
              <a:tblPr/>
              <a:tblGrid>
                <a:gridCol w="720398"/>
                <a:gridCol w="2660819"/>
                <a:gridCol w="2786845"/>
                <a:gridCol w="2618812"/>
              </a:tblGrid>
              <a:tr h="293100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Однина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Множина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Двоїна 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299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Н.в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камы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коло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осьл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дъчи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свєкры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камене с</a:t>
                      </a:r>
                      <a:r>
                        <a:rPr lang="ru-RU" sz="180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мена колеса осьл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та дъчери 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камени с</a:t>
                      </a:r>
                      <a:r>
                        <a:rPr lang="ru-RU" sz="180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мени колеси осьл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ти дъчери 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свєкръви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190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Р.в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камене </a:t>
                      </a:r>
                      <a:r>
                        <a:rPr lang="ru-RU" sz="18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с</a:t>
                      </a:r>
                      <a:r>
                        <a:rPr lang="ru-RU" sz="18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8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мене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колесе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осьл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те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дъчере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свєкръвє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0" algn="l"/>
                        </a:tabLst>
                      </a:pPr>
                      <a:r>
                        <a:rPr lang="uk-UA" sz="18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каменъ</a:t>
                      </a:r>
                      <a:r>
                        <a:rPr lang="uk-UA" sz="18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</a:t>
                      </a:r>
                      <a:r>
                        <a:rPr lang="uk-UA" sz="1800" dirty="0" err="1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менъ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колесъ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осьльтъ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дъчеръ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свєкръвъ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каменоу с</a:t>
                      </a:r>
                      <a:r>
                        <a:rPr lang="uk-UA" sz="180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меноу колесоу осьльтоу дъчероу(ию) свєкръву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2399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Д.в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</a:t>
                      </a:r>
                      <a:r>
                        <a:rPr lang="ru-RU" sz="1800" dirty="0" err="1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мени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колеси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осьл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дъчери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840865" algn="r"/>
                        </a:tabLs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каменьмъ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</a:t>
                      </a:r>
                      <a:r>
                        <a:rPr lang="uk-UA" sz="1800" dirty="0" err="1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меньмъ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колесьмъ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осьльтьмъ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дъчерьмъ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свєкръвьмъ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	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каменьма с</a:t>
                      </a:r>
                      <a:r>
                        <a:rPr lang="ru-RU" sz="180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меньма колесьма осьл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тьма дъчерьма 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свєкръвама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79299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З.в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камень с</a:t>
                      </a:r>
                      <a:r>
                        <a:rPr lang="ru-RU" sz="180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м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 коло осьл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 дъчерь 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свєкръвь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</a:t>
                      </a:r>
                      <a:r>
                        <a:rPr lang="ru-RU" sz="1800" dirty="0" err="1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мена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колеса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осьл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та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дъчери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</a:t>
                      </a:r>
                      <a:r>
                        <a:rPr lang="ru-RU" sz="1800" dirty="0" err="1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мени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колеси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осьл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дъчери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190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О.в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каменьмь с</a:t>
                      </a:r>
                      <a:r>
                        <a:rPr lang="uk-UA" sz="180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меньмь колесьмь осьльтьмь дъчерьмь свєкръвью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каменьми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</a:t>
                      </a:r>
                      <a:r>
                        <a:rPr lang="ru-RU" sz="1800" dirty="0" err="1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меньми колесьми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осьл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тьми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дъчерьми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свєкръвьми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каменьма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</a:t>
                      </a:r>
                      <a:r>
                        <a:rPr lang="ru-RU" sz="1800" dirty="0" err="1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меньма колесьма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осьл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тьма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дъчерьма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свєкръвама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3190"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err="1">
                          <a:latin typeface="Times New Roman"/>
                          <a:ea typeface="Times New Roman"/>
                          <a:cs typeface="Times New Roman"/>
                        </a:rPr>
                        <a:t>М.в</a:t>
                      </a:r>
                      <a:r>
                        <a:rPr lang="uk-UA" sz="18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6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камене с</a:t>
                      </a:r>
                      <a:r>
                        <a:rPr lang="ru-RU" sz="180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мене колесе осьл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ь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те дъчере 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свєкръвє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каменьхъ с</a:t>
                      </a:r>
                      <a:r>
                        <a:rPr lang="uk-UA" sz="180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uk-UA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меньхъ колесьхъ осьльтьхъ дъчерьхъ свєкръвахъ</a:t>
                      </a:r>
                      <a:endParaRPr lang="ru-RU" sz="16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каменоу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</a:t>
                      </a:r>
                      <a:r>
                        <a:rPr lang="uk-UA" sz="1800" dirty="0" err="1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меноу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колесоу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осьльтоу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дъчероу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(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ию</a:t>
                      </a:r>
                      <a:r>
                        <a:rPr lang="uk-UA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) </a:t>
                      </a:r>
                      <a:r>
                        <a:rPr lang="uk-UA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свєкръву</a:t>
                      </a:r>
                      <a:endParaRPr lang="ru-RU" sz="16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8398" marR="28398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"/>
            <a:ext cx="9001156" cy="3071809"/>
          </a:xfrm>
        </p:spPr>
        <p:txBody>
          <a:bodyPr>
            <a:normAutofit/>
          </a:bodyPr>
          <a:lstStyle/>
          <a:p>
            <a:r>
              <a:rPr lang="uk-UA" sz="2400" dirty="0"/>
              <a:t>замість шести типів відмінювання встановилось три типи відмінювання (основою такого об’єднання стали продуктивні відміни</a:t>
            </a:r>
            <a:r>
              <a:rPr lang="uk-UA" sz="2400" dirty="0" smtClean="0"/>
              <a:t>)</a:t>
            </a:r>
          </a:p>
          <a:p>
            <a:r>
              <a:rPr lang="uk-UA" sz="2400" dirty="0" smtClean="0"/>
              <a:t>поділ </a:t>
            </a:r>
            <a:r>
              <a:rPr lang="uk-UA" sz="2400" dirty="0"/>
              <a:t>слів за типами відмінювання </a:t>
            </a:r>
            <a:r>
              <a:rPr lang="uk-UA" sz="2400" dirty="0" smtClean="0"/>
              <a:t>на </a:t>
            </a:r>
            <a:r>
              <a:rPr lang="uk-UA" sz="2400" dirty="0"/>
              <a:t>основі семантичної </a:t>
            </a:r>
            <a:r>
              <a:rPr lang="uk-UA" sz="2400" dirty="0" smtClean="0"/>
              <a:t>ознаки → родової </a:t>
            </a:r>
            <a:r>
              <a:rPr lang="uk-UA" sz="2400" dirty="0"/>
              <a:t>диференціації </a:t>
            </a:r>
            <a:r>
              <a:rPr lang="uk-UA" sz="2400" dirty="0" smtClean="0"/>
              <a:t>слів</a:t>
            </a:r>
          </a:p>
          <a:p>
            <a:r>
              <a:rPr lang="uk-UA" sz="2400" dirty="0"/>
              <a:t>слова первинно різних родів входили до багатьох типів відмінювання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17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14281" y="3000373"/>
          <a:ext cx="8572561" cy="2349021"/>
        </p:xfrm>
        <a:graphic>
          <a:graphicData uri="http://schemas.openxmlformats.org/drawingml/2006/table">
            <a:tbl>
              <a:tblPr/>
              <a:tblGrid>
                <a:gridCol w="2905953"/>
                <a:gridCol w="2880526"/>
                <a:gridCol w="2786082"/>
              </a:tblGrid>
              <a:tr h="302755"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жіночий рід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69" marR="66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чоловічий рід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69" marR="66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b="1" dirty="0">
                          <a:latin typeface="Times New Roman"/>
                          <a:ea typeface="Times New Roman"/>
                          <a:cs typeface="Times New Roman"/>
                        </a:rPr>
                        <a:t>середній рід</a:t>
                      </a:r>
                      <a:endParaRPr lang="ru-RU" sz="18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69" marR="66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3261"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*а – продуктивна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ĭ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– продуктивна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ū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непродуктивна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pl-PL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r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непродуктивна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69" marR="66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*о – продуктивна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*а – непродуктивна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ŭ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непродуктивна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ĭ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– непродуктивна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pl-PL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непродуктивна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69" marR="66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*о – продуктивна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36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pl-PL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pl-PL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s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pl-PL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ę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 </a:t>
                      </a: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–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непродуктивна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969" marR="6696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571472" y="285728"/>
            <a:ext cx="77867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uk-UA" sz="2400" dirty="0"/>
              <a:t>У сучасній російській літературній мові існує три продуктивні відміни</a:t>
            </a:r>
            <a:endParaRPr lang="ru-RU" sz="2400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00034" y="1357298"/>
          <a:ext cx="8143932" cy="3785616"/>
        </p:xfrm>
        <a:graphic>
          <a:graphicData uri="http://schemas.openxmlformats.org/drawingml/2006/table">
            <a:tbl>
              <a:tblPr/>
              <a:tblGrid>
                <a:gridCol w="2770691"/>
                <a:gridCol w="2770691"/>
                <a:gridCol w="125246"/>
                <a:gridCol w="2477304"/>
              </a:tblGrid>
              <a:tr h="244549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І відміна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ІІ відміна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>
                          <a:latin typeface="Times New Roman"/>
                          <a:ea typeface="Times New Roman"/>
                          <a:cs typeface="Times New Roman"/>
                        </a:rPr>
                        <a:t>ІІІ відміна</a:t>
                      </a:r>
                      <a:endParaRPr lang="ru-RU" sz="1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6063">
                <a:tc gridSpan="4"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слова з колишньою основою на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11842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*а (</a:t>
                      </a:r>
                      <a:r>
                        <a:rPr lang="uk-UA" sz="2400" i="1" dirty="0">
                          <a:latin typeface="Times New Roman"/>
                          <a:ea typeface="Times New Roman"/>
                          <a:cs typeface="Times New Roman"/>
                        </a:rPr>
                        <a:t>вода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девица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ū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400" i="1" dirty="0">
                          <a:latin typeface="Times New Roman"/>
                          <a:ea typeface="Times New Roman"/>
                          <a:cs typeface="Times New Roman"/>
                        </a:rPr>
                        <a:t>буква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*о (</a:t>
                      </a:r>
                      <a:r>
                        <a:rPr lang="uk-UA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волк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отец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окно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uk-UA" sz="2400" i="1" dirty="0">
                          <a:latin typeface="Times New Roman"/>
                          <a:ea typeface="Times New Roman"/>
                          <a:cs typeface="Times New Roman"/>
                        </a:rPr>
                        <a:t>море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ŭ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сын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ĭ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гость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pl-PL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n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камень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pl-PL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e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s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400" i="1" dirty="0">
                          <a:latin typeface="Times New Roman"/>
                          <a:ea typeface="Times New Roman"/>
                          <a:cs typeface="Times New Roman"/>
                        </a:rPr>
                        <a:t>чудо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)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pl-PL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ę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t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теленок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ĭ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ночь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ū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церковь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), 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*е</a:t>
                      </a:r>
                      <a:r>
                        <a:rPr lang="en-US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r</a:t>
                      </a:r>
                      <a:r>
                        <a:rPr lang="uk-UA" sz="24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uk-UA" sz="2400" i="1" dirty="0" err="1">
                          <a:latin typeface="Times New Roman"/>
                          <a:ea typeface="Times New Roman"/>
                          <a:cs typeface="Times New Roman"/>
                        </a:rPr>
                        <a:t>дочь</a:t>
                      </a:r>
                      <a:r>
                        <a:rPr lang="uk-UA" sz="2400" dirty="0"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352" marR="683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229600" cy="5411807"/>
          </a:xfrm>
        </p:spPr>
        <p:txBody>
          <a:bodyPr>
            <a:normAutofit fontScale="92500" lnSpcReduction="20000"/>
          </a:bodyPr>
          <a:lstStyle/>
          <a:p>
            <a:r>
              <a:rPr lang="pl-PL" dirty="0" smtClean="0"/>
              <a:t>C</a:t>
            </a:r>
            <a:r>
              <a:rPr lang="uk-UA" dirty="0" err="1" smtClean="0"/>
              <a:t>лово</a:t>
            </a:r>
            <a:r>
              <a:rPr lang="uk-UA" dirty="0" smtClean="0"/>
              <a:t> </a:t>
            </a:r>
            <a:r>
              <a:rPr lang="uk-UA" i="1" dirty="0"/>
              <a:t>день</a:t>
            </a:r>
            <a:r>
              <a:rPr lang="uk-UA" dirty="0"/>
              <a:t> </a:t>
            </a:r>
            <a:r>
              <a:rPr lang="uk-UA" dirty="0" err="1"/>
              <a:t>початково</a:t>
            </a:r>
            <a:r>
              <a:rPr lang="uk-UA" dirty="0"/>
              <a:t> знаходилось у відміні на приголосний </a:t>
            </a:r>
            <a:r>
              <a:rPr lang="uk-UA" b="1" dirty="0" smtClean="0"/>
              <a:t>*</a:t>
            </a:r>
            <a:r>
              <a:rPr lang="pl-PL" b="1" dirty="0"/>
              <a:t>e</a:t>
            </a:r>
            <a:r>
              <a:rPr lang="en-US" b="1" dirty="0" smtClean="0"/>
              <a:t>n</a:t>
            </a:r>
            <a:r>
              <a:rPr lang="ru-RU" dirty="0"/>
              <a:t>. </a:t>
            </a:r>
            <a:endParaRPr lang="pl-PL" dirty="0" smtClean="0"/>
          </a:p>
          <a:p>
            <a:pPr>
              <a:buNone/>
            </a:pPr>
            <a:r>
              <a:rPr lang="uk-UA" dirty="0" smtClean="0"/>
              <a:t>Це </a:t>
            </a:r>
            <a:r>
              <a:rPr lang="uk-UA" dirty="0"/>
              <a:t>єдиний іменник чоловічого роду, в словоформах якого не лише в літературній мові, але й у діалектному мовленні довго утримувались старі закінчення (пор. Р. – М. відмінки </a:t>
            </a:r>
            <a:r>
              <a:rPr lang="uk-UA" i="1" dirty="0" err="1"/>
              <a:t>дьне</a:t>
            </a:r>
            <a:r>
              <a:rPr lang="uk-UA" dirty="0"/>
              <a:t>). </a:t>
            </a:r>
            <a:endParaRPr lang="pl-PL" dirty="0" smtClean="0"/>
          </a:p>
          <a:p>
            <a:pPr>
              <a:buNone/>
            </a:pPr>
            <a:r>
              <a:rPr lang="uk-UA" dirty="0" smtClean="0"/>
              <a:t>Це </a:t>
            </a:r>
            <a:r>
              <a:rPr lang="uk-UA" dirty="0"/>
              <a:t>слово дуже рано набуває форму на </a:t>
            </a:r>
            <a:r>
              <a:rPr lang="uk-UA" dirty="0" err="1"/>
              <a:t>-</a:t>
            </a:r>
            <a:r>
              <a:rPr lang="uk-UA" b="1" dirty="0" err="1"/>
              <a:t>ень</a:t>
            </a:r>
            <a:r>
              <a:rPr lang="uk-UA" dirty="0"/>
              <a:t> і співпадає за фонетичними ознаками та морфологічною структурою зі словами чоловічого роду з колишньою основою на </a:t>
            </a:r>
            <a:r>
              <a:rPr lang="uk-UA" b="1" dirty="0" smtClean="0"/>
              <a:t>*</a:t>
            </a:r>
            <a:r>
              <a:rPr lang="en-US" b="1" dirty="0" smtClean="0"/>
              <a:t>ĭ</a:t>
            </a:r>
            <a:r>
              <a:rPr lang="uk-UA" dirty="0" smtClean="0"/>
              <a:t>, </a:t>
            </a:r>
            <a:r>
              <a:rPr lang="uk-UA" dirty="0"/>
              <a:t>а потім разом з цими словами перейшло в основу на </a:t>
            </a:r>
            <a:r>
              <a:rPr lang="uk-UA" b="1" dirty="0"/>
              <a:t>*о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642910" y="0"/>
            <a:ext cx="75009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/>
              <a:t>Перехід з непродуктивного до продуктивного типу відмінювання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/>
          <a:lstStyle/>
          <a:p>
            <a:r>
              <a:rPr lang="uk-UA" dirty="0" smtClean="0"/>
              <a:t>План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286412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Тенденції розвитку морфологічної системи російської мови</a:t>
            </a:r>
            <a:endParaRPr lang="en-US" dirty="0" smtClean="0"/>
          </a:p>
          <a:p>
            <a:r>
              <a:rPr lang="uk-UA" dirty="0" smtClean="0"/>
              <a:t>Історія </a:t>
            </a:r>
            <a:r>
              <a:rPr lang="uk-UA" dirty="0"/>
              <a:t>іменників</a:t>
            </a:r>
            <a:endParaRPr lang="ru-RU" dirty="0"/>
          </a:p>
          <a:p>
            <a:r>
              <a:rPr lang="uk-UA" dirty="0"/>
              <a:t>Давні типи відмін іменників</a:t>
            </a:r>
            <a:endParaRPr lang="ru-RU" dirty="0"/>
          </a:p>
          <a:p>
            <a:r>
              <a:rPr lang="uk-UA" dirty="0"/>
              <a:t>Розвиток системи відмінювання в російській мові</a:t>
            </a:r>
            <a:endParaRPr lang="ru-RU" dirty="0"/>
          </a:p>
          <a:p>
            <a:pPr>
              <a:buNone/>
            </a:pPr>
            <a:r>
              <a:rPr lang="uk-UA" dirty="0" smtClean="0"/>
              <a:t>а) </a:t>
            </a:r>
            <a:r>
              <a:rPr lang="uk-UA" dirty="0"/>
              <a:t>Уніфікація </a:t>
            </a:r>
            <a:r>
              <a:rPr lang="uk-UA" dirty="0" smtClean="0"/>
              <a:t>відмінювання</a:t>
            </a:r>
            <a:endParaRPr lang="ru-RU" dirty="0"/>
          </a:p>
          <a:p>
            <a:pPr>
              <a:buNone/>
            </a:pPr>
            <a:r>
              <a:rPr lang="uk-UA" dirty="0"/>
              <a:t>б) </a:t>
            </a:r>
            <a:r>
              <a:rPr lang="uk-UA" dirty="0" smtClean="0"/>
              <a:t>Зникнення форм кличного відмінка</a:t>
            </a:r>
            <a:endParaRPr lang="en-US" dirty="0" smtClean="0"/>
          </a:p>
          <a:p>
            <a:pPr>
              <a:buNone/>
            </a:pPr>
            <a:r>
              <a:rPr lang="uk-UA" dirty="0"/>
              <a:t>в) Зникнення двоїни</a:t>
            </a:r>
            <a:endParaRPr lang="ru-RU" dirty="0"/>
          </a:p>
          <a:p>
            <a:pPr>
              <a:buNone/>
            </a:pPr>
            <a:r>
              <a:rPr lang="uk-UA" dirty="0"/>
              <a:t>г) Категорія </a:t>
            </a:r>
            <a:r>
              <a:rPr lang="uk-UA" dirty="0" smtClean="0"/>
              <a:t>істоти </a:t>
            </a:r>
            <a:r>
              <a:rPr lang="uk-UA" dirty="0"/>
              <a:t>/ </a:t>
            </a:r>
            <a:r>
              <a:rPr lang="uk-UA" dirty="0" smtClean="0"/>
              <a:t>неістоти</a:t>
            </a:r>
            <a:endParaRPr lang="en-US" dirty="0" smtClean="0"/>
          </a:p>
          <a:p>
            <a:pPr>
              <a:buNone/>
            </a:pPr>
            <a:r>
              <a:rPr lang="uk-UA" dirty="0"/>
              <a:t>д) Закінчення -</a:t>
            </a:r>
            <a:r>
              <a:rPr lang="uk-UA" dirty="0" smtClean="0"/>
              <a:t>а в </a:t>
            </a:r>
            <a:r>
              <a:rPr lang="uk-UA" dirty="0" err="1" smtClean="0"/>
              <a:t>Н.в</a:t>
            </a:r>
            <a:r>
              <a:rPr lang="uk-UA" dirty="0"/>
              <a:t>. множ. іменників чоловічого </a:t>
            </a:r>
            <a:r>
              <a:rPr lang="uk-UA" dirty="0" smtClean="0"/>
              <a:t>роду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Історична // нова словоформа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 історичних формах зберігається закінчення, яке у </a:t>
            </a:r>
            <a:r>
              <a:rPr lang="uk-UA" dirty="0" err="1" smtClean="0"/>
              <a:t>друс</a:t>
            </a:r>
            <a:r>
              <a:rPr lang="uk-UA" dirty="0" smtClean="0"/>
              <a:t>. </a:t>
            </a:r>
            <a:r>
              <a:rPr lang="uk-UA" dirty="0"/>
              <a:t>мові було від самого початку або пережило фонетичні зміни </a:t>
            </a:r>
            <a:r>
              <a:rPr lang="uk-UA" dirty="0" smtClean="0"/>
              <a:t>(звук </a:t>
            </a:r>
            <a:r>
              <a:rPr lang="uk-UA" dirty="0"/>
              <a:t>[ě] співпав з [е]). </a:t>
            </a:r>
            <a:endParaRPr lang="uk-UA" dirty="0" smtClean="0"/>
          </a:p>
          <a:p>
            <a:r>
              <a:rPr lang="uk-UA" dirty="0" smtClean="0"/>
              <a:t>Новими </a:t>
            </a:r>
            <a:r>
              <a:rPr lang="uk-UA" dirty="0"/>
              <a:t>називаються форми, які пережили граматичні зміни.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Розвиток системи відмінювання в російській мові</a:t>
            </a:r>
            <a:r>
              <a:rPr lang="ru-RU" dirty="0"/>
              <a:t/>
            </a:r>
            <a:br>
              <a:rPr lang="ru-RU" dirty="0"/>
            </a:br>
            <a:r>
              <a:rPr lang="uk-UA" b="1" i="1" dirty="0" smtClean="0"/>
              <a:t>Уніфікація відмінювання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закінчення </a:t>
            </a:r>
            <a:r>
              <a:rPr lang="uk-UA" dirty="0" err="1"/>
              <a:t>Д.в</a:t>
            </a:r>
            <a:r>
              <a:rPr lang="uk-UA" dirty="0"/>
              <a:t>. </a:t>
            </a:r>
            <a:r>
              <a:rPr lang="uk-UA" dirty="0" err="1"/>
              <a:t>-ові</a:t>
            </a:r>
            <a:r>
              <a:rPr lang="uk-UA" dirty="0"/>
              <a:t> з відміни на -ŭ-</a:t>
            </a:r>
            <a:r>
              <a:rPr lang="uk-UA" b="1" dirty="0"/>
              <a:t> </a:t>
            </a:r>
            <a:r>
              <a:rPr lang="uk-UA" dirty="0"/>
              <a:t>основи </a:t>
            </a:r>
            <a:r>
              <a:rPr lang="uk-UA" dirty="0" smtClean="0"/>
              <a:t>продуктивне лише в </a:t>
            </a:r>
            <a:r>
              <a:rPr lang="uk-UA" dirty="0"/>
              <a:t>11 – 14 ст.: </a:t>
            </a:r>
            <a:r>
              <a:rPr lang="uk-UA" i="1" dirty="0" err="1"/>
              <a:t>Игореви</a:t>
            </a:r>
            <a:r>
              <a:rPr lang="uk-UA" dirty="0"/>
              <a:t>, </a:t>
            </a:r>
            <a:r>
              <a:rPr lang="uk-UA" i="1" dirty="0" err="1"/>
              <a:t>богови</a:t>
            </a:r>
            <a:r>
              <a:rPr lang="uk-UA" dirty="0"/>
              <a:t>, </a:t>
            </a:r>
            <a:r>
              <a:rPr lang="uk-UA" i="1" dirty="0" err="1" smtClean="0"/>
              <a:t>мужеви</a:t>
            </a:r>
            <a:endParaRPr lang="uk-UA" i="1" dirty="0" smtClean="0"/>
          </a:p>
          <a:p>
            <a:r>
              <a:rPr lang="uk-UA" dirty="0"/>
              <a:t>закінчення </a:t>
            </a:r>
            <a:r>
              <a:rPr lang="uk-UA" dirty="0" err="1"/>
              <a:t>Р.в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-</a:t>
            </a:r>
            <a:r>
              <a:rPr lang="en-US" dirty="0"/>
              <a:t>u </a:t>
            </a:r>
            <a:r>
              <a:rPr lang="uk-UA" dirty="0"/>
              <a:t>з відміни на -ŭ-. </a:t>
            </a:r>
            <a:r>
              <a:rPr lang="uk-UA" dirty="0" smtClean="0"/>
              <a:t>виступає від </a:t>
            </a:r>
            <a:r>
              <a:rPr lang="uk-UA" dirty="0"/>
              <a:t>11 ст. і все частіше від 14 ст</a:t>
            </a:r>
            <a:r>
              <a:rPr lang="uk-UA" dirty="0" smtClean="0"/>
              <a:t>.: </a:t>
            </a:r>
          </a:p>
          <a:p>
            <a:pPr>
              <a:buNone/>
            </a:pPr>
            <a:r>
              <a:rPr lang="uk-UA" i="1" dirty="0" err="1" smtClean="0"/>
              <a:t>отъ</a:t>
            </a:r>
            <a:r>
              <a:rPr lang="uk-UA" i="1" dirty="0" smtClean="0"/>
              <a:t> </a:t>
            </a:r>
            <a:r>
              <a:rPr lang="uk-UA" i="1" dirty="0" err="1"/>
              <a:t>льпу</a:t>
            </a:r>
            <a:r>
              <a:rPr lang="uk-UA" i="1" dirty="0"/>
              <a:t>, </a:t>
            </a:r>
            <a:r>
              <a:rPr lang="uk-UA" i="1" dirty="0" err="1"/>
              <a:t>отъ</a:t>
            </a:r>
            <a:r>
              <a:rPr lang="uk-UA" b="1" i="1" dirty="0"/>
              <a:t> </a:t>
            </a:r>
            <a:r>
              <a:rPr lang="uk-UA" i="1" dirty="0" err="1"/>
              <a:t>хмѣлю</a:t>
            </a:r>
            <a:r>
              <a:rPr lang="uk-UA" i="1" dirty="0"/>
              <a:t>, </a:t>
            </a:r>
            <a:r>
              <a:rPr lang="uk-UA" i="1" dirty="0" err="1"/>
              <a:t>съ</a:t>
            </a:r>
            <a:r>
              <a:rPr lang="uk-UA" i="1" dirty="0"/>
              <a:t> </a:t>
            </a:r>
            <a:r>
              <a:rPr lang="uk-UA" i="1" dirty="0" err="1" smtClean="0"/>
              <a:t>пълку</a:t>
            </a:r>
            <a:endParaRPr lang="uk-UA" i="1" dirty="0" smtClean="0"/>
          </a:p>
          <a:p>
            <a:pPr>
              <a:buNone/>
            </a:pPr>
            <a:r>
              <a:rPr lang="uk-UA" dirty="0"/>
              <a:t>закінчення </a:t>
            </a:r>
            <a:r>
              <a:rPr lang="uk-UA" b="1" dirty="0"/>
              <a:t>-а</a:t>
            </a:r>
            <a:r>
              <a:rPr lang="uk-UA" dirty="0"/>
              <a:t> успішно заступає закінчення </a:t>
            </a:r>
            <a:r>
              <a:rPr lang="uk-UA" b="1" dirty="0"/>
              <a:t>-у</a:t>
            </a:r>
            <a:r>
              <a:rPr lang="uk-UA" dirty="0"/>
              <a:t>, яке сьогодні сигналізує частковий </a:t>
            </a:r>
            <a:r>
              <a:rPr lang="uk-UA" dirty="0" err="1"/>
              <a:t>Р.в</a:t>
            </a:r>
            <a:r>
              <a:rPr lang="uk-UA" dirty="0"/>
              <a:t>.: 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кусок</a:t>
            </a:r>
            <a:r>
              <a:rPr lang="uk-UA" dirty="0" smtClean="0"/>
              <a:t> </a:t>
            </a:r>
            <a:r>
              <a:rPr lang="uk-UA" i="1" dirty="0" err="1"/>
              <a:t>сахару</a:t>
            </a:r>
            <a:r>
              <a:rPr lang="uk-UA" dirty="0"/>
              <a:t>, але </a:t>
            </a:r>
            <a:r>
              <a:rPr lang="uk-UA" i="1" dirty="0" err="1"/>
              <a:t>белизна</a:t>
            </a:r>
            <a:r>
              <a:rPr lang="uk-UA" dirty="0"/>
              <a:t> </a:t>
            </a:r>
            <a:r>
              <a:rPr lang="uk-UA" i="1" dirty="0" err="1"/>
              <a:t>сахара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85728"/>
            <a:ext cx="9001156" cy="6000792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закінчення </a:t>
            </a:r>
            <a:r>
              <a:rPr lang="uk-UA" b="1" dirty="0"/>
              <a:t>-у</a:t>
            </a:r>
            <a:r>
              <a:rPr lang="uk-UA" dirty="0"/>
              <a:t> </a:t>
            </a:r>
            <a:r>
              <a:rPr lang="uk-UA" dirty="0" smtClean="0"/>
              <a:t>(з </a:t>
            </a:r>
            <a:r>
              <a:rPr lang="uk-UA" dirty="0"/>
              <a:t>відміни на -ŭ-) у </a:t>
            </a:r>
            <a:r>
              <a:rPr lang="uk-UA" dirty="0" err="1"/>
              <a:t>М.в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, </a:t>
            </a:r>
            <a:r>
              <a:rPr lang="uk-UA" dirty="0" smtClean="0"/>
              <a:t>заступало </a:t>
            </a:r>
            <a:r>
              <a:rPr lang="uk-UA" dirty="0"/>
              <a:t>давнє закінчення </a:t>
            </a:r>
            <a:r>
              <a:rPr lang="uk-UA" b="1" dirty="0"/>
              <a:t>-ѣ</a:t>
            </a:r>
            <a:r>
              <a:rPr lang="uk-UA" dirty="0"/>
              <a:t> (потім </a:t>
            </a:r>
            <a:r>
              <a:rPr lang="uk-UA" b="1" dirty="0"/>
              <a:t>-е</a:t>
            </a:r>
            <a:r>
              <a:rPr lang="uk-UA" dirty="0"/>
              <a:t>, </a:t>
            </a:r>
            <a:r>
              <a:rPr lang="uk-UA" dirty="0" err="1"/>
              <a:t>нп</a:t>
            </a:r>
            <a:r>
              <a:rPr lang="uk-UA" dirty="0"/>
              <a:t>. </a:t>
            </a:r>
            <a:r>
              <a:rPr lang="uk-UA" i="1" dirty="0"/>
              <a:t>о </a:t>
            </a:r>
            <a:r>
              <a:rPr lang="uk-UA" i="1" dirty="0" err="1"/>
              <a:t>мыту</a:t>
            </a:r>
            <a:r>
              <a:rPr lang="uk-UA" i="1" dirty="0"/>
              <a:t> </a:t>
            </a:r>
            <a:r>
              <a:rPr lang="en-US" dirty="0" smtClean="0"/>
              <a:t>XV</a:t>
            </a:r>
            <a:r>
              <a:rPr lang="uk-UA" dirty="0" smtClean="0"/>
              <a:t>ст</a:t>
            </a:r>
            <a:r>
              <a:rPr lang="uk-UA" dirty="0"/>
              <a:t>.).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Сьогодні </a:t>
            </a:r>
            <a:r>
              <a:rPr lang="uk-UA" dirty="0"/>
              <a:t>закінчення </a:t>
            </a:r>
            <a:r>
              <a:rPr lang="uk-UA" b="1" dirty="0"/>
              <a:t>-у</a:t>
            </a:r>
            <a:r>
              <a:rPr lang="uk-UA" dirty="0"/>
              <a:t> може виступати лише у деяких </a:t>
            </a:r>
            <a:r>
              <a:rPr lang="uk-UA" dirty="0" smtClean="0"/>
              <a:t>словах </a:t>
            </a:r>
            <a:r>
              <a:rPr lang="uk-UA" dirty="0"/>
              <a:t>під </a:t>
            </a:r>
            <a:r>
              <a:rPr lang="uk-UA" dirty="0" smtClean="0"/>
              <a:t>наголосом; виражає </a:t>
            </a:r>
            <a:r>
              <a:rPr lang="uk-UA" dirty="0"/>
              <a:t>локальні </a:t>
            </a:r>
            <a:r>
              <a:rPr lang="uk-UA" dirty="0" smtClean="0"/>
              <a:t>відношення</a:t>
            </a:r>
          </a:p>
          <a:p>
            <a:pPr>
              <a:buNone/>
            </a:pPr>
            <a:r>
              <a:rPr lang="uk-UA" i="1" dirty="0" smtClean="0"/>
              <a:t>на </a:t>
            </a:r>
            <a:r>
              <a:rPr lang="uk-UA" i="1" dirty="0"/>
              <a:t>посту</a:t>
            </a:r>
            <a:r>
              <a:rPr lang="uk-UA" dirty="0"/>
              <a:t>, </a:t>
            </a:r>
            <a:r>
              <a:rPr lang="uk-UA" i="1" dirty="0"/>
              <a:t>не </a:t>
            </a:r>
            <a:r>
              <a:rPr lang="uk-UA" i="1" dirty="0" smtClean="0"/>
              <a:t>берегу</a:t>
            </a:r>
          </a:p>
          <a:p>
            <a:r>
              <a:rPr lang="uk-UA" dirty="0" smtClean="0"/>
              <a:t>поширення </a:t>
            </a:r>
            <a:r>
              <a:rPr lang="uk-UA" dirty="0"/>
              <a:t>у літературній мові </a:t>
            </a:r>
            <a:r>
              <a:rPr lang="uk-UA" dirty="0" smtClean="0"/>
              <a:t>закінчення </a:t>
            </a:r>
            <a:r>
              <a:rPr lang="uk-UA" dirty="0"/>
              <a:t>відміни твердої </a:t>
            </a:r>
            <a:r>
              <a:rPr lang="uk-UA" dirty="0" smtClean="0"/>
              <a:t>основи:</a:t>
            </a:r>
          </a:p>
          <a:p>
            <a:pPr>
              <a:buNone/>
            </a:pPr>
            <a:r>
              <a:rPr lang="uk-UA" dirty="0" err="1" smtClean="0"/>
              <a:t>Р.в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</a:t>
            </a:r>
            <a:r>
              <a:rPr lang="uk-UA" i="1" dirty="0" err="1"/>
              <a:t>земли</a:t>
            </a:r>
            <a:r>
              <a:rPr lang="uk-UA" dirty="0"/>
              <a:t> як </a:t>
            </a:r>
            <a:r>
              <a:rPr lang="uk-UA" i="1" dirty="0" err="1"/>
              <a:t>жены</a:t>
            </a:r>
            <a:r>
              <a:rPr lang="uk-UA" dirty="0"/>
              <a:t>, в </a:t>
            </a:r>
            <a:r>
              <a:rPr lang="uk-UA" dirty="0" err="1"/>
              <a:t>Д.в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</a:t>
            </a:r>
            <a:r>
              <a:rPr lang="uk-UA" i="1" dirty="0"/>
              <a:t>земле</a:t>
            </a:r>
            <a:r>
              <a:rPr lang="uk-UA" dirty="0"/>
              <a:t> як </a:t>
            </a:r>
            <a:r>
              <a:rPr lang="uk-UA" i="1" dirty="0"/>
              <a:t>жене</a:t>
            </a:r>
            <a:r>
              <a:rPr lang="uk-UA" dirty="0"/>
              <a:t> (з </a:t>
            </a:r>
            <a:r>
              <a:rPr lang="uk-UA" dirty="0" err="1"/>
              <a:t>давн</a:t>
            </a:r>
            <a:r>
              <a:rPr lang="uk-UA" dirty="0"/>
              <a:t>. </a:t>
            </a:r>
            <a:r>
              <a:rPr lang="uk-UA" i="1" dirty="0" err="1"/>
              <a:t>земли</a:t>
            </a:r>
            <a:r>
              <a:rPr lang="uk-UA" dirty="0"/>
              <a:t> – </a:t>
            </a:r>
            <a:r>
              <a:rPr lang="uk-UA" i="1" dirty="0" err="1"/>
              <a:t>женѣ</a:t>
            </a:r>
            <a:r>
              <a:rPr lang="uk-UA" dirty="0"/>
              <a:t>), у </a:t>
            </a:r>
            <a:r>
              <a:rPr lang="uk-UA" dirty="0" err="1"/>
              <a:t>М.в</a:t>
            </a:r>
            <a:r>
              <a:rPr lang="uk-UA" dirty="0"/>
              <a:t>. </a:t>
            </a:r>
            <a:r>
              <a:rPr lang="uk-UA" dirty="0" err="1"/>
              <a:t>одн</a:t>
            </a:r>
            <a:r>
              <a:rPr lang="uk-UA" dirty="0"/>
              <a:t>. </a:t>
            </a:r>
            <a:r>
              <a:rPr lang="uk-UA" i="1" dirty="0"/>
              <a:t>о поле</a:t>
            </a:r>
            <a:r>
              <a:rPr lang="uk-UA" dirty="0"/>
              <a:t> як </a:t>
            </a:r>
            <a:r>
              <a:rPr lang="uk-UA" i="1" dirty="0"/>
              <a:t>о </a:t>
            </a:r>
            <a:r>
              <a:rPr lang="uk-UA" i="1" dirty="0" err="1"/>
              <a:t>лете</a:t>
            </a:r>
            <a:r>
              <a:rPr lang="uk-UA" dirty="0"/>
              <a:t> (з </a:t>
            </a:r>
            <a:r>
              <a:rPr lang="uk-UA" dirty="0" err="1"/>
              <a:t>давн</a:t>
            </a:r>
            <a:r>
              <a:rPr lang="uk-UA" dirty="0"/>
              <a:t>. </a:t>
            </a:r>
            <a:r>
              <a:rPr lang="uk-UA" i="1" dirty="0"/>
              <a:t>о </a:t>
            </a:r>
            <a:r>
              <a:rPr lang="uk-UA" i="1" dirty="0" err="1"/>
              <a:t>полѣ</a:t>
            </a:r>
            <a:r>
              <a:rPr lang="uk-UA" dirty="0"/>
              <a:t> – </a:t>
            </a:r>
            <a:r>
              <a:rPr lang="uk-UA" u="sng" dirty="0"/>
              <a:t>о</a:t>
            </a:r>
            <a:r>
              <a:rPr lang="uk-UA" dirty="0"/>
              <a:t> </a:t>
            </a:r>
            <a:r>
              <a:rPr lang="uk-UA" i="1" dirty="0" err="1"/>
              <a:t>лѣтѣ</a:t>
            </a:r>
            <a:r>
              <a:rPr lang="uk-UA" dirty="0"/>
              <a:t>),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/>
              <a:t>північноросійських пам’ятках з </a:t>
            </a:r>
            <a:r>
              <a:rPr lang="en-US" dirty="0" smtClean="0"/>
              <a:t>XIII</a:t>
            </a:r>
            <a:r>
              <a:rPr lang="uk-UA" dirty="0" smtClean="0"/>
              <a:t>-</a:t>
            </a:r>
            <a:r>
              <a:rPr lang="en-US" dirty="0" smtClean="0"/>
              <a:t>XV</a:t>
            </a:r>
            <a:r>
              <a:rPr lang="uk-UA" dirty="0" smtClean="0"/>
              <a:t> </a:t>
            </a:r>
            <a:r>
              <a:rPr lang="uk-UA" dirty="0"/>
              <a:t>ст</a:t>
            </a:r>
            <a:r>
              <a:rPr lang="uk-UA" dirty="0" smtClean="0"/>
              <a:t>.</a:t>
            </a:r>
            <a:r>
              <a:rPr lang="en-US" dirty="0"/>
              <a:t>: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 err="1"/>
              <a:t>Фомѣ</a:t>
            </a:r>
            <a:r>
              <a:rPr lang="uk-UA" dirty="0"/>
              <a:t>, от </a:t>
            </a:r>
            <a:r>
              <a:rPr lang="uk-UA" dirty="0" err="1"/>
              <a:t>Микитѣ</a:t>
            </a:r>
            <a:r>
              <a:rPr lang="uk-UA" dirty="0"/>
              <a:t>, </a:t>
            </a:r>
            <a:r>
              <a:rPr lang="uk-UA" dirty="0" err="1"/>
              <a:t>бес</a:t>
            </a:r>
            <a:r>
              <a:rPr lang="uk-UA" dirty="0"/>
              <a:t> </a:t>
            </a:r>
            <a:r>
              <a:rPr lang="uk-UA" dirty="0" err="1"/>
              <a:t>кунѣ</a:t>
            </a:r>
            <a:r>
              <a:rPr lang="uk-UA" dirty="0"/>
              <a:t>, </a:t>
            </a:r>
            <a:r>
              <a:rPr lang="uk-UA" dirty="0" err="1"/>
              <a:t>полъ</a:t>
            </a:r>
            <a:r>
              <a:rPr lang="uk-UA" dirty="0"/>
              <a:t> </a:t>
            </a:r>
            <a:r>
              <a:rPr lang="uk-UA" dirty="0" err="1" smtClean="0"/>
              <a:t>гривьнѣ</a:t>
            </a:r>
            <a:r>
              <a:rPr lang="uk-UA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ru-RU" dirty="0"/>
              <a:t>У</a:t>
            </a:r>
            <a:r>
              <a:rPr lang="uk-UA" dirty="0" smtClean="0"/>
              <a:t> </a:t>
            </a:r>
            <a:r>
              <a:rPr lang="uk-UA" dirty="0"/>
              <a:t>сучасних говірках стан також є іншим, ніж в літературній мові.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15436" cy="5929354"/>
          </a:xfrm>
        </p:spPr>
        <p:txBody>
          <a:bodyPr>
            <a:normAutofit fontScale="85000" lnSpcReduction="10000"/>
          </a:bodyPr>
          <a:lstStyle/>
          <a:p>
            <a:r>
              <a:rPr lang="uk-UA" dirty="0"/>
              <a:t>У </a:t>
            </a:r>
            <a:r>
              <a:rPr lang="uk-UA" dirty="0" smtClean="0"/>
              <a:t>множині </a:t>
            </a:r>
            <a:r>
              <a:rPr lang="uk-UA" dirty="0" err="1"/>
              <a:t>Д.в</a:t>
            </a:r>
            <a:r>
              <a:rPr lang="uk-UA" dirty="0"/>
              <a:t>., </a:t>
            </a:r>
            <a:r>
              <a:rPr lang="uk-UA" dirty="0" err="1"/>
              <a:t>О.в</a:t>
            </a:r>
            <a:r>
              <a:rPr lang="uk-UA" dirty="0"/>
              <a:t>. та </a:t>
            </a:r>
            <a:r>
              <a:rPr lang="uk-UA" dirty="0" err="1"/>
              <a:t>М.в</a:t>
            </a:r>
            <a:r>
              <a:rPr lang="uk-UA" dirty="0"/>
              <a:t>. остаточно перемогли закінчення </a:t>
            </a:r>
            <a:r>
              <a:rPr lang="uk-UA" b="1" dirty="0" err="1"/>
              <a:t>-ам</a:t>
            </a:r>
            <a:r>
              <a:rPr lang="uk-UA" b="1" dirty="0"/>
              <a:t>, </a:t>
            </a:r>
            <a:r>
              <a:rPr lang="uk-UA" b="1" dirty="0" err="1"/>
              <a:t>-ами</a:t>
            </a:r>
            <a:r>
              <a:rPr lang="uk-UA" b="1" dirty="0"/>
              <a:t>, </a:t>
            </a:r>
            <a:r>
              <a:rPr lang="uk-UA" b="1" dirty="0" err="1"/>
              <a:t>-ах</a:t>
            </a:r>
            <a:r>
              <a:rPr lang="uk-UA" b="1" dirty="0"/>
              <a:t> </a:t>
            </a:r>
            <a:r>
              <a:rPr lang="uk-UA" dirty="0"/>
              <a:t>з давньої відміни на </a:t>
            </a:r>
            <a:r>
              <a:rPr lang="uk-UA" dirty="0" smtClean="0"/>
              <a:t>*</a:t>
            </a:r>
            <a:r>
              <a:rPr lang="uk-UA" b="1" dirty="0" smtClean="0"/>
              <a:t>-</a:t>
            </a:r>
            <a:r>
              <a:rPr lang="uk-UA" b="1" dirty="0"/>
              <a:t>а- </a:t>
            </a:r>
            <a:r>
              <a:rPr lang="uk-UA" dirty="0" smtClean="0"/>
              <a:t>основи</a:t>
            </a:r>
          </a:p>
          <a:p>
            <a:r>
              <a:rPr lang="uk-UA" dirty="0"/>
              <a:t>Початок експансії </a:t>
            </a:r>
            <a:r>
              <a:rPr lang="uk-UA" dirty="0" smtClean="0"/>
              <a:t>– др</a:t>
            </a:r>
            <a:r>
              <a:rPr lang="uk-UA" dirty="0"/>
              <a:t>. пол. </a:t>
            </a:r>
            <a:r>
              <a:rPr lang="en-US" dirty="0" smtClean="0"/>
              <a:t>XIII</a:t>
            </a:r>
            <a:r>
              <a:rPr lang="uk-UA" dirty="0" smtClean="0"/>
              <a:t>ст</a:t>
            </a:r>
            <a:r>
              <a:rPr lang="uk-UA" dirty="0"/>
              <a:t>. 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к </a:t>
            </a:r>
            <a:r>
              <a:rPr lang="uk-UA" i="1" dirty="0" err="1"/>
              <a:t>латинамъ</a:t>
            </a:r>
            <a:r>
              <a:rPr lang="uk-UA" i="1" dirty="0"/>
              <a:t>, </a:t>
            </a:r>
            <a:r>
              <a:rPr lang="uk-UA" i="1" dirty="0" err="1" smtClean="0"/>
              <a:t>боярамъ</a:t>
            </a:r>
            <a:r>
              <a:rPr lang="uk-UA" i="1" dirty="0" smtClean="0"/>
              <a:t> </a:t>
            </a:r>
          </a:p>
          <a:p>
            <a:pPr>
              <a:buNone/>
            </a:pPr>
            <a:r>
              <a:rPr lang="uk-UA" dirty="0" smtClean="0"/>
              <a:t>від </a:t>
            </a:r>
            <a:r>
              <a:rPr lang="uk-UA" dirty="0"/>
              <a:t>др. пол. </a:t>
            </a:r>
            <a:r>
              <a:rPr lang="en-US" dirty="0" smtClean="0"/>
              <a:t>XVIII</a:t>
            </a:r>
            <a:r>
              <a:rPr lang="uk-UA" dirty="0" smtClean="0"/>
              <a:t>ст</a:t>
            </a:r>
            <a:r>
              <a:rPr lang="uk-UA" dirty="0"/>
              <a:t>. вони стають загальновживаними,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на </a:t>
            </a:r>
            <a:r>
              <a:rPr lang="uk-UA" dirty="0"/>
              <a:t>зламі </a:t>
            </a:r>
            <a:r>
              <a:rPr lang="en-US" dirty="0" smtClean="0"/>
              <a:t>XVIII</a:t>
            </a:r>
            <a:r>
              <a:rPr lang="uk-UA" dirty="0" smtClean="0"/>
              <a:t>і </a:t>
            </a:r>
            <a:r>
              <a:rPr lang="en-US" dirty="0" smtClean="0"/>
              <a:t>XIX </a:t>
            </a:r>
            <a:r>
              <a:rPr lang="uk-UA" dirty="0" smtClean="0"/>
              <a:t>ст</a:t>
            </a:r>
            <a:r>
              <a:rPr lang="uk-UA" dirty="0"/>
              <a:t>. </a:t>
            </a:r>
            <a:r>
              <a:rPr lang="uk-UA" dirty="0" smtClean="0"/>
              <a:t>ще трапляються </a:t>
            </a:r>
            <a:r>
              <a:rPr lang="uk-UA" dirty="0"/>
              <a:t>архаїчні форми </a:t>
            </a:r>
            <a:r>
              <a:rPr lang="uk-UA" dirty="0" err="1"/>
              <a:t>О.в</a:t>
            </a:r>
            <a:r>
              <a:rPr lang="uk-UA" dirty="0"/>
              <a:t>. 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гостьми</a:t>
            </a:r>
            <a:r>
              <a:rPr lang="uk-UA" dirty="0" smtClean="0"/>
              <a:t> </a:t>
            </a:r>
            <a:r>
              <a:rPr lang="uk-UA" dirty="0"/>
              <a:t>(Крилов), </a:t>
            </a:r>
            <a:r>
              <a:rPr lang="uk-UA" i="1" dirty="0" err="1"/>
              <a:t>желудьми</a:t>
            </a:r>
            <a:r>
              <a:rPr lang="uk-UA" dirty="0"/>
              <a:t> (Жуковський), </a:t>
            </a:r>
            <a:r>
              <a:rPr lang="uk-UA" i="1" dirty="0"/>
              <a:t>с </a:t>
            </a:r>
            <a:r>
              <a:rPr lang="uk-UA" i="1" dirty="0" err="1"/>
              <a:t>товарищи</a:t>
            </a:r>
            <a:r>
              <a:rPr lang="uk-UA" dirty="0"/>
              <a:t> (</a:t>
            </a:r>
            <a:r>
              <a:rPr lang="uk-UA" dirty="0" err="1"/>
              <a:t>Пушкин</a:t>
            </a:r>
            <a:r>
              <a:rPr lang="uk-UA" dirty="0"/>
              <a:t>), </a:t>
            </a:r>
            <a:r>
              <a:rPr lang="uk-UA" i="1" dirty="0" err="1"/>
              <a:t>ушьми</a:t>
            </a:r>
            <a:r>
              <a:rPr lang="uk-UA" dirty="0"/>
              <a:t> (Лермонтов), </a:t>
            </a:r>
            <a:r>
              <a:rPr lang="uk-UA" i="1" dirty="0"/>
              <a:t>с </a:t>
            </a:r>
            <a:r>
              <a:rPr lang="uk-UA" i="1" dirty="0" err="1"/>
              <a:t>сенными</a:t>
            </a:r>
            <a:r>
              <a:rPr lang="uk-UA" i="1" dirty="0"/>
              <a:t> </a:t>
            </a:r>
            <a:r>
              <a:rPr lang="uk-UA" i="1" dirty="0" err="1"/>
              <a:t>покосы</a:t>
            </a:r>
            <a:r>
              <a:rPr lang="uk-UA" dirty="0"/>
              <a:t>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Сьогодні </a:t>
            </a:r>
            <a:r>
              <a:rPr lang="uk-UA" dirty="0"/>
              <a:t>релікти </a:t>
            </a:r>
            <a:r>
              <a:rPr lang="uk-UA" dirty="0" smtClean="0"/>
              <a:t>давнього закінчення </a:t>
            </a:r>
            <a:r>
              <a:rPr lang="uk-UA" dirty="0" err="1"/>
              <a:t>О.в</a:t>
            </a:r>
            <a:r>
              <a:rPr lang="uk-UA" dirty="0"/>
              <a:t>. відміни на -ǐ- основи </a:t>
            </a:r>
            <a:r>
              <a:rPr lang="uk-UA" dirty="0" smtClean="0"/>
              <a:t>у формах:</a:t>
            </a:r>
          </a:p>
          <a:p>
            <a:pPr>
              <a:buNone/>
            </a:pPr>
            <a:r>
              <a:rPr lang="uk-UA" i="1" dirty="0" err="1" smtClean="0"/>
              <a:t>детьми</a:t>
            </a:r>
            <a:r>
              <a:rPr lang="uk-UA" i="1" dirty="0"/>
              <a:t>, </a:t>
            </a:r>
            <a:r>
              <a:rPr lang="uk-UA" i="1" dirty="0" err="1"/>
              <a:t>дверьми</a:t>
            </a:r>
            <a:r>
              <a:rPr lang="uk-UA" i="1" dirty="0"/>
              <a:t>, </a:t>
            </a:r>
            <a:r>
              <a:rPr lang="uk-UA" i="1" dirty="0" err="1"/>
              <a:t>лошадьми</a:t>
            </a:r>
            <a:r>
              <a:rPr lang="uk-UA" dirty="0"/>
              <a:t>, (</a:t>
            </a:r>
            <a:r>
              <a:rPr lang="uk-UA" dirty="0" err="1"/>
              <a:t>лечь</a:t>
            </a:r>
            <a:r>
              <a:rPr lang="uk-UA" dirty="0"/>
              <a:t>) </a:t>
            </a:r>
            <a:r>
              <a:rPr lang="uk-UA" i="1" dirty="0" err="1"/>
              <a:t>костьми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20000"/>
          </a:bodyPr>
          <a:lstStyle/>
          <a:p>
            <a:r>
              <a:rPr lang="uk-UA" dirty="0" smtClean="0"/>
              <a:t>кінець </a:t>
            </a:r>
            <a:r>
              <a:rPr lang="en-US" dirty="0" smtClean="0"/>
              <a:t>XVIII</a:t>
            </a:r>
            <a:r>
              <a:rPr lang="uk-UA" dirty="0" smtClean="0"/>
              <a:t>– </a:t>
            </a:r>
            <a:r>
              <a:rPr lang="uk-UA" dirty="0"/>
              <a:t>початку </a:t>
            </a:r>
            <a:r>
              <a:rPr lang="en-US" dirty="0" smtClean="0"/>
              <a:t>XIX</a:t>
            </a:r>
            <a:r>
              <a:rPr lang="uk-UA" dirty="0" smtClean="0"/>
              <a:t>ст</a:t>
            </a:r>
            <a:r>
              <a:rPr lang="uk-UA" dirty="0"/>
              <a:t>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поширення закінчення </a:t>
            </a:r>
            <a:r>
              <a:rPr lang="uk-UA" dirty="0"/>
              <a:t>іменника </a:t>
            </a:r>
            <a:r>
              <a:rPr lang="uk-UA" b="1" dirty="0"/>
              <a:t>-і / -и </a:t>
            </a:r>
            <a:r>
              <a:rPr lang="uk-UA" dirty="0"/>
              <a:t>іменників </a:t>
            </a:r>
            <a:r>
              <a:rPr lang="uk-UA" b="1" dirty="0"/>
              <a:t>чоловічого</a:t>
            </a:r>
            <a:r>
              <a:rPr lang="uk-UA" dirty="0"/>
              <a:t> та </a:t>
            </a:r>
            <a:r>
              <a:rPr lang="uk-UA" b="1" dirty="0"/>
              <a:t>жіночого</a:t>
            </a:r>
            <a:r>
              <a:rPr lang="uk-UA" dirty="0"/>
              <a:t> </a:t>
            </a:r>
            <a:r>
              <a:rPr lang="uk-UA" b="1" dirty="0" smtClean="0"/>
              <a:t>роду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столы</a:t>
            </a:r>
            <a:r>
              <a:rPr lang="uk-UA" i="1" dirty="0"/>
              <a:t>, гости, </a:t>
            </a:r>
            <a:r>
              <a:rPr lang="uk-UA" i="1" dirty="0" smtClean="0"/>
              <a:t>руки</a:t>
            </a:r>
          </a:p>
          <a:p>
            <a:pPr>
              <a:buNone/>
            </a:pPr>
            <a:r>
              <a:rPr lang="uk-UA" dirty="0" smtClean="0"/>
              <a:t>у відміні іменників </a:t>
            </a:r>
            <a:r>
              <a:rPr lang="uk-UA" b="1" dirty="0" smtClean="0"/>
              <a:t>середнього</a:t>
            </a:r>
            <a:r>
              <a:rPr lang="uk-UA" dirty="0" smtClean="0"/>
              <a:t> </a:t>
            </a:r>
            <a:r>
              <a:rPr lang="uk-UA" b="1" dirty="0" smtClean="0"/>
              <a:t>роду</a:t>
            </a:r>
            <a:r>
              <a:rPr lang="uk-UA" dirty="0" smtClean="0"/>
              <a:t>, </a:t>
            </a:r>
          </a:p>
          <a:p>
            <a:pPr>
              <a:buNone/>
            </a:pPr>
            <a:r>
              <a:rPr lang="uk-UA" i="1" dirty="0" err="1" smtClean="0"/>
              <a:t>гнёзды</a:t>
            </a:r>
            <a:r>
              <a:rPr lang="uk-UA" i="1" dirty="0"/>
              <a:t>, </a:t>
            </a:r>
            <a:r>
              <a:rPr lang="uk-UA" i="1" dirty="0" err="1"/>
              <a:t>сёлы</a:t>
            </a:r>
            <a:r>
              <a:rPr lang="uk-UA" i="1" dirty="0"/>
              <a:t>, </a:t>
            </a:r>
            <a:r>
              <a:rPr lang="uk-UA" i="1" dirty="0" err="1"/>
              <a:t>письмы</a:t>
            </a:r>
            <a:r>
              <a:rPr lang="uk-UA" i="1" dirty="0"/>
              <a:t>, </a:t>
            </a:r>
            <a:r>
              <a:rPr lang="uk-UA" i="1" dirty="0" err="1"/>
              <a:t>знании</a:t>
            </a:r>
            <a:r>
              <a:rPr lang="uk-UA" i="1" dirty="0"/>
              <a:t>, </a:t>
            </a:r>
            <a:r>
              <a:rPr lang="uk-UA" i="1" dirty="0" err="1"/>
              <a:t>желании</a:t>
            </a:r>
            <a:r>
              <a:rPr lang="uk-UA" dirty="0"/>
              <a:t>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Пізніше </a:t>
            </a:r>
            <a:r>
              <a:rPr lang="uk-UA" dirty="0"/>
              <a:t>однак поступаються перед давнім закінченням </a:t>
            </a:r>
            <a:r>
              <a:rPr lang="uk-UA" b="1" dirty="0"/>
              <a:t>-а</a:t>
            </a:r>
            <a:r>
              <a:rPr lang="uk-UA" dirty="0"/>
              <a:t>,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/>
              <a:t>Некрасова зустрічаємо </a:t>
            </a:r>
            <a:r>
              <a:rPr lang="uk-UA" i="1" dirty="0" err="1" smtClean="0"/>
              <a:t>вороты</a:t>
            </a:r>
            <a:r>
              <a:rPr lang="uk-UA" dirty="0"/>
              <a:t>, </a:t>
            </a:r>
            <a:r>
              <a:rPr lang="uk-UA" i="1" dirty="0" err="1"/>
              <a:t>ребры</a:t>
            </a:r>
            <a:r>
              <a:rPr lang="uk-UA" dirty="0"/>
              <a:t>, </a:t>
            </a:r>
            <a:r>
              <a:rPr lang="uk-UA" i="1" dirty="0" err="1"/>
              <a:t>глазищи</a:t>
            </a:r>
            <a:r>
              <a:rPr lang="uk-UA" dirty="0"/>
              <a:t>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початки уживання закінчення </a:t>
            </a:r>
            <a:r>
              <a:rPr lang="uk-UA" b="1" dirty="0"/>
              <a:t>-і / -и  </a:t>
            </a:r>
            <a:r>
              <a:rPr lang="uk-UA" dirty="0"/>
              <a:t>у відміні іменників </a:t>
            </a:r>
            <a:r>
              <a:rPr lang="uk-UA" b="1" dirty="0"/>
              <a:t>середнього</a:t>
            </a:r>
            <a:r>
              <a:rPr lang="uk-UA" dirty="0"/>
              <a:t> </a:t>
            </a:r>
            <a:r>
              <a:rPr lang="uk-UA" b="1" dirty="0"/>
              <a:t>роду</a:t>
            </a:r>
            <a:r>
              <a:rPr lang="uk-UA" dirty="0"/>
              <a:t> сягають </a:t>
            </a:r>
            <a:r>
              <a:rPr lang="en-US" dirty="0" smtClean="0"/>
              <a:t>XVI</a:t>
            </a:r>
            <a:r>
              <a:rPr lang="uk-UA" dirty="0" smtClean="0"/>
              <a:t>ст.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 fontScale="92500" lnSpcReduction="10000"/>
          </a:bodyPr>
          <a:lstStyle/>
          <a:p>
            <a:r>
              <a:rPr lang="uk-UA" dirty="0" smtClean="0"/>
              <a:t>злам </a:t>
            </a:r>
            <a:r>
              <a:rPr lang="en-US" dirty="0" smtClean="0"/>
              <a:t>XVIII </a:t>
            </a:r>
            <a:r>
              <a:rPr lang="uk-UA" dirty="0" smtClean="0"/>
              <a:t>і </a:t>
            </a:r>
            <a:r>
              <a:rPr lang="en-US" dirty="0" smtClean="0"/>
              <a:t>XIX </a:t>
            </a:r>
            <a:r>
              <a:rPr lang="uk-UA" dirty="0" smtClean="0"/>
              <a:t>ст</a:t>
            </a:r>
            <a:r>
              <a:rPr lang="uk-UA" dirty="0"/>
              <a:t>.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поширення у </a:t>
            </a:r>
            <a:r>
              <a:rPr lang="uk-UA" dirty="0"/>
              <a:t>відміні деяких іменників </a:t>
            </a:r>
            <a:r>
              <a:rPr lang="uk-UA" b="1" dirty="0"/>
              <a:t>середнього</a:t>
            </a:r>
            <a:r>
              <a:rPr lang="uk-UA" dirty="0"/>
              <a:t> </a:t>
            </a:r>
            <a:r>
              <a:rPr lang="uk-UA" b="1" dirty="0"/>
              <a:t>роду</a:t>
            </a:r>
            <a:r>
              <a:rPr lang="uk-UA" dirty="0"/>
              <a:t> </a:t>
            </a:r>
            <a:r>
              <a:rPr lang="uk-UA" dirty="0" smtClean="0"/>
              <a:t>закінчення </a:t>
            </a:r>
            <a:r>
              <a:rPr lang="uk-UA" dirty="0" err="1"/>
              <a:t>Р.в</a:t>
            </a:r>
            <a:r>
              <a:rPr lang="uk-UA" dirty="0"/>
              <a:t>. множини іменників </a:t>
            </a:r>
            <a:r>
              <a:rPr lang="uk-UA" b="1" dirty="0"/>
              <a:t>чоловічого</a:t>
            </a:r>
            <a:r>
              <a:rPr lang="uk-UA" dirty="0"/>
              <a:t> </a:t>
            </a:r>
            <a:r>
              <a:rPr lang="uk-UA" b="1" dirty="0"/>
              <a:t>роду</a:t>
            </a:r>
            <a:r>
              <a:rPr lang="uk-UA" dirty="0"/>
              <a:t> </a:t>
            </a:r>
            <a:r>
              <a:rPr lang="uk-UA" b="1" dirty="0" err="1"/>
              <a:t>-ов</a:t>
            </a:r>
            <a:r>
              <a:rPr lang="uk-UA" b="1" dirty="0"/>
              <a:t> / </a:t>
            </a:r>
            <a:r>
              <a:rPr lang="uk-UA" b="1" dirty="0" err="1"/>
              <a:t>-ев</a:t>
            </a:r>
            <a:r>
              <a:rPr lang="uk-UA" dirty="0"/>
              <a:t>, </a:t>
            </a:r>
            <a:endParaRPr lang="uk-UA" dirty="0" smtClean="0"/>
          </a:p>
          <a:p>
            <a:pPr>
              <a:buNone/>
            </a:pPr>
            <a:r>
              <a:rPr lang="uk-UA" i="1" dirty="0" err="1" smtClean="0"/>
              <a:t>знаниев</a:t>
            </a:r>
            <a:r>
              <a:rPr lang="uk-UA" i="1" dirty="0"/>
              <a:t>, </a:t>
            </a:r>
            <a:r>
              <a:rPr lang="uk-UA" i="1" dirty="0" err="1" smtClean="0"/>
              <a:t>желаниев</a:t>
            </a:r>
            <a:r>
              <a:rPr lang="uk-UA" dirty="0" smtClean="0"/>
              <a:t> </a:t>
            </a:r>
          </a:p>
          <a:p>
            <a:pPr>
              <a:buNone/>
            </a:pPr>
            <a:r>
              <a:rPr lang="uk-UA" dirty="0" smtClean="0"/>
              <a:t>це </a:t>
            </a:r>
            <a:r>
              <a:rPr lang="uk-UA" dirty="0"/>
              <a:t>закінчення швидко поступається перед давніми формами; </a:t>
            </a:r>
            <a:endParaRPr lang="uk-UA" dirty="0" smtClean="0"/>
          </a:p>
          <a:p>
            <a:pPr>
              <a:buNone/>
            </a:pPr>
            <a:r>
              <a:rPr lang="uk-UA" b="1" dirty="0" err="1" smtClean="0"/>
              <a:t>-</a:t>
            </a:r>
            <a:r>
              <a:rPr lang="uk-UA" b="1" dirty="0" err="1"/>
              <a:t>ов</a:t>
            </a:r>
            <a:r>
              <a:rPr lang="uk-UA" b="1" dirty="0"/>
              <a:t> / </a:t>
            </a:r>
            <a:r>
              <a:rPr lang="uk-UA" b="1" dirty="0" err="1"/>
              <a:t>-ев</a:t>
            </a:r>
            <a:r>
              <a:rPr lang="uk-UA" b="1" dirty="0"/>
              <a:t> </a:t>
            </a:r>
            <a:r>
              <a:rPr lang="uk-UA" dirty="0"/>
              <a:t>можна зустріти сьогодні у деяких говірках в іменниках </a:t>
            </a:r>
            <a:r>
              <a:rPr lang="uk-UA" dirty="0" smtClean="0"/>
              <a:t>середнього та жіночого роду:</a:t>
            </a:r>
          </a:p>
          <a:p>
            <a:pPr>
              <a:buNone/>
            </a:pPr>
            <a:r>
              <a:rPr lang="uk-UA" i="1" dirty="0" err="1" smtClean="0"/>
              <a:t>окноф</a:t>
            </a:r>
            <a:r>
              <a:rPr lang="uk-UA" i="1" dirty="0"/>
              <a:t>, </a:t>
            </a:r>
            <a:r>
              <a:rPr lang="uk-UA" i="1" dirty="0" err="1"/>
              <a:t>мостоф</a:t>
            </a:r>
            <a:r>
              <a:rPr lang="uk-UA" i="1" dirty="0"/>
              <a:t>, </a:t>
            </a:r>
            <a:r>
              <a:rPr lang="uk-UA" i="1" dirty="0" err="1" smtClean="0"/>
              <a:t>делоф</a:t>
            </a:r>
            <a:r>
              <a:rPr lang="uk-UA" i="1" dirty="0" smtClean="0"/>
              <a:t>, </a:t>
            </a:r>
            <a:r>
              <a:rPr lang="uk-UA" i="1" dirty="0" err="1" smtClean="0"/>
              <a:t>бабушкоф</a:t>
            </a:r>
            <a:r>
              <a:rPr lang="uk-UA" i="1" dirty="0"/>
              <a:t>, </a:t>
            </a:r>
            <a:r>
              <a:rPr lang="uk-UA" i="1" dirty="0" err="1" smtClean="0"/>
              <a:t>дедушкоф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500066"/>
          </a:xfrm>
        </p:spPr>
        <p:txBody>
          <a:bodyPr>
            <a:noAutofit/>
          </a:bodyPr>
          <a:lstStyle/>
          <a:p>
            <a:r>
              <a:rPr lang="uk-UA" sz="2800" dirty="0"/>
              <a:t>Вплив </a:t>
            </a:r>
            <a:r>
              <a:rPr lang="uk-UA" sz="2800" dirty="0" smtClean="0"/>
              <a:t>відмінкових форм у </a:t>
            </a:r>
            <a:r>
              <a:rPr lang="uk-UA" sz="2800" dirty="0"/>
              <a:t>межах однієї </a:t>
            </a:r>
            <a:r>
              <a:rPr lang="uk-UA" sz="2800" dirty="0" smtClean="0"/>
              <a:t>парадигми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715436" cy="5857916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впровадження </a:t>
            </a:r>
            <a:r>
              <a:rPr lang="uk-UA" dirty="0"/>
              <a:t>закінчень </a:t>
            </a:r>
            <a:r>
              <a:rPr lang="uk-UA" dirty="0" err="1"/>
              <a:t>З.в</a:t>
            </a:r>
            <a:r>
              <a:rPr lang="uk-UA" dirty="0"/>
              <a:t>. до </a:t>
            </a:r>
            <a:r>
              <a:rPr lang="uk-UA" dirty="0" err="1"/>
              <a:t>Н.в</a:t>
            </a:r>
            <a:r>
              <a:rPr lang="uk-UA" dirty="0"/>
              <a:t>. </a:t>
            </a:r>
            <a:r>
              <a:rPr lang="uk-UA" dirty="0" smtClean="0"/>
              <a:t>від ХІІІ ст.,</a:t>
            </a:r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/>
              <a:t>відміні на </a:t>
            </a:r>
            <a:r>
              <a:rPr lang="uk-UA" b="1" dirty="0"/>
              <a:t>-о-</a:t>
            </a:r>
            <a:r>
              <a:rPr lang="uk-UA" dirty="0"/>
              <a:t>: 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се </a:t>
            </a:r>
            <a:r>
              <a:rPr lang="uk-UA" i="1" dirty="0" err="1"/>
              <a:t>приехошо</a:t>
            </a:r>
            <a:r>
              <a:rPr lang="uk-UA" i="1" dirty="0"/>
              <a:t> </a:t>
            </a:r>
            <a:r>
              <a:rPr lang="uk-UA" i="1" dirty="0" err="1"/>
              <a:t>послы</a:t>
            </a:r>
            <a:r>
              <a:rPr lang="uk-UA" i="1" dirty="0"/>
              <a:t> </a:t>
            </a:r>
            <a:r>
              <a:rPr lang="uk-UA" dirty="0"/>
              <a:t>1270 (замість </a:t>
            </a:r>
            <a:r>
              <a:rPr lang="uk-UA" i="1" dirty="0"/>
              <a:t>посли</a:t>
            </a:r>
            <a:r>
              <a:rPr lang="uk-UA" dirty="0"/>
              <a:t>), </a:t>
            </a:r>
            <a:r>
              <a:rPr lang="uk-UA" i="1" dirty="0" err="1"/>
              <a:t>гвозды</a:t>
            </a:r>
            <a:r>
              <a:rPr lang="uk-UA" dirty="0"/>
              <a:t> </a:t>
            </a:r>
            <a:r>
              <a:rPr lang="uk-UA" dirty="0" err="1" smtClean="0"/>
              <a:t>ХІІІст</a:t>
            </a:r>
            <a:r>
              <a:rPr lang="uk-UA" dirty="0"/>
              <a:t>. (замість </a:t>
            </a:r>
            <a:r>
              <a:rPr lang="uk-UA" i="1" dirty="0" err="1"/>
              <a:t>гвозди</a:t>
            </a:r>
            <a:r>
              <a:rPr lang="uk-UA" dirty="0"/>
              <a:t>), </a:t>
            </a:r>
            <a:r>
              <a:rPr lang="uk-UA" i="1" dirty="0" err="1" smtClean="0"/>
              <a:t>възвѣяша</a:t>
            </a:r>
            <a:r>
              <a:rPr lang="uk-UA" i="1" dirty="0" smtClean="0"/>
              <a:t> </a:t>
            </a:r>
            <a:r>
              <a:rPr lang="uk-UA" i="1" dirty="0" err="1" smtClean="0"/>
              <a:t>вѣтры</a:t>
            </a:r>
            <a:r>
              <a:rPr lang="uk-UA" i="1" dirty="0" smtClean="0"/>
              <a:t> </a:t>
            </a:r>
            <a:r>
              <a:rPr lang="en-US" dirty="0" smtClean="0"/>
              <a:t>XIV</a:t>
            </a:r>
            <a:r>
              <a:rPr lang="uk-UA" dirty="0" smtClean="0"/>
              <a:t>ст</a:t>
            </a:r>
            <a:r>
              <a:rPr lang="uk-UA" dirty="0"/>
              <a:t>. (замість </a:t>
            </a:r>
            <a:r>
              <a:rPr lang="uk-UA" i="1" dirty="0" err="1"/>
              <a:t>вѣтри</a:t>
            </a:r>
            <a:r>
              <a:rPr lang="uk-UA" dirty="0"/>
              <a:t>),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у відміні на </a:t>
            </a:r>
            <a:r>
              <a:rPr lang="uk-UA" b="1" dirty="0"/>
              <a:t>-</a:t>
            </a:r>
            <a:r>
              <a:rPr lang="en-US" b="1" dirty="0" err="1"/>
              <a:t>jo</a:t>
            </a:r>
            <a:r>
              <a:rPr lang="uk-UA" b="1" dirty="0"/>
              <a:t>-</a:t>
            </a:r>
            <a:r>
              <a:rPr lang="uk-UA" dirty="0"/>
              <a:t>: 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коне</a:t>
            </a:r>
            <a:r>
              <a:rPr lang="uk-UA" i="1" dirty="0"/>
              <a:t>, </a:t>
            </a:r>
            <a:r>
              <a:rPr lang="uk-UA" i="1" dirty="0" err="1"/>
              <a:t>корабле</a:t>
            </a:r>
            <a:r>
              <a:rPr lang="uk-UA" i="1" dirty="0"/>
              <a:t> </a:t>
            </a:r>
            <a:r>
              <a:rPr lang="uk-UA" dirty="0"/>
              <a:t>з закінченням </a:t>
            </a:r>
            <a:r>
              <a:rPr lang="uk-UA" b="1" dirty="0"/>
              <a:t>-е</a:t>
            </a:r>
            <a:r>
              <a:rPr lang="uk-UA" dirty="0"/>
              <a:t> </a:t>
            </a:r>
            <a:r>
              <a:rPr lang="pl-PL" dirty="0" smtClean="0"/>
              <a:t>&lt; </a:t>
            </a:r>
            <a:r>
              <a:rPr lang="pl-PL" b="1" dirty="0" smtClean="0"/>
              <a:t>*</a:t>
            </a:r>
            <a:r>
              <a:rPr lang="en-US" b="1" dirty="0" smtClean="0"/>
              <a:t>ě</a:t>
            </a:r>
            <a:r>
              <a:rPr lang="uk-UA" dirty="0" smtClean="0"/>
              <a:t> </a:t>
            </a:r>
            <a:r>
              <a:rPr lang="uk-UA" dirty="0"/>
              <a:t>(замість </a:t>
            </a:r>
            <a:r>
              <a:rPr lang="uk-UA" i="1" dirty="0"/>
              <a:t>коні</a:t>
            </a:r>
            <a:r>
              <a:rPr lang="uk-UA" dirty="0"/>
              <a:t>, </a:t>
            </a:r>
            <a:r>
              <a:rPr lang="uk-UA" i="1" dirty="0"/>
              <a:t>кораблі</a:t>
            </a:r>
            <a:r>
              <a:rPr lang="uk-UA" dirty="0"/>
              <a:t>). </a:t>
            </a:r>
            <a:endParaRPr lang="pl-PL" dirty="0" smtClean="0"/>
          </a:p>
          <a:p>
            <a:r>
              <a:rPr lang="uk-UA" dirty="0"/>
              <a:t>в</a:t>
            </a:r>
            <a:r>
              <a:rPr lang="uk-UA" dirty="0" smtClean="0"/>
              <a:t>провадження </a:t>
            </a:r>
            <a:r>
              <a:rPr lang="uk-UA" dirty="0"/>
              <a:t>закінчення </a:t>
            </a:r>
            <a:r>
              <a:rPr lang="uk-UA" dirty="0" err="1"/>
              <a:t>Н.в</a:t>
            </a:r>
            <a:r>
              <a:rPr lang="uk-UA" dirty="0"/>
              <a:t>. до форми </a:t>
            </a:r>
            <a:r>
              <a:rPr lang="uk-UA" dirty="0" err="1"/>
              <a:t>З.в</a:t>
            </a:r>
            <a:r>
              <a:rPr lang="uk-UA" dirty="0"/>
              <a:t>., </a:t>
            </a:r>
            <a:endParaRPr lang="uk-UA" dirty="0" smtClean="0"/>
          </a:p>
          <a:p>
            <a:pPr>
              <a:buNone/>
            </a:pPr>
            <a:r>
              <a:rPr lang="uk-UA" i="1" dirty="0" smtClean="0"/>
              <a:t>на </a:t>
            </a:r>
            <a:r>
              <a:rPr lang="uk-UA" i="1" dirty="0"/>
              <a:t>холопи </a:t>
            </a:r>
            <a:r>
              <a:rPr lang="uk-UA" dirty="0"/>
              <a:t>і </a:t>
            </a:r>
            <a:r>
              <a:rPr lang="uk-UA" i="1" dirty="0"/>
              <a:t>на </a:t>
            </a:r>
            <a:r>
              <a:rPr lang="uk-UA" i="1" dirty="0" err="1"/>
              <a:t>конюси</a:t>
            </a:r>
            <a:r>
              <a:rPr lang="uk-UA" i="1" dirty="0"/>
              <a:t> </a:t>
            </a:r>
            <a:r>
              <a:rPr lang="uk-UA" i="1" dirty="0" err="1"/>
              <a:t>свое</a:t>
            </a:r>
            <a:r>
              <a:rPr lang="uk-UA" i="1" dirty="0"/>
              <a:t> </a:t>
            </a:r>
            <a:r>
              <a:rPr lang="en-US" dirty="0" smtClean="0"/>
              <a:t>XIII</a:t>
            </a:r>
            <a:r>
              <a:rPr lang="uk-UA" dirty="0" smtClean="0"/>
              <a:t>– </a:t>
            </a:r>
            <a:r>
              <a:rPr lang="en-US" dirty="0" smtClean="0"/>
              <a:t>XIV </a:t>
            </a:r>
            <a:r>
              <a:rPr lang="uk-UA" dirty="0" smtClean="0"/>
              <a:t>ст</a:t>
            </a:r>
            <a:r>
              <a:rPr lang="uk-UA" dirty="0"/>
              <a:t>. (замість </a:t>
            </a:r>
            <a:r>
              <a:rPr lang="uk-UA" i="1" dirty="0"/>
              <a:t>на </a:t>
            </a:r>
            <a:r>
              <a:rPr lang="uk-UA" i="1" dirty="0" err="1"/>
              <a:t>кнюхы</a:t>
            </a:r>
            <a:r>
              <a:rPr lang="uk-UA" dirty="0"/>
              <a:t>).</a:t>
            </a:r>
            <a:endParaRPr lang="ru-RU" dirty="0"/>
          </a:p>
          <a:p>
            <a:r>
              <a:rPr lang="uk-UA" dirty="0"/>
              <a:t>Сьогодні нове закінчення </a:t>
            </a:r>
            <a:r>
              <a:rPr lang="uk-UA" b="1" dirty="0" smtClean="0"/>
              <a:t>-ы </a:t>
            </a:r>
            <a:r>
              <a:rPr lang="uk-UA" dirty="0" smtClean="0"/>
              <a:t>(походить </a:t>
            </a:r>
            <a:r>
              <a:rPr lang="uk-UA" dirty="0"/>
              <a:t>зі </a:t>
            </a:r>
            <a:r>
              <a:rPr lang="uk-UA" dirty="0" err="1"/>
              <a:t>З.в</a:t>
            </a:r>
            <a:r>
              <a:rPr lang="uk-UA" dirty="0"/>
              <a:t>.) </a:t>
            </a:r>
            <a:r>
              <a:rPr lang="uk-UA" dirty="0" smtClean="0"/>
              <a:t>маємо </a:t>
            </a:r>
            <a:r>
              <a:rPr lang="uk-UA" dirty="0"/>
              <a:t>у словах 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сады</a:t>
            </a:r>
            <a:r>
              <a:rPr lang="uk-UA" i="1" dirty="0"/>
              <a:t>, </a:t>
            </a:r>
            <a:r>
              <a:rPr lang="uk-UA" i="1" dirty="0" err="1" smtClean="0"/>
              <a:t>пруды</a:t>
            </a:r>
            <a:r>
              <a:rPr lang="uk-UA" i="1" dirty="0" smtClean="0"/>
              <a:t>, </a:t>
            </a:r>
            <a:r>
              <a:rPr lang="uk-UA" i="1" dirty="0" err="1"/>
              <a:t>годы</a:t>
            </a:r>
            <a:r>
              <a:rPr lang="uk-UA" i="1" dirty="0"/>
              <a:t>, </a:t>
            </a:r>
            <a:r>
              <a:rPr lang="uk-UA" i="1" dirty="0" err="1" smtClean="0"/>
              <a:t>волосы</a:t>
            </a:r>
            <a:r>
              <a:rPr lang="uk-UA" dirty="0" smtClean="0"/>
              <a:t> </a:t>
            </a:r>
            <a:endParaRPr lang="en-US" dirty="0" smtClean="0"/>
          </a:p>
          <a:p>
            <a:r>
              <a:rPr lang="uk-UA" dirty="0" smtClean="0"/>
              <a:t>давнє </a:t>
            </a:r>
            <a:r>
              <a:rPr lang="uk-UA" dirty="0"/>
              <a:t>закінчення </a:t>
            </a:r>
            <a:r>
              <a:rPr lang="uk-UA" b="1" dirty="0"/>
              <a:t>-і</a:t>
            </a:r>
            <a:r>
              <a:rPr lang="uk-UA" dirty="0"/>
              <a:t> збереглось лише в </a:t>
            </a:r>
            <a:r>
              <a:rPr lang="uk-UA" i="1" dirty="0" err="1"/>
              <a:t>соседи</a:t>
            </a:r>
            <a:r>
              <a:rPr lang="uk-UA" dirty="0"/>
              <a:t> та </a:t>
            </a:r>
            <a:r>
              <a:rPr lang="uk-UA" i="1" dirty="0" err="1"/>
              <a:t>черти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868346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Зникнення форм кличного відмінка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/>
          </a:bodyPr>
          <a:lstStyle/>
          <a:p>
            <a:r>
              <a:rPr lang="uk-UA" dirty="0"/>
              <a:t>Форми кличного відмінка остаточно занепали до </a:t>
            </a:r>
            <a:r>
              <a:rPr lang="en-US" dirty="0" smtClean="0"/>
              <a:t>XIV</a:t>
            </a:r>
            <a:r>
              <a:rPr lang="uk-UA" dirty="0" smtClean="0"/>
              <a:t>ст.</a:t>
            </a:r>
            <a:endParaRPr lang="en-US" dirty="0" smtClean="0"/>
          </a:p>
          <a:p>
            <a:r>
              <a:rPr lang="uk-UA" dirty="0"/>
              <a:t>поступове витіснення їх формами </a:t>
            </a:r>
            <a:r>
              <a:rPr lang="uk-UA" dirty="0" err="1"/>
              <a:t>Н.в</a:t>
            </a:r>
            <a:r>
              <a:rPr lang="uk-UA" dirty="0"/>
              <a:t>. спостерігаємо вже від </a:t>
            </a:r>
            <a:r>
              <a:rPr lang="en-US" dirty="0" smtClean="0"/>
              <a:t>XI </a:t>
            </a:r>
            <a:r>
              <a:rPr lang="uk-UA" dirty="0" smtClean="0"/>
              <a:t>ст.</a:t>
            </a:r>
            <a:endParaRPr lang="en-US" dirty="0" smtClean="0"/>
          </a:p>
          <a:p>
            <a:r>
              <a:rPr lang="uk-UA" dirty="0"/>
              <a:t>Давні форми </a:t>
            </a:r>
            <a:r>
              <a:rPr lang="uk-UA" dirty="0" err="1"/>
              <a:t>Кл.в</a:t>
            </a:r>
            <a:r>
              <a:rPr lang="uk-UA" dirty="0"/>
              <a:t>. можемо зустріти ще в </a:t>
            </a:r>
            <a:r>
              <a:rPr lang="en-US" dirty="0" smtClean="0"/>
              <a:t>XVIII </a:t>
            </a:r>
            <a:r>
              <a:rPr lang="uk-UA" dirty="0" smtClean="0"/>
              <a:t>ст</a:t>
            </a:r>
            <a:r>
              <a:rPr lang="uk-UA" dirty="0"/>
              <a:t>. та на початку </a:t>
            </a:r>
            <a:r>
              <a:rPr lang="en-US" dirty="0" smtClean="0"/>
              <a:t>XIX </a:t>
            </a:r>
            <a:r>
              <a:rPr lang="uk-UA" dirty="0" smtClean="0"/>
              <a:t>ст</a:t>
            </a:r>
            <a:r>
              <a:rPr lang="uk-UA" dirty="0"/>
              <a:t>. у архаїзованих </a:t>
            </a:r>
            <a:r>
              <a:rPr lang="uk-UA" dirty="0" smtClean="0"/>
              <a:t>текстах</a:t>
            </a:r>
            <a:endParaRPr lang="en-US" dirty="0" smtClean="0"/>
          </a:p>
          <a:p>
            <a:pPr>
              <a:buNone/>
            </a:pPr>
            <a:r>
              <a:rPr lang="uk-UA" dirty="0"/>
              <a:t>у </a:t>
            </a:r>
            <a:r>
              <a:rPr lang="uk-UA" dirty="0" smtClean="0"/>
              <a:t>Пушкіна</a:t>
            </a:r>
            <a:r>
              <a:rPr lang="en-US" dirty="0"/>
              <a:t>:</a:t>
            </a:r>
            <a:r>
              <a:rPr lang="uk-UA" dirty="0" smtClean="0"/>
              <a:t> </a:t>
            </a:r>
            <a:r>
              <a:rPr lang="uk-UA" i="1" dirty="0" err="1"/>
              <a:t>отпусти</a:t>
            </a:r>
            <a:r>
              <a:rPr lang="uk-UA" i="1" dirty="0"/>
              <a:t> </a:t>
            </a:r>
            <a:r>
              <a:rPr lang="uk-UA" i="1" dirty="0" err="1"/>
              <a:t>ты</a:t>
            </a:r>
            <a:r>
              <a:rPr lang="uk-UA" i="1" dirty="0"/>
              <a:t>, старче, </a:t>
            </a:r>
            <a:r>
              <a:rPr lang="uk-UA" i="1" dirty="0" err="1"/>
              <a:t>меня</a:t>
            </a:r>
            <a:r>
              <a:rPr lang="uk-UA" i="1" dirty="0"/>
              <a:t> в </a:t>
            </a:r>
            <a:r>
              <a:rPr lang="uk-UA" i="1" dirty="0" smtClean="0"/>
              <a:t>море</a:t>
            </a:r>
            <a:r>
              <a:rPr lang="uk-UA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/>
              <a:t>сталих </a:t>
            </a:r>
            <a:r>
              <a:rPr lang="uk-UA" dirty="0" smtClean="0"/>
              <a:t>зворотах</a:t>
            </a:r>
            <a:r>
              <a:rPr lang="en-US" dirty="0"/>
              <a:t>:</a:t>
            </a:r>
            <a:r>
              <a:rPr lang="uk-UA" dirty="0" smtClean="0"/>
              <a:t> </a:t>
            </a:r>
            <a:r>
              <a:rPr lang="uk-UA" i="1" dirty="0"/>
              <a:t>Боже </a:t>
            </a:r>
            <a:r>
              <a:rPr lang="uk-UA" i="1" dirty="0" err="1"/>
              <a:t>мой</a:t>
            </a:r>
            <a:r>
              <a:rPr lang="uk-UA" i="1" dirty="0"/>
              <a:t>! Отче наш</a:t>
            </a:r>
            <a:r>
              <a:rPr lang="uk-UA" dirty="0"/>
              <a:t>…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uk-UA" b="1" i="1" dirty="0"/>
              <a:t>Зникнення двоїни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Форми двоїни від </a:t>
            </a:r>
            <a:r>
              <a:rPr lang="en-US" dirty="0" smtClean="0"/>
              <a:t>XIII </a:t>
            </a:r>
            <a:r>
              <a:rPr lang="uk-UA" dirty="0" smtClean="0"/>
              <a:t>ст</a:t>
            </a:r>
            <a:r>
              <a:rPr lang="uk-UA" dirty="0"/>
              <a:t>. поступово заступалися формами </a:t>
            </a:r>
            <a:r>
              <a:rPr lang="uk-UA" dirty="0" smtClean="0"/>
              <a:t>множини</a:t>
            </a:r>
            <a:endParaRPr lang="en-US" dirty="0" smtClean="0"/>
          </a:p>
          <a:p>
            <a:r>
              <a:rPr lang="uk-UA" dirty="0" smtClean="0"/>
              <a:t>до </a:t>
            </a:r>
            <a:r>
              <a:rPr lang="uk-UA" dirty="0"/>
              <a:t>кінця </a:t>
            </a:r>
            <a:r>
              <a:rPr lang="en-US" dirty="0" smtClean="0"/>
              <a:t>XIV </a:t>
            </a:r>
            <a:r>
              <a:rPr lang="uk-UA" dirty="0" smtClean="0"/>
              <a:t>ст</a:t>
            </a:r>
            <a:r>
              <a:rPr lang="uk-UA" dirty="0"/>
              <a:t>. двоїна виступає у пам’ятках досить </a:t>
            </a:r>
            <a:r>
              <a:rPr lang="uk-UA" dirty="0" smtClean="0"/>
              <a:t>послідовно</a:t>
            </a:r>
          </a:p>
          <a:p>
            <a:r>
              <a:rPr lang="uk-UA" dirty="0"/>
              <a:t>Закінчення </a:t>
            </a:r>
            <a:r>
              <a:rPr lang="uk-UA" b="1" dirty="0"/>
              <a:t>-а</a:t>
            </a:r>
            <a:r>
              <a:rPr lang="uk-UA" dirty="0"/>
              <a:t>, </a:t>
            </a:r>
            <a:r>
              <a:rPr lang="en-US" dirty="0" smtClean="0"/>
              <a:t>(</a:t>
            </a:r>
            <a:r>
              <a:rPr lang="uk-UA" dirty="0" err="1" smtClean="0"/>
              <a:t>Н.в</a:t>
            </a:r>
            <a:r>
              <a:rPr lang="uk-UA" dirty="0"/>
              <a:t>. двоїни іменників давньої відміни на </a:t>
            </a:r>
            <a:r>
              <a:rPr lang="uk-UA" b="1" dirty="0"/>
              <a:t>-</a:t>
            </a:r>
            <a:r>
              <a:rPr lang="uk-UA" b="1" dirty="0" smtClean="0"/>
              <a:t>о-</a:t>
            </a:r>
            <a:r>
              <a:rPr lang="en-US" dirty="0" smtClean="0"/>
              <a:t>)</a:t>
            </a:r>
            <a:r>
              <a:rPr lang="uk-UA" dirty="0" smtClean="0"/>
              <a:t>, вплинул</a:t>
            </a:r>
            <a:r>
              <a:rPr lang="uk-UA" dirty="0"/>
              <a:t>о</a:t>
            </a:r>
            <a:r>
              <a:rPr lang="uk-UA" dirty="0" smtClean="0"/>
              <a:t> </a:t>
            </a:r>
            <a:r>
              <a:rPr lang="uk-UA" dirty="0"/>
              <a:t>на поширення закінчення </a:t>
            </a:r>
            <a:r>
              <a:rPr lang="uk-UA" b="1" dirty="0"/>
              <a:t>-а</a:t>
            </a:r>
            <a:r>
              <a:rPr lang="uk-UA" dirty="0"/>
              <a:t> у </a:t>
            </a:r>
            <a:r>
              <a:rPr lang="uk-UA" dirty="0" err="1"/>
              <a:t>Н.в</a:t>
            </a:r>
            <a:r>
              <a:rPr lang="uk-UA" dirty="0"/>
              <a:t>. множини деяких іменників чоловічого роду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857232"/>
          </a:xfrm>
        </p:spPr>
        <p:txBody>
          <a:bodyPr>
            <a:normAutofit fontScale="90000"/>
          </a:bodyPr>
          <a:lstStyle/>
          <a:p>
            <a:r>
              <a:rPr lang="uk-UA" sz="3600" b="1" i="1" dirty="0"/>
              <a:t>Категорія іменників істоти / неістоти</a:t>
            </a:r>
            <a:endParaRPr lang="ru-RU" sz="3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26055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 smtClean="0"/>
              <a:t>уживання </a:t>
            </a:r>
            <a:r>
              <a:rPr lang="uk-UA" b="1" dirty="0"/>
              <a:t>форм </a:t>
            </a:r>
            <a:r>
              <a:rPr lang="uk-UA" b="1" dirty="0" err="1"/>
              <a:t>Р.в</a:t>
            </a:r>
            <a:r>
              <a:rPr lang="uk-UA" b="1" dirty="0"/>
              <a:t>. в функції </a:t>
            </a:r>
            <a:r>
              <a:rPr lang="uk-UA" b="1" dirty="0" err="1"/>
              <a:t>З.в</a:t>
            </a:r>
            <a:r>
              <a:rPr lang="uk-UA" b="1" dirty="0"/>
              <a:t>. </a:t>
            </a:r>
            <a:r>
              <a:rPr lang="uk-UA" dirty="0"/>
              <a:t>у словах, які означали людей та </a:t>
            </a:r>
            <a:r>
              <a:rPr lang="uk-UA" dirty="0" smtClean="0"/>
              <a:t>звірів</a:t>
            </a:r>
          </a:p>
          <a:p>
            <a:r>
              <a:rPr lang="uk-UA" dirty="0" smtClean="0"/>
              <a:t>трапляється </a:t>
            </a:r>
            <a:r>
              <a:rPr lang="uk-UA" dirty="0"/>
              <a:t>вже у пам’ятках </a:t>
            </a:r>
            <a:r>
              <a:rPr lang="uk-UA" dirty="0" err="1" smtClean="0"/>
              <a:t>ХІст</a:t>
            </a:r>
            <a:r>
              <a:rPr lang="uk-UA" dirty="0" smtClean="0"/>
              <a:t>. </a:t>
            </a:r>
          </a:p>
          <a:p>
            <a:pPr>
              <a:buNone/>
            </a:pPr>
            <a:r>
              <a:rPr lang="uk-UA" i="1" dirty="0" err="1" smtClean="0"/>
              <a:t>узьрѣ</a:t>
            </a:r>
            <a:r>
              <a:rPr lang="uk-UA" i="1" dirty="0" smtClean="0"/>
              <a:t> </a:t>
            </a:r>
            <a:r>
              <a:rPr lang="uk-UA" i="1" dirty="0" err="1" smtClean="0"/>
              <a:t>Исуса</a:t>
            </a:r>
            <a:endParaRPr lang="uk-UA" i="1" dirty="0" smtClean="0"/>
          </a:p>
          <a:p>
            <a:r>
              <a:rPr lang="uk-UA" dirty="0"/>
              <a:t>У </a:t>
            </a:r>
            <a:r>
              <a:rPr lang="en-US" dirty="0" smtClean="0"/>
              <a:t>XIII</a:t>
            </a:r>
            <a:r>
              <a:rPr lang="uk-UA" dirty="0" smtClean="0"/>
              <a:t>– </a:t>
            </a:r>
            <a:r>
              <a:rPr lang="en-US" dirty="0" smtClean="0"/>
              <a:t>XIV </a:t>
            </a:r>
            <a:r>
              <a:rPr lang="uk-UA" dirty="0" err="1" smtClean="0"/>
              <a:t>ст</a:t>
            </a:r>
            <a:r>
              <a:rPr lang="en-US" dirty="0"/>
              <a:t>.</a:t>
            </a:r>
            <a:r>
              <a:rPr lang="uk-UA" dirty="0" smtClean="0"/>
              <a:t> </a:t>
            </a:r>
            <a:r>
              <a:rPr lang="uk-UA" dirty="0"/>
              <a:t>нові форми </a:t>
            </a:r>
            <a:r>
              <a:rPr lang="uk-UA" dirty="0" smtClean="0"/>
              <a:t>широко</a:t>
            </a:r>
            <a:r>
              <a:rPr lang="en-US" dirty="0" smtClean="0"/>
              <a:t> </a:t>
            </a:r>
            <a:r>
              <a:rPr lang="uk-UA" dirty="0" smtClean="0"/>
              <a:t>виступають  </a:t>
            </a:r>
            <a:r>
              <a:rPr lang="uk-UA" dirty="0"/>
              <a:t>в однині іменників чоловічого роду, які означають </a:t>
            </a:r>
            <a:r>
              <a:rPr lang="uk-UA" dirty="0" smtClean="0"/>
              <a:t>особу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имьть</a:t>
            </a:r>
            <a:r>
              <a:rPr lang="uk-UA" i="1" dirty="0" smtClean="0"/>
              <a:t> </a:t>
            </a:r>
            <a:r>
              <a:rPr lang="uk-UA" i="1" dirty="0"/>
              <a:t>татя </a:t>
            </a:r>
            <a:r>
              <a:rPr lang="uk-UA" dirty="0"/>
              <a:t>– спіймати злодія 1229, 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ажь</a:t>
            </a:r>
            <a:r>
              <a:rPr lang="uk-UA" i="1" dirty="0" smtClean="0"/>
              <a:t> </a:t>
            </a:r>
            <a:r>
              <a:rPr lang="uk-UA" i="1" dirty="0" err="1"/>
              <a:t>убьеть</a:t>
            </a:r>
            <a:r>
              <a:rPr lang="uk-UA" i="1" dirty="0"/>
              <a:t> муж мужа то </a:t>
            </a:r>
            <a:r>
              <a:rPr lang="uk-UA" i="1" dirty="0" err="1"/>
              <a:t>мьстити</a:t>
            </a:r>
            <a:r>
              <a:rPr lang="uk-UA" i="1" dirty="0"/>
              <a:t> брату брата </a:t>
            </a:r>
            <a:r>
              <a:rPr lang="uk-UA" dirty="0"/>
              <a:t>– якщо вб’є людина (вільна) людину (вільну), то брат має помститися за брата 1282.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b="1" dirty="0" smtClean="0"/>
              <a:t>Тенденції розвитку морфологічної системи російської мови</a:t>
            </a:r>
            <a:endParaRPr lang="en-US" sz="3200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715436" cy="5286412"/>
          </a:xfrm>
        </p:spPr>
        <p:txBody>
          <a:bodyPr>
            <a:normAutofit fontScale="85000" lnSpcReduction="20000"/>
          </a:bodyPr>
          <a:lstStyle/>
          <a:p>
            <a:r>
              <a:rPr lang="uk-UA" dirty="0" smtClean="0"/>
              <a:t>Спрощення граматичної системи</a:t>
            </a:r>
            <a:r>
              <a:rPr lang="ru-RU" dirty="0" smtClean="0"/>
              <a:t>:</a:t>
            </a:r>
          </a:p>
          <a:p>
            <a:pPr>
              <a:buFontTx/>
              <a:buChar char="-"/>
            </a:pPr>
            <a:r>
              <a:rPr lang="uk-UA" dirty="0" smtClean="0"/>
              <a:t>занепад двоїни</a:t>
            </a:r>
          </a:p>
          <a:p>
            <a:pPr>
              <a:buFontTx/>
              <a:buChar char="-"/>
            </a:pPr>
            <a:r>
              <a:rPr lang="uk-UA" dirty="0" smtClean="0"/>
              <a:t>занепад </a:t>
            </a:r>
            <a:r>
              <a:rPr lang="uk-UA" dirty="0"/>
              <a:t>роду у множині прикметників та </a:t>
            </a:r>
            <a:r>
              <a:rPr lang="uk-UA" dirty="0" smtClean="0"/>
              <a:t>займенників</a:t>
            </a:r>
          </a:p>
          <a:p>
            <a:pPr>
              <a:buFontTx/>
              <a:buChar char="-"/>
            </a:pPr>
            <a:r>
              <a:rPr lang="uk-UA" dirty="0" smtClean="0"/>
              <a:t>зникнення </a:t>
            </a:r>
            <a:r>
              <a:rPr lang="uk-UA" dirty="0"/>
              <a:t>кличного </a:t>
            </a:r>
            <a:r>
              <a:rPr lang="uk-UA" dirty="0" smtClean="0"/>
              <a:t>відмінка</a:t>
            </a:r>
          </a:p>
          <a:p>
            <a:pPr>
              <a:buFontTx/>
              <a:buChar char="-"/>
            </a:pPr>
            <a:r>
              <a:rPr lang="uk-UA" dirty="0" smtClean="0"/>
              <a:t>уніфікація </a:t>
            </a:r>
            <a:r>
              <a:rPr lang="uk-UA" dirty="0"/>
              <a:t>типів дієвідмінювання, зміна активних дієприкметників на </a:t>
            </a:r>
            <a:r>
              <a:rPr lang="uk-UA" dirty="0" smtClean="0"/>
              <a:t>пасивні</a:t>
            </a:r>
            <a:endParaRPr lang="uk-UA" dirty="0"/>
          </a:p>
          <a:p>
            <a:pPr>
              <a:buFontTx/>
              <a:buChar char="-"/>
            </a:pPr>
            <a:r>
              <a:rPr lang="uk-UA" dirty="0" smtClean="0"/>
              <a:t>занепад </a:t>
            </a:r>
            <a:r>
              <a:rPr lang="uk-UA" dirty="0" smtClean="0"/>
              <a:t>аорист</a:t>
            </a:r>
            <a:r>
              <a:rPr lang="ru-RU" dirty="0" smtClean="0"/>
              <a:t>а</a:t>
            </a:r>
            <a:r>
              <a:rPr lang="uk-UA" dirty="0" smtClean="0"/>
              <a:t>, імперфекта, плюсквамперфекта</a:t>
            </a:r>
            <a:endParaRPr lang="uk-UA" dirty="0" smtClean="0"/>
          </a:p>
          <a:p>
            <a:r>
              <a:rPr lang="uk-UA" dirty="0" smtClean="0"/>
              <a:t>Збагачення</a:t>
            </a:r>
          </a:p>
          <a:p>
            <a:pPr>
              <a:buFontTx/>
              <a:buChar char="-"/>
            </a:pPr>
            <a:r>
              <a:rPr lang="uk-UA" dirty="0" smtClean="0"/>
              <a:t>виникнення </a:t>
            </a:r>
            <a:r>
              <a:rPr lang="uk-UA" dirty="0"/>
              <a:t>категорії істоти / </a:t>
            </a:r>
            <a:r>
              <a:rPr lang="uk-UA" dirty="0" smtClean="0"/>
              <a:t>неістоти</a:t>
            </a:r>
          </a:p>
          <a:p>
            <a:pPr>
              <a:buFontTx/>
              <a:buChar char="-"/>
            </a:pPr>
            <a:r>
              <a:rPr lang="uk-UA" dirty="0" smtClean="0"/>
              <a:t>утворення </a:t>
            </a:r>
            <a:r>
              <a:rPr lang="uk-UA" dirty="0"/>
              <a:t>форм часткового </a:t>
            </a:r>
            <a:r>
              <a:rPr lang="uk-UA" dirty="0" err="1" smtClean="0"/>
              <a:t>Р.в</a:t>
            </a:r>
            <a:r>
              <a:rPr lang="uk-UA" dirty="0" smtClean="0"/>
              <a:t>.</a:t>
            </a:r>
          </a:p>
          <a:p>
            <a:pPr>
              <a:buFontTx/>
              <a:buChar char="-"/>
            </a:pPr>
            <a:r>
              <a:rPr lang="uk-UA" dirty="0" smtClean="0"/>
              <a:t>розрізнення </a:t>
            </a:r>
            <a:r>
              <a:rPr lang="uk-UA" dirty="0"/>
              <a:t>у </a:t>
            </a:r>
            <a:r>
              <a:rPr lang="uk-UA" dirty="0" err="1"/>
              <a:t>М.в</a:t>
            </a:r>
            <a:r>
              <a:rPr lang="uk-UA" dirty="0"/>
              <a:t>. форм типу </a:t>
            </a:r>
            <a:r>
              <a:rPr lang="uk-UA" i="1" dirty="0"/>
              <a:t>в лесу</a:t>
            </a:r>
            <a:r>
              <a:rPr lang="uk-UA" dirty="0"/>
              <a:t> від форм типу </a:t>
            </a:r>
            <a:r>
              <a:rPr lang="uk-UA" i="1" dirty="0"/>
              <a:t>о </a:t>
            </a:r>
            <a:r>
              <a:rPr lang="uk-UA" i="1" dirty="0" err="1" smtClean="0"/>
              <a:t>лесе</a:t>
            </a:r>
            <a:r>
              <a:rPr lang="uk-UA" dirty="0" smtClean="0"/>
              <a:t> </a:t>
            </a:r>
          </a:p>
          <a:p>
            <a:pPr>
              <a:buFontTx/>
              <a:buChar char="-"/>
            </a:pPr>
            <a:r>
              <a:rPr lang="uk-UA" dirty="0" smtClean="0"/>
              <a:t>виникнення </a:t>
            </a:r>
            <a:r>
              <a:rPr lang="uk-UA" dirty="0"/>
              <a:t>категорії доконаного / недоконаного виду</a:t>
            </a:r>
            <a:endParaRPr lang="uk-UA" dirty="0" smtClean="0"/>
          </a:p>
          <a:p>
            <a:pPr>
              <a:buNone/>
            </a:pPr>
            <a:endParaRPr lang="uk-UA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8786874" cy="6715148"/>
          </a:xfrm>
        </p:spPr>
        <p:txBody>
          <a:bodyPr>
            <a:normAutofit fontScale="77500" lnSpcReduction="20000"/>
          </a:bodyPr>
          <a:lstStyle/>
          <a:p>
            <a:r>
              <a:rPr lang="uk-UA" dirty="0"/>
              <a:t>Іменники назви тварин набувають нових форм </a:t>
            </a:r>
            <a:r>
              <a:rPr lang="uk-UA" dirty="0" smtClean="0"/>
              <a:t>раніше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иже</a:t>
            </a:r>
            <a:r>
              <a:rPr lang="uk-UA" i="1" dirty="0" smtClean="0"/>
              <a:t> </a:t>
            </a:r>
            <a:r>
              <a:rPr lang="uk-UA" i="1" dirty="0" err="1"/>
              <a:t>камен</a:t>
            </a:r>
            <a:r>
              <a:rPr lang="uk-UA" i="1" dirty="0"/>
              <a:t> </a:t>
            </a:r>
            <a:r>
              <a:rPr lang="uk-UA" i="1" dirty="0" err="1"/>
              <a:t>вєрг</a:t>
            </a:r>
            <a:r>
              <a:rPr lang="uk-UA" i="1" dirty="0"/>
              <a:t> на </a:t>
            </a:r>
            <a:r>
              <a:rPr lang="uk-UA" i="1" dirty="0" err="1"/>
              <a:t>пъса</a:t>
            </a:r>
            <a:r>
              <a:rPr lang="uk-UA" dirty="0"/>
              <a:t> «той, що на пса кинув камінь» </a:t>
            </a:r>
            <a:r>
              <a:rPr lang="uk-UA" dirty="0" smtClean="0"/>
              <a:t>1284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на </a:t>
            </a:r>
            <a:r>
              <a:rPr lang="uk-UA" dirty="0"/>
              <a:t>той час </a:t>
            </a:r>
            <a:r>
              <a:rPr lang="uk-UA" dirty="0" smtClean="0"/>
              <a:t>трапляються </a:t>
            </a:r>
            <a:r>
              <a:rPr lang="uk-UA" dirty="0"/>
              <a:t>рідко, їх кількість збільшується у </a:t>
            </a:r>
            <a:r>
              <a:rPr lang="en-US" dirty="0" smtClean="0"/>
              <a:t>XVI</a:t>
            </a:r>
            <a:r>
              <a:rPr lang="uk-UA" dirty="0" smtClean="0"/>
              <a:t>ст</a:t>
            </a:r>
            <a:r>
              <a:rPr lang="uk-UA" dirty="0"/>
              <a:t>.: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в </a:t>
            </a:r>
            <a:r>
              <a:rPr lang="uk-UA" dirty="0"/>
              <a:t>записі від 1521 р. поруч виступають стара та нова форми: </a:t>
            </a:r>
            <a:r>
              <a:rPr lang="uk-UA" i="1" dirty="0"/>
              <a:t>ми тебе </a:t>
            </a:r>
            <a:r>
              <a:rPr lang="uk-UA" i="1" u="sng" dirty="0"/>
              <a:t>пес </a:t>
            </a:r>
            <a:r>
              <a:rPr lang="uk-UA" i="1" u="sng" dirty="0" err="1"/>
              <a:t>борзой</a:t>
            </a:r>
            <a:r>
              <a:rPr lang="uk-UA" i="1" dirty="0"/>
              <a:t>, </a:t>
            </a:r>
            <a:r>
              <a:rPr lang="uk-UA" i="1" dirty="0" err="1"/>
              <a:t>да</a:t>
            </a:r>
            <a:r>
              <a:rPr lang="uk-UA" i="1" dirty="0"/>
              <a:t> </a:t>
            </a:r>
            <a:r>
              <a:rPr lang="uk-UA" i="1" u="sng" dirty="0"/>
              <a:t>собаку</a:t>
            </a:r>
            <a:r>
              <a:rPr lang="uk-UA" i="1" dirty="0"/>
              <a:t>… </a:t>
            </a:r>
            <a:r>
              <a:rPr lang="uk-UA" i="1" dirty="0" err="1"/>
              <a:t>да</a:t>
            </a:r>
            <a:r>
              <a:rPr lang="uk-UA" i="1" dirty="0"/>
              <a:t> </a:t>
            </a:r>
            <a:r>
              <a:rPr lang="uk-UA" i="1" u="sng" dirty="0"/>
              <a:t>кречета</a:t>
            </a:r>
            <a:r>
              <a:rPr lang="uk-UA" i="1" dirty="0"/>
              <a:t> послали</a:t>
            </a:r>
            <a:r>
              <a:rPr lang="uk-UA" dirty="0" smtClean="0"/>
              <a:t>.</a:t>
            </a:r>
            <a:endParaRPr lang="en-US" dirty="0" smtClean="0"/>
          </a:p>
          <a:p>
            <a:r>
              <a:rPr lang="uk-UA" dirty="0"/>
              <a:t>У множині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від </a:t>
            </a:r>
            <a:r>
              <a:rPr lang="en-US" dirty="0" smtClean="0"/>
              <a:t>XIV</a:t>
            </a:r>
            <a:r>
              <a:rPr lang="uk-UA" dirty="0" smtClean="0"/>
              <a:t>ст</a:t>
            </a:r>
            <a:r>
              <a:rPr lang="uk-UA" dirty="0"/>
              <a:t>. – в іменниках чоловічого роду, які означали людей </a:t>
            </a:r>
            <a:endParaRPr lang="en-US" dirty="0"/>
          </a:p>
          <a:p>
            <a:pPr>
              <a:buNone/>
            </a:pPr>
            <a:r>
              <a:rPr lang="uk-UA" i="1" dirty="0" err="1" smtClean="0"/>
              <a:t>созъва</a:t>
            </a:r>
            <a:r>
              <a:rPr lang="uk-UA" i="1" dirty="0" smtClean="0"/>
              <a:t> </a:t>
            </a:r>
            <a:r>
              <a:rPr lang="uk-UA" i="1" dirty="0" err="1"/>
              <a:t>болярь</a:t>
            </a:r>
            <a:r>
              <a:rPr lang="uk-UA" i="1" dirty="0"/>
              <a:t> и </a:t>
            </a:r>
            <a:r>
              <a:rPr lang="uk-UA" i="1" dirty="0" err="1"/>
              <a:t>кигань</a:t>
            </a:r>
            <a:r>
              <a:rPr lang="uk-UA" dirty="0"/>
              <a:t> «викликав </a:t>
            </a:r>
            <a:r>
              <a:rPr lang="uk-UA" dirty="0" err="1"/>
              <a:t>боярів</a:t>
            </a:r>
            <a:r>
              <a:rPr lang="uk-UA" dirty="0"/>
              <a:t> і каганів»),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від </a:t>
            </a:r>
            <a:r>
              <a:rPr lang="en-US" dirty="0" smtClean="0"/>
              <a:t>XV</a:t>
            </a:r>
            <a:r>
              <a:rPr lang="uk-UA" dirty="0" smtClean="0"/>
              <a:t>ст</a:t>
            </a:r>
            <a:r>
              <a:rPr lang="uk-UA" dirty="0"/>
              <a:t>. – у відповідних іменниках жіночого роду, 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пожаловалъ</a:t>
            </a:r>
            <a:r>
              <a:rPr lang="uk-UA" i="1" dirty="0" smtClean="0"/>
              <a:t> </a:t>
            </a:r>
            <a:r>
              <a:rPr lang="uk-UA" i="1" dirty="0" err="1"/>
              <a:t>есми</a:t>
            </a:r>
            <a:r>
              <a:rPr lang="uk-UA" i="1" dirty="0"/>
              <a:t> </a:t>
            </a:r>
            <a:r>
              <a:rPr lang="uk-UA" i="1" dirty="0" err="1"/>
              <a:t>старицъ</a:t>
            </a:r>
            <a:r>
              <a:rPr lang="uk-UA" dirty="0"/>
              <a:t> (монашці) </a:t>
            </a:r>
            <a:r>
              <a:rPr lang="uk-UA" i="1" dirty="0" err="1"/>
              <a:t>Александру</a:t>
            </a:r>
            <a:r>
              <a:rPr lang="uk-UA" i="1" dirty="0"/>
              <a:t> </a:t>
            </a:r>
            <a:r>
              <a:rPr lang="uk-UA" i="1" dirty="0" err="1"/>
              <a:t>да</a:t>
            </a:r>
            <a:r>
              <a:rPr lang="uk-UA" i="1" dirty="0"/>
              <a:t> </a:t>
            </a:r>
            <a:r>
              <a:rPr lang="uk-UA" i="1" dirty="0" err="1"/>
              <a:t>Оксінью</a:t>
            </a:r>
            <a:r>
              <a:rPr lang="uk-UA" i="1" dirty="0"/>
              <a:t> и </a:t>
            </a:r>
            <a:r>
              <a:rPr lang="uk-UA" i="1" dirty="0" err="1"/>
              <a:t>их</a:t>
            </a:r>
            <a:r>
              <a:rPr lang="uk-UA" i="1" dirty="0"/>
              <a:t> </a:t>
            </a:r>
            <a:r>
              <a:rPr lang="uk-UA" i="1" dirty="0" err="1"/>
              <a:t>сестръ</a:t>
            </a:r>
            <a:r>
              <a:rPr lang="uk-UA" i="1" dirty="0"/>
              <a:t> 1513</a:t>
            </a:r>
            <a:r>
              <a:rPr lang="uk-UA" dirty="0"/>
              <a:t>; </a:t>
            </a:r>
            <a:r>
              <a:rPr lang="uk-UA" i="1" dirty="0"/>
              <a:t>и </a:t>
            </a:r>
            <a:r>
              <a:rPr lang="uk-UA" i="1" dirty="0" err="1"/>
              <a:t>женъ</a:t>
            </a:r>
            <a:r>
              <a:rPr lang="uk-UA" i="1" dirty="0"/>
              <a:t> </a:t>
            </a:r>
            <a:r>
              <a:rPr lang="uk-UA" i="1" dirty="0" err="1"/>
              <a:t>их</a:t>
            </a:r>
            <a:r>
              <a:rPr lang="uk-UA" i="1" dirty="0"/>
              <a:t> и </a:t>
            </a:r>
            <a:r>
              <a:rPr lang="uk-UA" i="1" dirty="0" err="1"/>
              <a:t>дѣтей</a:t>
            </a:r>
            <a:r>
              <a:rPr lang="uk-UA" dirty="0"/>
              <a:t> </a:t>
            </a:r>
            <a:r>
              <a:rPr lang="uk-UA" dirty="0" smtClean="0"/>
              <a:t>(</a:t>
            </a:r>
            <a:r>
              <a:rPr lang="en-US" dirty="0" smtClean="0"/>
              <a:t>XVII</a:t>
            </a:r>
            <a:r>
              <a:rPr lang="uk-UA" dirty="0" smtClean="0"/>
              <a:t>ст.),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від </a:t>
            </a:r>
            <a:r>
              <a:rPr lang="en-US" dirty="0" smtClean="0"/>
              <a:t>XVIII</a:t>
            </a:r>
            <a:r>
              <a:rPr lang="uk-UA" dirty="0" smtClean="0"/>
              <a:t>ст</a:t>
            </a:r>
            <a:r>
              <a:rPr lang="uk-UA" dirty="0"/>
              <a:t>. – у іменниках, які означають звірів, </a:t>
            </a:r>
            <a:endParaRPr lang="en-US" dirty="0" smtClean="0"/>
          </a:p>
          <a:p>
            <a:pPr>
              <a:buNone/>
            </a:pPr>
            <a:r>
              <a:rPr lang="uk-UA" i="1" dirty="0" err="1" smtClean="0"/>
              <a:t>птицъ</a:t>
            </a:r>
            <a:r>
              <a:rPr lang="uk-UA" i="1" dirty="0" smtClean="0"/>
              <a:t> </a:t>
            </a:r>
            <a:r>
              <a:rPr lang="uk-UA" i="1" dirty="0"/>
              <a:t>прикормить</a:t>
            </a:r>
            <a:r>
              <a:rPr lang="uk-UA" dirty="0"/>
              <a:t> 1649, але там же читаємо: </a:t>
            </a:r>
            <a:r>
              <a:rPr lang="uk-UA" i="1" dirty="0"/>
              <a:t>загонять </a:t>
            </a:r>
            <a:r>
              <a:rPr lang="uk-UA" i="1" dirty="0" err="1"/>
              <a:t>лошади</a:t>
            </a:r>
            <a:r>
              <a:rPr lang="uk-UA" dirty="0"/>
              <a:t>. </a:t>
            </a:r>
            <a:endParaRPr lang="en-US" dirty="0" smtClean="0"/>
          </a:p>
          <a:p>
            <a:r>
              <a:rPr lang="uk-UA" dirty="0" smtClean="0"/>
              <a:t>Сьогодні </a:t>
            </a:r>
            <a:r>
              <a:rPr lang="uk-UA" dirty="0"/>
              <a:t>в літературній мові старі форми збереглися лише в затертих зворотах, </a:t>
            </a:r>
            <a:endParaRPr lang="en-US" dirty="0" smtClean="0"/>
          </a:p>
          <a:p>
            <a:pPr>
              <a:buNone/>
            </a:pPr>
            <a:r>
              <a:rPr lang="uk-UA" i="1" dirty="0" smtClean="0"/>
              <a:t>посвятить </a:t>
            </a:r>
            <a:r>
              <a:rPr lang="uk-UA" i="1" dirty="0"/>
              <a:t>в монахи, </a:t>
            </a:r>
            <a:r>
              <a:rPr lang="uk-UA" i="1" dirty="0" err="1"/>
              <a:t>попасть</a:t>
            </a:r>
            <a:r>
              <a:rPr lang="uk-UA" i="1" dirty="0"/>
              <a:t> в </a:t>
            </a:r>
            <a:r>
              <a:rPr lang="uk-UA" i="1" dirty="0" err="1"/>
              <a:t>рекруты</a:t>
            </a:r>
            <a:r>
              <a:rPr lang="uk-UA" i="1" dirty="0"/>
              <a:t>, </a:t>
            </a:r>
            <a:r>
              <a:rPr lang="uk-UA" i="1" dirty="0" err="1"/>
              <a:t>идти</a:t>
            </a:r>
            <a:r>
              <a:rPr lang="uk-UA" i="1" dirty="0"/>
              <a:t> в гости, призвести в полковники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70"/>
          </a:xfrm>
        </p:spPr>
        <p:txBody>
          <a:bodyPr>
            <a:noAutofit/>
          </a:bodyPr>
          <a:lstStyle/>
          <a:p>
            <a:r>
              <a:rPr lang="uk-UA" sz="3200" b="1" i="1" dirty="0"/>
              <a:t>Закінчення -</a:t>
            </a:r>
            <a:r>
              <a:rPr lang="uk-UA" sz="3200" b="1" i="1" dirty="0" smtClean="0"/>
              <a:t>а </a:t>
            </a:r>
            <a:r>
              <a:rPr lang="uk-UA" sz="3200" b="1" i="1" dirty="0" err="1" smtClean="0"/>
              <a:t>вН.в</a:t>
            </a:r>
            <a:r>
              <a:rPr lang="uk-UA" sz="3200" b="1" i="1" dirty="0"/>
              <a:t>. множ. іменників чоловічого </a:t>
            </a:r>
            <a:r>
              <a:rPr lang="uk-UA" sz="3200" b="1" i="1" dirty="0" smtClean="0"/>
              <a:t>роду</a:t>
            </a:r>
            <a:endParaRPr lang="ru-RU" sz="32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443914" cy="5429288"/>
          </a:xfrm>
        </p:spPr>
        <p:txBody>
          <a:bodyPr>
            <a:normAutofit fontScale="77500" lnSpcReduction="20000"/>
          </a:bodyPr>
          <a:lstStyle/>
          <a:p>
            <a:r>
              <a:rPr lang="uk-UA" i="1" dirty="0" err="1"/>
              <a:t>леса</a:t>
            </a:r>
            <a:r>
              <a:rPr lang="uk-UA" i="1" dirty="0"/>
              <a:t>, </a:t>
            </a:r>
            <a:r>
              <a:rPr lang="uk-UA" i="1" dirty="0" err="1"/>
              <a:t>луга</a:t>
            </a:r>
            <a:r>
              <a:rPr lang="uk-UA" i="1" dirty="0"/>
              <a:t>, </a:t>
            </a:r>
            <a:r>
              <a:rPr lang="uk-UA" i="1" dirty="0" err="1" smtClean="0"/>
              <a:t>города</a:t>
            </a:r>
            <a:endParaRPr lang="en-US" i="1" dirty="0" smtClean="0"/>
          </a:p>
          <a:p>
            <a:r>
              <a:rPr lang="uk-UA" dirty="0"/>
              <a:t>початки сягають </a:t>
            </a:r>
            <a:r>
              <a:rPr lang="en-US" dirty="0" smtClean="0"/>
              <a:t>XIV</a:t>
            </a:r>
            <a:r>
              <a:rPr lang="uk-UA" dirty="0" smtClean="0"/>
              <a:t>ст</a:t>
            </a:r>
            <a:r>
              <a:rPr lang="uk-UA" dirty="0"/>
              <a:t>., </a:t>
            </a:r>
            <a:endParaRPr lang="uk-UA" dirty="0" smtClean="0"/>
          </a:p>
          <a:p>
            <a:r>
              <a:rPr lang="uk-UA" dirty="0" smtClean="0"/>
              <a:t>від </a:t>
            </a:r>
            <a:r>
              <a:rPr lang="en-US" dirty="0" smtClean="0"/>
              <a:t>XVI</a:t>
            </a:r>
            <a:r>
              <a:rPr lang="uk-UA" dirty="0" smtClean="0"/>
              <a:t>– </a:t>
            </a:r>
            <a:r>
              <a:rPr lang="en-US" dirty="0" smtClean="0"/>
              <a:t>XVII</a:t>
            </a:r>
            <a:r>
              <a:rPr lang="uk-UA" dirty="0" smtClean="0"/>
              <a:t>ст</a:t>
            </a:r>
            <a:r>
              <a:rPr lang="uk-UA"/>
              <a:t>. </a:t>
            </a:r>
            <a:r>
              <a:rPr lang="uk-UA" smtClean="0"/>
              <a:t> форми </a:t>
            </a:r>
            <a:r>
              <a:rPr lang="uk-UA" dirty="0"/>
              <a:t>на </a:t>
            </a:r>
            <a:r>
              <a:rPr lang="ru-RU" dirty="0"/>
              <a:t>-</a:t>
            </a:r>
            <a:r>
              <a:rPr lang="uk-UA" dirty="0"/>
              <a:t>а стають все частішими, </a:t>
            </a:r>
            <a:r>
              <a:rPr lang="uk-UA" dirty="0" smtClean="0"/>
              <a:t>експансія </a:t>
            </a:r>
            <a:r>
              <a:rPr lang="uk-UA" dirty="0"/>
              <a:t>триває до </a:t>
            </a:r>
            <a:r>
              <a:rPr lang="uk-UA" dirty="0" smtClean="0"/>
              <a:t>сьогодні</a:t>
            </a:r>
            <a:r>
              <a:rPr lang="en-US" dirty="0"/>
              <a:t>: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у </a:t>
            </a:r>
            <a:r>
              <a:rPr lang="uk-UA" dirty="0"/>
              <a:t>новіших запозиченнях </a:t>
            </a:r>
            <a:r>
              <a:rPr lang="uk-UA" i="1" dirty="0" smtClean="0"/>
              <a:t>директора</a:t>
            </a:r>
            <a:r>
              <a:rPr lang="en-US" i="1" dirty="0"/>
              <a:t>,</a:t>
            </a:r>
            <a:r>
              <a:rPr lang="uk-UA" dirty="0" smtClean="0"/>
              <a:t> </a:t>
            </a:r>
            <a:r>
              <a:rPr lang="uk-UA" i="1" dirty="0" err="1" smtClean="0"/>
              <a:t>инструктора</a:t>
            </a:r>
            <a:endParaRPr lang="en-US" i="1" dirty="0" smtClean="0"/>
          </a:p>
          <a:p>
            <a:r>
              <a:rPr lang="uk-UA" dirty="0"/>
              <a:t>Очевидно певний вплив мали </a:t>
            </a:r>
            <a:r>
              <a:rPr lang="uk-UA" dirty="0" smtClean="0"/>
              <a:t>форми </a:t>
            </a:r>
            <a:r>
              <a:rPr lang="uk-UA" dirty="0" err="1"/>
              <a:t>Н.в</a:t>
            </a:r>
            <a:r>
              <a:rPr lang="uk-UA" dirty="0"/>
              <a:t>. </a:t>
            </a:r>
            <a:r>
              <a:rPr lang="uk-UA" dirty="0" smtClean="0"/>
              <a:t>двоїни </a:t>
            </a:r>
            <a:r>
              <a:rPr lang="en-US" dirty="0" smtClean="0"/>
              <a:t>(</a:t>
            </a:r>
            <a:r>
              <a:rPr lang="uk-UA" dirty="0" smtClean="0"/>
              <a:t>переважно іменників</a:t>
            </a:r>
            <a:r>
              <a:rPr lang="en-US" dirty="0" smtClean="0"/>
              <a:t>)</a:t>
            </a:r>
            <a:r>
              <a:rPr lang="uk-UA" dirty="0" smtClean="0"/>
              <a:t> </a:t>
            </a:r>
            <a:r>
              <a:rPr lang="uk-UA" dirty="0"/>
              <a:t>які означали щось, що характеризувалося </a:t>
            </a:r>
            <a:r>
              <a:rPr lang="uk-UA" dirty="0" smtClean="0"/>
              <a:t>подвійністю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uk-UA" i="1" dirty="0" smtClean="0"/>
              <a:t>рукава</a:t>
            </a:r>
            <a:r>
              <a:rPr lang="uk-UA" i="1" dirty="0"/>
              <a:t>, берега, </a:t>
            </a:r>
            <a:r>
              <a:rPr lang="uk-UA" i="1" dirty="0" err="1"/>
              <a:t>глаза</a:t>
            </a:r>
            <a:r>
              <a:rPr lang="uk-UA" i="1" dirty="0"/>
              <a:t>, </a:t>
            </a:r>
            <a:r>
              <a:rPr lang="uk-UA" i="1" dirty="0" err="1" smtClean="0"/>
              <a:t>бока</a:t>
            </a:r>
            <a:r>
              <a:rPr lang="uk-UA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uk-UA" dirty="0"/>
              <a:t>П</a:t>
            </a:r>
            <a:r>
              <a:rPr lang="uk-UA" dirty="0" smtClean="0"/>
              <a:t>роти </a:t>
            </a:r>
            <a:r>
              <a:rPr lang="uk-UA" dirty="0"/>
              <a:t>цієї гіпотези висувається поважне заперечення: форма двоїни мала наголошену основу. 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На утворення закінчення </a:t>
            </a:r>
            <a:r>
              <a:rPr lang="uk-UA" dirty="0"/>
              <a:t>могли мати вплив форми </a:t>
            </a:r>
            <a:r>
              <a:rPr lang="uk-UA" dirty="0" err="1"/>
              <a:t>Н.в</a:t>
            </a:r>
            <a:r>
              <a:rPr lang="uk-UA" dirty="0"/>
              <a:t>. множ. іменників середнього роду на </a:t>
            </a:r>
            <a:r>
              <a:rPr lang="uk-UA" b="1" dirty="0"/>
              <a:t>‑а</a:t>
            </a:r>
            <a:r>
              <a:rPr lang="uk-UA" dirty="0"/>
              <a:t>, хоча самі іменники середнього роду вже від </a:t>
            </a:r>
            <a:r>
              <a:rPr lang="en-US" dirty="0" smtClean="0"/>
              <a:t>XVI</a:t>
            </a:r>
            <a:r>
              <a:rPr lang="uk-UA" dirty="0" smtClean="0"/>
              <a:t>ст</a:t>
            </a:r>
            <a:r>
              <a:rPr lang="uk-UA" dirty="0"/>
              <a:t>. </a:t>
            </a:r>
            <a:r>
              <a:rPr lang="uk-UA" dirty="0" smtClean="0"/>
              <a:t>набували </a:t>
            </a:r>
            <a:r>
              <a:rPr lang="uk-UA" dirty="0"/>
              <a:t>закінчень іменників чоловічого роду на </a:t>
            </a:r>
            <a:r>
              <a:rPr lang="uk-UA" b="1" dirty="0"/>
              <a:t>-і / -ы</a:t>
            </a:r>
            <a:r>
              <a:rPr lang="uk-UA" dirty="0"/>
              <a:t>.</a:t>
            </a:r>
            <a:endParaRPr lang="ru-RU" i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29600" cy="4525963"/>
          </a:xfrm>
        </p:spPr>
        <p:txBody>
          <a:bodyPr/>
          <a:lstStyle/>
          <a:p>
            <a:r>
              <a:rPr lang="uk-UA" dirty="0" smtClean="0"/>
              <a:t>Аналітизм</a:t>
            </a:r>
          </a:p>
          <a:p>
            <a:pPr>
              <a:buFontTx/>
              <a:buChar char="-"/>
            </a:pPr>
            <a:r>
              <a:rPr lang="uk-UA" dirty="0" smtClean="0"/>
              <a:t>перенесення </a:t>
            </a:r>
            <a:r>
              <a:rPr lang="uk-UA" dirty="0"/>
              <a:t>центру тяжіння з закінчень на прийменники (при </a:t>
            </a:r>
            <a:r>
              <a:rPr lang="uk-UA" dirty="0" smtClean="0"/>
              <a:t>відмінюванні)</a:t>
            </a:r>
          </a:p>
          <a:p>
            <a:pPr>
              <a:buNone/>
            </a:pPr>
            <a:r>
              <a:rPr lang="uk-UA" dirty="0" err="1" smtClean="0"/>
              <a:t>лѣсѣ</a:t>
            </a:r>
            <a:r>
              <a:rPr lang="uk-UA" dirty="0" smtClean="0"/>
              <a:t> </a:t>
            </a:r>
            <a:r>
              <a:rPr lang="uk-UA" dirty="0"/>
              <a:t>– сучасне </a:t>
            </a:r>
            <a:r>
              <a:rPr lang="uk-UA" b="1" i="1" dirty="0"/>
              <a:t>в</a:t>
            </a:r>
            <a:r>
              <a:rPr lang="uk-UA" dirty="0"/>
              <a:t> </a:t>
            </a:r>
            <a:r>
              <a:rPr lang="uk-UA" i="1" dirty="0" smtClean="0"/>
              <a:t>лесу</a:t>
            </a:r>
          </a:p>
          <a:p>
            <a:pPr>
              <a:buFontTx/>
              <a:buChar char="-"/>
            </a:pPr>
            <a:r>
              <a:rPr lang="uk-UA" dirty="0" smtClean="0"/>
              <a:t>з </a:t>
            </a:r>
            <a:r>
              <a:rPr lang="uk-UA" dirty="0"/>
              <a:t>закінчень (та інших морфем) на особові займенники (у </a:t>
            </a:r>
            <a:r>
              <a:rPr lang="uk-UA" dirty="0" smtClean="0"/>
              <a:t>дієвідмінюванні)</a:t>
            </a:r>
          </a:p>
          <a:p>
            <a:pPr>
              <a:buNone/>
            </a:pPr>
            <a:r>
              <a:rPr lang="uk-UA" i="1" dirty="0" err="1" smtClean="0"/>
              <a:t>ходилъ</a:t>
            </a:r>
            <a:r>
              <a:rPr lang="uk-UA" i="1" dirty="0" smtClean="0"/>
              <a:t> </a:t>
            </a:r>
            <a:r>
              <a:rPr lang="uk-UA" i="1" dirty="0" err="1"/>
              <a:t>єсмь</a:t>
            </a:r>
            <a:r>
              <a:rPr lang="uk-UA" dirty="0"/>
              <a:t> або </a:t>
            </a:r>
            <a:r>
              <a:rPr lang="uk-UA" i="1" dirty="0" err="1"/>
              <a:t>хожаахъ</a:t>
            </a:r>
            <a:r>
              <a:rPr lang="uk-UA" dirty="0"/>
              <a:t> і сучасне </a:t>
            </a:r>
            <a:r>
              <a:rPr lang="uk-UA" b="1" i="1" dirty="0"/>
              <a:t>я</a:t>
            </a:r>
            <a:r>
              <a:rPr lang="uk-UA" i="1" dirty="0"/>
              <a:t> </a:t>
            </a:r>
            <a:r>
              <a:rPr lang="uk-UA" i="1" dirty="0" err="1"/>
              <a:t>ходил</a:t>
            </a:r>
            <a:r>
              <a:rPr lang="uk-UA" dirty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Історія іменників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85794"/>
            <a:ext cx="9144000" cy="6072206"/>
          </a:xfrm>
        </p:spPr>
        <p:txBody>
          <a:bodyPr>
            <a:normAutofit fontScale="85000" lnSpcReduction="20000"/>
          </a:bodyPr>
          <a:lstStyle/>
          <a:p>
            <a:r>
              <a:rPr lang="uk-UA" dirty="0"/>
              <a:t>до епохи початку писемності існували різні типи </a:t>
            </a:r>
            <a:r>
              <a:rPr lang="uk-UA" dirty="0" smtClean="0"/>
              <a:t>відмінювання - </a:t>
            </a:r>
            <a:r>
              <a:rPr lang="uk-UA" dirty="0"/>
              <a:t>один відмінок в іменниках різного типу відмінювання мав різні </a:t>
            </a:r>
            <a:r>
              <a:rPr lang="uk-UA" dirty="0" smtClean="0"/>
              <a:t>закінчення</a:t>
            </a:r>
          </a:p>
          <a:p>
            <a:r>
              <a:rPr lang="uk-UA" dirty="0"/>
              <a:t>у</a:t>
            </a:r>
            <a:r>
              <a:rPr lang="uk-UA" dirty="0" smtClean="0"/>
              <a:t> </a:t>
            </a:r>
            <a:r>
              <a:rPr lang="uk-UA" dirty="0" err="1" smtClean="0"/>
              <a:t>псл</a:t>
            </a:r>
            <a:r>
              <a:rPr lang="uk-UA" dirty="0" smtClean="0"/>
              <a:t>. мові </a:t>
            </a:r>
            <a:r>
              <a:rPr lang="uk-UA" dirty="0"/>
              <a:t>кожен тип відмінювання визначався за останнім звуком </a:t>
            </a:r>
            <a:r>
              <a:rPr lang="uk-UA" dirty="0" smtClean="0"/>
              <a:t>основи</a:t>
            </a:r>
          </a:p>
          <a:p>
            <a:r>
              <a:rPr lang="uk-UA" dirty="0"/>
              <a:t>перерозподіл </a:t>
            </a:r>
            <a:r>
              <a:rPr lang="uk-UA" dirty="0" smtClean="0"/>
              <a:t>морфем - </a:t>
            </a:r>
            <a:r>
              <a:rPr lang="uk-UA" dirty="0"/>
              <a:t>останній звук </a:t>
            </a:r>
            <a:r>
              <a:rPr lang="uk-UA" dirty="0" smtClean="0"/>
              <a:t>основи відійшов </a:t>
            </a:r>
            <a:r>
              <a:rPr lang="uk-UA" dirty="0"/>
              <a:t>до </a:t>
            </a:r>
            <a:r>
              <a:rPr lang="uk-UA" dirty="0" smtClean="0"/>
              <a:t>закінчення</a:t>
            </a:r>
          </a:p>
          <a:p>
            <a:r>
              <a:rPr lang="uk-UA" dirty="0" smtClean="0"/>
              <a:t>Уніфікація - </a:t>
            </a:r>
            <a:r>
              <a:rPr lang="uk-UA" dirty="0"/>
              <a:t>значне обмеження кількості </a:t>
            </a:r>
            <a:r>
              <a:rPr lang="uk-UA" dirty="0" smtClean="0"/>
              <a:t>відмін: </a:t>
            </a:r>
          </a:p>
          <a:p>
            <a:pPr>
              <a:buNone/>
            </a:pPr>
            <a:r>
              <a:rPr lang="uk-UA" sz="2600" dirty="0" smtClean="0"/>
              <a:t>у </a:t>
            </a:r>
            <a:r>
              <a:rPr lang="uk-UA" sz="2600" dirty="0"/>
              <a:t>найдавніших </a:t>
            </a:r>
            <a:r>
              <a:rPr lang="uk-UA" sz="2600" dirty="0" err="1"/>
              <a:t>стсл</a:t>
            </a:r>
            <a:r>
              <a:rPr lang="uk-UA" sz="2600" dirty="0"/>
              <a:t>. чи струс. пам’ятках у </a:t>
            </a:r>
            <a:r>
              <a:rPr lang="uk-UA" sz="2600" dirty="0" err="1"/>
              <a:t>Н.в</a:t>
            </a:r>
            <a:r>
              <a:rPr lang="uk-UA" sz="2600" dirty="0"/>
              <a:t>. </a:t>
            </a:r>
            <a:r>
              <a:rPr lang="uk-UA" sz="2600" dirty="0" err="1"/>
              <a:t>одн</a:t>
            </a:r>
            <a:r>
              <a:rPr lang="uk-UA" sz="2600" dirty="0"/>
              <a:t>. давньої відміни на </a:t>
            </a:r>
            <a:r>
              <a:rPr lang="uk-UA" sz="2600" b="1" dirty="0"/>
              <a:t>-о- </a:t>
            </a:r>
            <a:r>
              <a:rPr lang="uk-UA" sz="2600" dirty="0"/>
              <a:t>виступає закінчення </a:t>
            </a:r>
            <a:r>
              <a:rPr lang="uk-UA" sz="2600" b="1" dirty="0"/>
              <a:t>-ъ</a:t>
            </a:r>
            <a:r>
              <a:rPr lang="uk-UA" sz="2600" dirty="0"/>
              <a:t> з давньої відміни на </a:t>
            </a:r>
            <a:r>
              <a:rPr lang="uk-UA" sz="2600" b="1" dirty="0"/>
              <a:t>-ŭ- </a:t>
            </a:r>
            <a:r>
              <a:rPr lang="uk-UA" sz="2600" dirty="0"/>
              <a:t>(</a:t>
            </a:r>
            <a:r>
              <a:rPr lang="uk-UA" sz="2600" i="1" dirty="0" err="1"/>
              <a:t>столъ</a:t>
            </a:r>
            <a:r>
              <a:rPr lang="uk-UA" sz="2600" dirty="0"/>
              <a:t> як </a:t>
            </a:r>
            <a:r>
              <a:rPr lang="uk-UA" sz="2600" i="1" dirty="0" err="1"/>
              <a:t>домъ</a:t>
            </a:r>
            <a:r>
              <a:rPr lang="uk-UA" sz="2600" dirty="0" smtClean="0"/>
              <a:t>)</a:t>
            </a:r>
          </a:p>
          <a:p>
            <a:pPr>
              <a:buNone/>
            </a:pPr>
            <a:endParaRPr lang="uk-UA" sz="2600" dirty="0" smtClean="0"/>
          </a:p>
          <a:p>
            <a:r>
              <a:rPr lang="uk-UA" sz="3300" dirty="0" err="1"/>
              <a:t>Д</a:t>
            </a:r>
            <a:r>
              <a:rPr lang="uk-UA" sz="3300" dirty="0" err="1" smtClean="0"/>
              <a:t>рус</a:t>
            </a:r>
            <a:r>
              <a:rPr lang="uk-UA" sz="3300" dirty="0" smtClean="0"/>
              <a:t>. мова - конкуренція </a:t>
            </a:r>
            <a:r>
              <a:rPr lang="uk-UA" sz="3300" dirty="0"/>
              <a:t>закінчень </a:t>
            </a:r>
            <a:r>
              <a:rPr lang="uk-UA" sz="3300" dirty="0" smtClean="0"/>
              <a:t>у  </a:t>
            </a:r>
            <a:r>
              <a:rPr lang="uk-UA" sz="3300" dirty="0"/>
              <a:t>новоутворених відмінах </a:t>
            </a:r>
            <a:endParaRPr lang="uk-UA" sz="3300" dirty="0" smtClean="0"/>
          </a:p>
          <a:p>
            <a:pPr>
              <a:buNone/>
            </a:pPr>
            <a:r>
              <a:rPr lang="uk-UA" sz="3300" dirty="0" smtClean="0"/>
              <a:t>- іменників </a:t>
            </a:r>
            <a:r>
              <a:rPr lang="uk-UA" sz="3300" dirty="0"/>
              <a:t>чоловічого та середнього роду, </a:t>
            </a:r>
            <a:endParaRPr lang="uk-UA" sz="3300" dirty="0" smtClean="0"/>
          </a:p>
          <a:p>
            <a:pPr>
              <a:buFontTx/>
              <a:buChar char="-"/>
            </a:pPr>
            <a:r>
              <a:rPr lang="uk-UA" sz="3300" dirty="0" smtClean="0"/>
              <a:t>жіночого </a:t>
            </a:r>
            <a:r>
              <a:rPr lang="uk-UA" sz="3300" dirty="0"/>
              <a:t>роду на -а</a:t>
            </a:r>
            <a:r>
              <a:rPr lang="uk-UA" sz="3300" dirty="0" smtClean="0"/>
              <a:t>,</a:t>
            </a:r>
          </a:p>
          <a:p>
            <a:pPr>
              <a:buFontTx/>
              <a:buChar char="-"/>
            </a:pPr>
            <a:r>
              <a:rPr lang="uk-UA" sz="3300" dirty="0" smtClean="0"/>
              <a:t>жіночого </a:t>
            </a:r>
            <a:r>
              <a:rPr lang="uk-UA" sz="3300" dirty="0"/>
              <a:t>роду на м’який </a:t>
            </a:r>
            <a:r>
              <a:rPr lang="uk-UA" sz="3300" dirty="0" smtClean="0"/>
              <a:t>приголосний</a:t>
            </a:r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Іменники з </a:t>
            </a:r>
            <a:r>
              <a:rPr lang="uk-UA" dirty="0"/>
              <a:t>основою на *о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r>
              <a:rPr lang="uk-UA" dirty="0"/>
              <a:t>твердий і м’який різновиди </a:t>
            </a:r>
            <a:r>
              <a:rPr lang="uk-UA" dirty="0" smtClean="0"/>
              <a:t>відмінювання: </a:t>
            </a:r>
          </a:p>
          <a:p>
            <a:pPr>
              <a:buNone/>
            </a:pPr>
            <a:r>
              <a:rPr lang="en-US" dirty="0" smtClean="0"/>
              <a:t>*</a:t>
            </a:r>
            <a:r>
              <a:rPr lang="uk-UA" dirty="0" smtClean="0"/>
              <a:t>-о- // </a:t>
            </a:r>
            <a:r>
              <a:rPr lang="en-US" dirty="0" smtClean="0"/>
              <a:t>*-</a:t>
            </a:r>
            <a:r>
              <a:rPr lang="en-US" dirty="0" err="1" smtClean="0"/>
              <a:t>jo</a:t>
            </a:r>
            <a:r>
              <a:rPr lang="en-US" dirty="0" smtClean="0"/>
              <a:t>-</a:t>
            </a:r>
            <a:r>
              <a:rPr lang="uk-UA" dirty="0"/>
              <a:t> та слова типу </a:t>
            </a:r>
            <a:r>
              <a:rPr lang="uk-UA" i="1" dirty="0" err="1" smtClean="0"/>
              <a:t>оть</a:t>
            </a:r>
            <a:r>
              <a:rPr lang="uk-UA" b="1" i="1" dirty="0" err="1" smtClean="0"/>
              <a:t>ц</a:t>
            </a:r>
            <a:r>
              <a:rPr lang="uk-UA" i="1" dirty="0" err="1" smtClean="0"/>
              <a:t>ъ</a:t>
            </a:r>
            <a:endParaRPr lang="en-US" i="1" dirty="0"/>
          </a:p>
          <a:p>
            <a:r>
              <a:rPr lang="uk-UA" dirty="0"/>
              <a:t>слова чоловічого та середнього </a:t>
            </a:r>
            <a:r>
              <a:rPr lang="uk-UA" dirty="0" smtClean="0"/>
              <a:t>роду</a:t>
            </a:r>
            <a:endParaRPr lang="en-US" dirty="0" smtClean="0"/>
          </a:p>
          <a:p>
            <a:pPr>
              <a:buNone/>
            </a:pPr>
            <a:r>
              <a:rPr lang="uk-UA" dirty="0" err="1" smtClean="0"/>
              <a:t>Н.в</a:t>
            </a:r>
            <a:r>
              <a:rPr lang="uk-UA" dirty="0" smtClean="0"/>
              <a:t>. після твердого</a:t>
            </a:r>
            <a:r>
              <a:rPr lang="en-US" dirty="0" smtClean="0"/>
              <a:t> </a:t>
            </a:r>
            <a:r>
              <a:rPr lang="uk-UA" dirty="0" smtClean="0"/>
              <a:t>приголосного </a:t>
            </a:r>
            <a:r>
              <a:rPr lang="uk-UA" b="1" dirty="0" smtClean="0"/>
              <a:t>-</a:t>
            </a:r>
            <a:r>
              <a:rPr lang="uk-UA" b="1" dirty="0"/>
              <a:t>ъ, -</a:t>
            </a:r>
            <a:r>
              <a:rPr lang="uk-UA" b="1" dirty="0" smtClean="0"/>
              <a:t>о</a:t>
            </a:r>
            <a:endParaRPr lang="en-US" b="1" dirty="0"/>
          </a:p>
          <a:p>
            <a:pPr>
              <a:buNone/>
            </a:pPr>
            <a:r>
              <a:rPr lang="uk-UA" i="1" dirty="0" err="1" smtClean="0"/>
              <a:t>столъ</a:t>
            </a:r>
            <a:r>
              <a:rPr lang="uk-UA" dirty="0"/>
              <a:t>, </a:t>
            </a:r>
            <a:r>
              <a:rPr lang="uk-UA" i="1" dirty="0" smtClean="0"/>
              <a:t>село</a:t>
            </a:r>
            <a:endParaRPr lang="en-US" dirty="0" smtClean="0"/>
          </a:p>
          <a:p>
            <a:pPr>
              <a:buNone/>
            </a:pPr>
            <a:r>
              <a:rPr lang="uk-UA" dirty="0" err="1" smtClean="0"/>
              <a:t>Н.в</a:t>
            </a:r>
            <a:r>
              <a:rPr lang="uk-UA" dirty="0" smtClean="0"/>
              <a:t>. після </a:t>
            </a:r>
            <a:r>
              <a:rPr lang="uk-UA" dirty="0"/>
              <a:t>м’якого приголосного </a:t>
            </a:r>
            <a:r>
              <a:rPr lang="uk-UA" b="1" dirty="0" smtClean="0"/>
              <a:t>-ь, -е </a:t>
            </a:r>
            <a:endParaRPr lang="en-US" b="1" dirty="0" smtClean="0"/>
          </a:p>
          <a:p>
            <a:pPr>
              <a:buNone/>
            </a:pPr>
            <a:r>
              <a:rPr lang="uk-UA" i="1" dirty="0" err="1" smtClean="0"/>
              <a:t>конь</a:t>
            </a:r>
            <a:r>
              <a:rPr lang="uk-UA" dirty="0"/>
              <a:t>, </a:t>
            </a:r>
            <a:r>
              <a:rPr lang="uk-UA" i="1" dirty="0" smtClean="0"/>
              <a:t>поле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слова </a:t>
            </a:r>
            <a:r>
              <a:rPr lang="uk-UA" dirty="0"/>
              <a:t>чоловічого </a:t>
            </a:r>
            <a:r>
              <a:rPr lang="uk-UA" dirty="0" smtClean="0"/>
              <a:t>роду </a:t>
            </a:r>
            <a:r>
              <a:rPr lang="uk-UA" dirty="0"/>
              <a:t>типу </a:t>
            </a:r>
            <a:r>
              <a:rPr lang="uk-UA" i="1" dirty="0" err="1"/>
              <a:t>краи</a:t>
            </a:r>
            <a:r>
              <a:rPr lang="uk-UA" dirty="0"/>
              <a:t>, </a:t>
            </a:r>
            <a:r>
              <a:rPr lang="uk-UA" i="1" dirty="0" err="1"/>
              <a:t>разбои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28596" y="214287"/>
          <a:ext cx="8215370" cy="5675944"/>
        </p:xfrm>
        <a:graphic>
          <a:graphicData uri="http://schemas.openxmlformats.org/drawingml/2006/table">
            <a:tbl>
              <a:tblPr/>
              <a:tblGrid>
                <a:gridCol w="971710"/>
                <a:gridCol w="2195231"/>
                <a:gridCol w="2610237"/>
                <a:gridCol w="2438192"/>
              </a:tblGrid>
              <a:tr h="283128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Однина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Множина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>
                          <a:latin typeface="Times New Roman"/>
                          <a:ea typeface="Times New Roman"/>
                          <a:cs typeface="Times New Roman"/>
                        </a:rPr>
                        <a:t>Двоїна 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651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Н.в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вълкъ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конь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л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то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море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вълци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кони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л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та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мора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вълка кона л</a:t>
                      </a: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т</a:t>
                      </a: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>
                          <a:latin typeface="IzhitsaCyrillic"/>
                          <a:ea typeface="Times New Roman"/>
                          <a:cs typeface="IzhitsaCyrillic"/>
                        </a:rPr>
                        <a:t> 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мори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651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Р.в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вълка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кона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л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та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мора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17780" algn="l"/>
                        </a:tabLst>
                      </a:pPr>
                      <a:r>
                        <a:rPr lang="ru-RU" sz="18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вълкъ</a:t>
                      </a:r>
                      <a:r>
                        <a:rPr lang="ru-RU" sz="18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конь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л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тъ морь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вълкоу коню л</a:t>
                      </a: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тоу морю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651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Д.в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вълкоу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коню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л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тоу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морю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вълкомъ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конемъ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л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томъ моремъ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вълкома конема л</a:t>
                      </a: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тома морема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651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З.в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вълкъ конь л</a:t>
                      </a: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то море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вълкы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кон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dirty="0" err="1">
                          <a:latin typeface="IzhitsaCyrillic"/>
                          <a:ea typeface="Times New Roman"/>
                          <a:cs typeface="IzhitsaCyrillic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л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та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мора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вълка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кона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л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dirty="0" err="1">
                          <a:latin typeface="IzhitsaCyrillic"/>
                          <a:ea typeface="Times New Roman"/>
                          <a:cs typeface="IzhitsaCyrillic"/>
                        </a:rPr>
                        <a:t>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мори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2658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О.в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вълкъмь коньмь л</a:t>
                      </a: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тъмь морьмь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вълкы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кони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л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ты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мори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вълкома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конема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л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тома морема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3651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М.в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вълц</a:t>
                      </a: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>
                          <a:latin typeface="IzhitsaCyrillic"/>
                          <a:ea typeface="Times New Roman"/>
                          <a:cs typeface="IzhitsaCyrillic"/>
                        </a:rPr>
                        <a:t> 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кони л</a:t>
                      </a: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т</a:t>
                      </a:r>
                      <a:r>
                        <a:rPr lang="ru-RU" sz="1800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>
                          <a:latin typeface="IzhitsaCyrillic"/>
                          <a:ea typeface="Times New Roman"/>
                          <a:cs typeface="IzhitsaCyrillic"/>
                        </a:rPr>
                        <a:t> </a:t>
                      </a:r>
                      <a:r>
                        <a:rPr lang="ru-RU" sz="1800" i="1">
                          <a:latin typeface="TimesNewRomanPS-ItalicMT"/>
                          <a:ea typeface="Times New Roman"/>
                          <a:cs typeface="TimesNewRomanPS-ItalicMT"/>
                        </a:rPr>
                        <a:t>мори</a:t>
                      </a:r>
                      <a:endParaRPr lang="ru-RU" sz="14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вълц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хъ конихъ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л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хъ морихъ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вълкоу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коню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л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тоу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морю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9563">
                <a:tc>
                  <a:txBody>
                    <a:bodyPr/>
                    <a:lstStyle/>
                    <a:p>
                      <a:pPr marL="180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err="1">
                          <a:latin typeface="Times New Roman"/>
                          <a:ea typeface="Times New Roman"/>
                          <a:cs typeface="Times New Roman"/>
                        </a:rPr>
                        <a:t>Кл.в</a:t>
                      </a:r>
                      <a:r>
                        <a:rPr lang="uk-UA" sz="1800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вълче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коню 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л</a:t>
                      </a:r>
                      <a:r>
                        <a:rPr lang="ru-RU" sz="1800" dirty="0" err="1">
                          <a:latin typeface="Arial"/>
                          <a:ea typeface="Times New Roman"/>
                          <a:cs typeface="Times New Roman"/>
                        </a:rPr>
                        <a:t>ѣ</a:t>
                      </a:r>
                      <a:r>
                        <a:rPr lang="ru-RU" sz="18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то </a:t>
                      </a:r>
                      <a:r>
                        <a:rPr lang="ru-RU" sz="18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море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800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uk-UA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863" marR="378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2547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Іменники з </a:t>
            </a:r>
            <a:r>
              <a:rPr lang="uk-UA" dirty="0"/>
              <a:t>основою на *а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28670"/>
            <a:ext cx="8229600" cy="5197493"/>
          </a:xfrm>
        </p:spPr>
        <p:txBody>
          <a:bodyPr>
            <a:normAutofit lnSpcReduction="10000"/>
          </a:bodyPr>
          <a:lstStyle/>
          <a:p>
            <a:r>
              <a:rPr lang="uk-UA" dirty="0"/>
              <a:t>твердий та м’який різновиди </a:t>
            </a:r>
            <a:r>
              <a:rPr lang="uk-UA" dirty="0" smtClean="0"/>
              <a:t>відмінювання</a:t>
            </a:r>
            <a:endParaRPr lang="en-US" dirty="0" smtClean="0"/>
          </a:p>
          <a:p>
            <a:r>
              <a:rPr lang="en-US" dirty="0" smtClean="0"/>
              <a:t>*-a- ||</a:t>
            </a:r>
            <a:r>
              <a:rPr lang="uk-UA" dirty="0" smtClean="0"/>
              <a:t>*</a:t>
            </a:r>
            <a:r>
              <a:rPr lang="en-US" dirty="0" smtClean="0"/>
              <a:t>-</a:t>
            </a:r>
            <a:r>
              <a:rPr lang="en-US" dirty="0" err="1" smtClean="0"/>
              <a:t>ja</a:t>
            </a:r>
            <a:r>
              <a:rPr lang="en-US" dirty="0" smtClean="0"/>
              <a:t>- </a:t>
            </a:r>
            <a:r>
              <a:rPr lang="uk-UA" dirty="0"/>
              <a:t>і слова типу </a:t>
            </a:r>
            <a:r>
              <a:rPr lang="uk-UA" i="1" dirty="0" err="1"/>
              <a:t>деви</a:t>
            </a:r>
            <a:r>
              <a:rPr lang="uk-UA" b="1" i="1" dirty="0" err="1"/>
              <a:t>ц</a:t>
            </a:r>
            <a:r>
              <a:rPr lang="uk-UA" i="1" dirty="0" err="1"/>
              <a:t>а</a:t>
            </a:r>
            <a:r>
              <a:rPr lang="uk-UA" dirty="0" smtClean="0"/>
              <a:t> </a:t>
            </a:r>
            <a:endParaRPr lang="en-US" dirty="0" smtClean="0"/>
          </a:p>
          <a:p>
            <a:pPr>
              <a:buNone/>
            </a:pPr>
            <a:r>
              <a:rPr lang="uk-UA" dirty="0"/>
              <a:t>а) іменники </a:t>
            </a:r>
            <a:r>
              <a:rPr lang="uk-UA" b="1" dirty="0"/>
              <a:t>жіночого роду</a:t>
            </a:r>
            <a:r>
              <a:rPr lang="uk-UA" dirty="0"/>
              <a:t>, які мали в </a:t>
            </a:r>
            <a:r>
              <a:rPr lang="uk-UA" dirty="0" err="1"/>
              <a:t>Н.в</a:t>
            </a:r>
            <a:r>
              <a:rPr lang="uk-UA" dirty="0"/>
              <a:t>. закінчення </a:t>
            </a:r>
            <a:r>
              <a:rPr lang="uk-UA" b="1" dirty="0"/>
              <a:t>-а, -</a:t>
            </a:r>
            <a:r>
              <a:rPr lang="ru-RU" b="1" dirty="0"/>
              <a:t>‘</a:t>
            </a:r>
            <a:r>
              <a:rPr lang="en-US" b="1" dirty="0"/>
              <a:t>a</a:t>
            </a:r>
            <a:r>
              <a:rPr lang="ru-RU" b="1" dirty="0"/>
              <a:t> </a:t>
            </a:r>
            <a:r>
              <a:rPr lang="ru-RU" dirty="0"/>
              <a:t>(</a:t>
            </a:r>
            <a:r>
              <a:rPr lang="uk-UA" i="1" dirty="0"/>
              <a:t>вода</a:t>
            </a:r>
            <a:r>
              <a:rPr lang="uk-UA" dirty="0"/>
              <a:t>, </a:t>
            </a:r>
            <a:r>
              <a:rPr lang="uk-UA" i="1" dirty="0"/>
              <a:t>земля</a:t>
            </a:r>
            <a:r>
              <a:rPr lang="uk-UA" dirty="0"/>
              <a:t>),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б</a:t>
            </a:r>
            <a:r>
              <a:rPr lang="uk-UA" dirty="0"/>
              <a:t>) </a:t>
            </a:r>
            <a:r>
              <a:rPr lang="uk-UA" dirty="0" smtClean="0"/>
              <a:t>іменники </a:t>
            </a:r>
            <a:r>
              <a:rPr lang="uk-UA" b="1" dirty="0"/>
              <a:t>чоловічого роду </a:t>
            </a:r>
            <a:r>
              <a:rPr lang="uk-UA" dirty="0"/>
              <a:t>на </a:t>
            </a:r>
            <a:r>
              <a:rPr lang="uk-UA" b="1" dirty="0"/>
              <a:t>-а, -</a:t>
            </a:r>
            <a:r>
              <a:rPr lang="ru-RU" b="1" dirty="0"/>
              <a:t>‘</a:t>
            </a:r>
            <a:r>
              <a:rPr lang="en-US" b="1" dirty="0"/>
              <a:t>a</a:t>
            </a:r>
            <a:r>
              <a:rPr lang="uk-UA" b="1" dirty="0"/>
              <a:t> </a:t>
            </a:r>
            <a:r>
              <a:rPr lang="uk-UA" dirty="0"/>
              <a:t>(</a:t>
            </a:r>
            <a:r>
              <a:rPr lang="uk-UA" i="1" dirty="0"/>
              <a:t>слуга</a:t>
            </a:r>
            <a:r>
              <a:rPr lang="uk-UA" dirty="0"/>
              <a:t>, </a:t>
            </a:r>
            <a:r>
              <a:rPr lang="uk-UA" i="1" dirty="0" err="1"/>
              <a:t>воевода</a:t>
            </a:r>
            <a:r>
              <a:rPr lang="uk-UA" dirty="0"/>
              <a:t>, </a:t>
            </a:r>
            <a:r>
              <a:rPr lang="uk-UA" i="1" dirty="0" err="1"/>
              <a:t>юноша</a:t>
            </a:r>
            <a:r>
              <a:rPr lang="uk-UA" dirty="0"/>
              <a:t>),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в</a:t>
            </a:r>
            <a:r>
              <a:rPr lang="uk-UA" dirty="0"/>
              <a:t>) іменники </a:t>
            </a:r>
            <a:r>
              <a:rPr lang="uk-UA" b="1" dirty="0"/>
              <a:t>чоловічого роду </a:t>
            </a:r>
            <a:r>
              <a:rPr lang="uk-UA" dirty="0"/>
              <a:t>на </a:t>
            </a:r>
            <a:r>
              <a:rPr lang="uk-UA" b="1" dirty="0" err="1"/>
              <a:t>-ии</a:t>
            </a:r>
            <a:r>
              <a:rPr lang="uk-UA" b="1" dirty="0"/>
              <a:t> </a:t>
            </a:r>
            <a:r>
              <a:rPr lang="uk-UA" dirty="0"/>
              <a:t>(</a:t>
            </a:r>
            <a:r>
              <a:rPr lang="uk-UA" i="1" dirty="0" err="1"/>
              <a:t>судии</a:t>
            </a:r>
            <a:r>
              <a:rPr lang="uk-UA" dirty="0"/>
              <a:t>, </a:t>
            </a:r>
            <a:r>
              <a:rPr lang="uk-UA" i="1" dirty="0" err="1"/>
              <a:t>кормчии</a:t>
            </a:r>
            <a:r>
              <a:rPr lang="uk-UA" dirty="0"/>
              <a:t>), </a:t>
            </a:r>
            <a:endParaRPr lang="en-US" dirty="0" smtClean="0"/>
          </a:p>
          <a:p>
            <a:pPr>
              <a:buNone/>
            </a:pPr>
            <a:r>
              <a:rPr lang="uk-UA" dirty="0" smtClean="0"/>
              <a:t>г</a:t>
            </a:r>
            <a:r>
              <a:rPr lang="uk-UA" dirty="0"/>
              <a:t>) іменник </a:t>
            </a:r>
            <a:r>
              <a:rPr lang="uk-UA" b="1" dirty="0"/>
              <a:t>жіночого роду </a:t>
            </a:r>
            <a:r>
              <a:rPr lang="uk-UA" dirty="0"/>
              <a:t>на </a:t>
            </a:r>
            <a:r>
              <a:rPr lang="en-US" b="1" dirty="0" err="1" smtClean="0"/>
              <a:t>-</a:t>
            </a:r>
            <a:r>
              <a:rPr lang="uk-UA" b="1" dirty="0" err="1" smtClean="0"/>
              <a:t>ыни</a:t>
            </a:r>
            <a:r>
              <a:rPr lang="uk-UA" b="1" dirty="0" smtClean="0"/>
              <a:t> </a:t>
            </a:r>
            <a:r>
              <a:rPr lang="uk-UA" dirty="0"/>
              <a:t>(</a:t>
            </a:r>
            <a:r>
              <a:rPr lang="uk-UA" i="1" dirty="0" err="1"/>
              <a:t>кънягыни</a:t>
            </a:r>
            <a:r>
              <a:rPr lang="uk-UA" dirty="0"/>
              <a:t>, </a:t>
            </a:r>
            <a:r>
              <a:rPr lang="uk-UA" i="1" dirty="0" err="1" smtClean="0"/>
              <a:t>рабыни</a:t>
            </a:r>
            <a:r>
              <a:rPr lang="uk-UA" dirty="0"/>
              <a:t>)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E0D51-6CE8-4E64-B90E-316E73F1B913}" type="slidenum">
              <a:rPr lang="ru-RU" smtClean="0"/>
              <a:pPr/>
              <a:t>9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85720" y="500043"/>
          <a:ext cx="8643998" cy="5747655"/>
        </p:xfrm>
        <a:graphic>
          <a:graphicData uri="http://schemas.openxmlformats.org/drawingml/2006/table">
            <a:tbl>
              <a:tblPr/>
              <a:tblGrid>
                <a:gridCol w="714380"/>
                <a:gridCol w="2611857"/>
                <a:gridCol w="2741530"/>
                <a:gridCol w="2576231"/>
              </a:tblGrid>
              <a:tr h="176363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Однина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Множина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Двоїна 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50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Н.в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сестра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роука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вола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доуша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сестры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роукы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вол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dirty="0" smtClean="0">
                          <a:latin typeface="IzhitsaCyrillic"/>
                          <a:ea typeface="Times New Roman"/>
                          <a:cs typeface="IzhitsaCyrillic"/>
                        </a:rPr>
                        <a:t> </a:t>
                      </a:r>
                      <a:r>
                        <a:rPr lang="uk-UA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доуш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dirty="0" smtClean="0">
                          <a:latin typeface="IzhitsaCyrillic"/>
                          <a:ea typeface="Times New Roman"/>
                          <a:cs typeface="IzhitsaCyrillic"/>
                        </a:rPr>
                        <a:t> </a:t>
                      </a:r>
                      <a:r>
                        <a:rPr lang="uk-UA" sz="16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uk-UA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сестр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роуц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 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воли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доуши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50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Р.в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сестры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роукы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вол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dirty="0" smtClean="0">
                          <a:latin typeface="IzhitsaCyrillic"/>
                          <a:ea typeface="Times New Roman"/>
                          <a:cs typeface="IzhitsaCyrillic"/>
                        </a:rPr>
                        <a:t> </a:t>
                      </a:r>
                      <a:r>
                        <a:rPr lang="uk-UA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доуш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dirty="0" smtClean="0">
                          <a:latin typeface="IzhitsaCyrillic"/>
                          <a:ea typeface="Times New Roman"/>
                          <a:cs typeface="IzhitsaCyrillic"/>
                        </a:rPr>
                        <a:t> </a:t>
                      </a:r>
                      <a:r>
                        <a:rPr lang="uk-UA" sz="16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uk-UA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7780" algn="l"/>
                        </a:tabLst>
                      </a:pP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сестръ</a:t>
                      </a:r>
                      <a:r>
                        <a:rPr lang="ru-RU" sz="16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роукъ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воль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доушь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виць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сестроу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роукоу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волю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доушоу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вицю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813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Д.в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сестр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роуц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 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воли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доуши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сестрамъ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роукамъ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воламъ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доушамъ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uk-UA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вицамъ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сестрама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роукама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волама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доушама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вицама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50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З.в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сестроу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роукоу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волю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доушю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вицю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сестры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роукы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вол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dirty="0" smtClean="0">
                          <a:latin typeface="IzhitsaCyrillic"/>
                          <a:ea typeface="Times New Roman"/>
                          <a:cs typeface="IzhitsaCyrillic"/>
                        </a:rPr>
                        <a:t> </a:t>
                      </a:r>
                      <a:r>
                        <a:rPr lang="uk-UA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доуш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dirty="0" smtClean="0">
                          <a:latin typeface="IzhitsaCyrillic"/>
                          <a:ea typeface="Times New Roman"/>
                          <a:cs typeface="IzhitsaCyrillic"/>
                        </a:rPr>
                        <a:t> </a:t>
                      </a:r>
                      <a:r>
                        <a:rPr lang="uk-UA" sz="16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uk-UA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сестр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роуц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 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воли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доуши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вици</a:t>
                      </a:r>
                      <a:r>
                        <a:rPr lang="ru-RU" sz="1600" dirty="0" smtClean="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813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О.в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сестрою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роукою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волею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доушею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вицею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сестрами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роуками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волами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доушами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вицами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сестрама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роукама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волама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доушама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вицама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05450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М.в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сестр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роуц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 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воли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доуши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вици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сестрахъ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роукахъ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волахъ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доушахъ</a:t>
                      </a:r>
                      <a:r>
                        <a:rPr lang="uk-UA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uk-UA" sz="1600" i="1" dirty="0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uk-UA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вицахъ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сестроу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роукоу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волю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доушоу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вицю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81813"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latin typeface="Times New Roman"/>
                          <a:ea typeface="Times New Roman"/>
                          <a:cs typeface="Times New Roman"/>
                        </a:rPr>
                        <a:t>Кл.в</a:t>
                      </a:r>
                      <a:r>
                        <a:rPr lang="uk-UA" sz="1600" b="1" dirty="0"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b="1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сестро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роуко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воле </a:t>
                      </a:r>
                      <a:r>
                        <a:rPr lang="ru-RU" sz="1600" i="1" dirty="0" err="1">
                          <a:latin typeface="TimesNewRomanPS-ItalicMT"/>
                          <a:ea typeface="Times New Roman"/>
                          <a:cs typeface="TimesNewRomanPS-ItalicMT"/>
                        </a:rPr>
                        <a:t>доуше</a:t>
                      </a:r>
                      <a:r>
                        <a:rPr lang="ru-RU" sz="1600" i="1" dirty="0">
                          <a:latin typeface="TimesNewRomanPS-ItalicMT"/>
                          <a:ea typeface="Times New Roman"/>
                          <a:cs typeface="TimesNewRomanPS-ItalicMT"/>
                        </a:rPr>
                        <a:t> 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д</a:t>
                      </a:r>
                      <a:r>
                        <a:rPr lang="ru-RU" sz="1600" dirty="0" err="1" smtClean="0">
                          <a:latin typeface="IzhitsaCyrillic"/>
                          <a:ea typeface="Times New Roman"/>
                          <a:cs typeface="IzhitsaCyrillic"/>
                        </a:rPr>
                        <a:t>ѣ</a:t>
                      </a:r>
                      <a:r>
                        <a:rPr lang="ru-RU" sz="1600" i="1" dirty="0" err="1" smtClean="0">
                          <a:latin typeface="TimesNewRomanPS-ItalicMT"/>
                          <a:ea typeface="Times New Roman"/>
                          <a:cs typeface="TimesNewRomanPS-ItalicMT"/>
                        </a:rPr>
                        <a:t>вице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20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uk-UA" sz="16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5497" marR="3549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2788</Words>
  <Application>Microsoft Office PowerPoint</Application>
  <PresentationFormat>Экран (4:3)</PresentationFormat>
  <Paragraphs>433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МОРФОЛОГІЯ ДАВНЬОРУСЬКОЇ МОВИ</vt:lpstr>
      <vt:lpstr>План</vt:lpstr>
      <vt:lpstr>Тенденції розвитку морфологічної системи російської мови</vt:lpstr>
      <vt:lpstr>Слайд 4</vt:lpstr>
      <vt:lpstr>Історія іменників</vt:lpstr>
      <vt:lpstr>Іменники з основою на *о</vt:lpstr>
      <vt:lpstr>Слайд 7</vt:lpstr>
      <vt:lpstr>Іменники з основою на *а </vt:lpstr>
      <vt:lpstr>Слайд 9</vt:lpstr>
      <vt:lpstr>Іменники з основою на *ĭ </vt:lpstr>
      <vt:lpstr>Слайд 11</vt:lpstr>
      <vt:lpstr>Іменники з основою на *ŭ </vt:lpstr>
      <vt:lpstr>Слайд 13</vt:lpstr>
      <vt:lpstr>Слайд 14</vt:lpstr>
      <vt:lpstr>Іменники з основою на приголосний</vt:lpstr>
      <vt:lpstr>Слайд 16</vt:lpstr>
      <vt:lpstr>Слайд 17</vt:lpstr>
      <vt:lpstr>Слайд 18</vt:lpstr>
      <vt:lpstr>Слайд 19</vt:lpstr>
      <vt:lpstr>Історична // нова словоформа</vt:lpstr>
      <vt:lpstr>Розвиток системи відмінювання в російській мові Уніфікація відмінювання</vt:lpstr>
      <vt:lpstr>Слайд 22</vt:lpstr>
      <vt:lpstr>Слайд 23</vt:lpstr>
      <vt:lpstr>Слайд 24</vt:lpstr>
      <vt:lpstr>Слайд 25</vt:lpstr>
      <vt:lpstr>Вплив відмінкових форм у межах однієї парадигми</vt:lpstr>
      <vt:lpstr>Зникнення форм кличного відмінка</vt:lpstr>
      <vt:lpstr>Зникнення двоїни</vt:lpstr>
      <vt:lpstr>Категорія іменників істоти / неістоти</vt:lpstr>
      <vt:lpstr>Слайд 30</vt:lpstr>
      <vt:lpstr>Закінчення -а вН.в. множ. іменників чоловічого роду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МОРФОЛОГІЯ ДАВНЬОРУСЬКОЇ МОВИ</dc:title>
  <dc:creator>lenovo</dc:creator>
  <cp:lastModifiedBy>lenovo</cp:lastModifiedBy>
  <cp:revision>22</cp:revision>
  <dcterms:created xsi:type="dcterms:W3CDTF">2014-09-07T11:09:13Z</dcterms:created>
  <dcterms:modified xsi:type="dcterms:W3CDTF">2014-09-20T10:21:01Z</dcterms:modified>
</cp:coreProperties>
</file>