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F41D-4E44-4AC9-8E34-DFF6FD8F460B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2624-1CB2-4A73-9F89-0FE2086F5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F41D-4E44-4AC9-8E34-DFF6FD8F460B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2624-1CB2-4A73-9F89-0FE2086F5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F41D-4E44-4AC9-8E34-DFF6FD8F460B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2624-1CB2-4A73-9F89-0FE2086F5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F41D-4E44-4AC9-8E34-DFF6FD8F460B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2624-1CB2-4A73-9F89-0FE2086F5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F41D-4E44-4AC9-8E34-DFF6FD8F460B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2624-1CB2-4A73-9F89-0FE2086F5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F41D-4E44-4AC9-8E34-DFF6FD8F460B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2624-1CB2-4A73-9F89-0FE2086F5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F41D-4E44-4AC9-8E34-DFF6FD8F460B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2624-1CB2-4A73-9F89-0FE2086F5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F41D-4E44-4AC9-8E34-DFF6FD8F460B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2624-1CB2-4A73-9F89-0FE2086F5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F41D-4E44-4AC9-8E34-DFF6FD8F460B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2624-1CB2-4A73-9F89-0FE2086F5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F41D-4E44-4AC9-8E34-DFF6FD8F460B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2624-1CB2-4A73-9F89-0FE2086F5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F41D-4E44-4AC9-8E34-DFF6FD8F460B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2624-1CB2-4A73-9F89-0FE2086F5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0F41D-4E44-4AC9-8E34-DFF6FD8F460B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72624-1CB2-4A73-9F89-0FE2086F5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ІСТОРІЯ ЗАЙМЕННИКА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Лекція 7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714356"/>
          </a:xfrm>
        </p:spPr>
        <p:txBody>
          <a:bodyPr>
            <a:normAutofit/>
          </a:bodyPr>
          <a:lstStyle/>
          <a:p>
            <a:r>
              <a:rPr lang="uk-UA" sz="3200" b="1" dirty="0"/>
              <a:t>Відмінювання вказівних </a:t>
            </a:r>
            <a:r>
              <a:rPr lang="uk-UA" sz="3200" b="1" dirty="0" smtClean="0"/>
              <a:t>займенників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857232"/>
          <a:ext cx="8358247" cy="2496313"/>
        </p:xfrm>
        <a:graphic>
          <a:graphicData uri="http://schemas.openxmlformats.org/drawingml/2006/table">
            <a:tbl>
              <a:tblPr/>
              <a:tblGrid>
                <a:gridCol w="654125"/>
                <a:gridCol w="710622"/>
                <a:gridCol w="874290"/>
                <a:gridCol w="874290"/>
                <a:gridCol w="874290"/>
                <a:gridCol w="873470"/>
                <a:gridCol w="874290"/>
                <a:gridCol w="874290"/>
                <a:gridCol w="874290"/>
                <a:gridCol w="874290"/>
              </a:tblGrid>
              <a:tr h="248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603" marR="64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Ч.р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03" marR="64603" marT="0" marB="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С.р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03" marR="64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Ж.р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03" marR="64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Ч.р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03" marR="64603" marT="0" marB="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С.р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03" marR="64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Ж.р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03" marR="64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Ч.р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03" marR="64603" marT="0" marB="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С.р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03" marR="64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Ж.р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03" marR="64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0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Н.в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Р.в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Д.в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З.в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О.в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М.в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03" marR="64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тъ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того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томоу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тъ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тěмъ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томь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03" marR="64603" marT="0" marB="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то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того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томоу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то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тěмъ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томь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03" marR="64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та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тоě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тои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тоу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тою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тои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03" marR="64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оного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ономоу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онъ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онěмъ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ономъ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03" marR="64603" marT="0" marB="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оного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ономоу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онěмъ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ономъ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03" marR="64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оноě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онои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оноу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оною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онои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03" marR="64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сего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семоу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симъ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семь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03" marR="64603" marT="0" marB="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сего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семоу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симъ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семь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03" marR="64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сеě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сеи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сю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сею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сеи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03" marR="64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8" y="3857629"/>
          <a:ext cx="8358252" cy="2352373"/>
        </p:xfrm>
        <a:graphic>
          <a:graphicData uri="http://schemas.openxmlformats.org/drawingml/2006/table">
            <a:tbl>
              <a:tblPr/>
              <a:tblGrid>
                <a:gridCol w="647209"/>
                <a:gridCol w="856342"/>
                <a:gridCol w="857135"/>
                <a:gridCol w="856342"/>
                <a:gridCol w="857135"/>
                <a:gridCol w="856342"/>
                <a:gridCol w="857135"/>
                <a:gridCol w="856342"/>
                <a:gridCol w="857135"/>
                <a:gridCol w="857135"/>
              </a:tblGrid>
              <a:tr h="249111"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Ч.р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С.р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Ж.р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Ч.р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С.р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Ж.р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Ч.р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С.р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Ж.р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6905"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Н.в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Р.в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Д.в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З.в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О.в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М.в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ти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тěхъ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тěмъ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тěми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тěхъ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та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та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ты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онěхъ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онěмъ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оніми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онěхъ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она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ru-RU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сии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сих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симъ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сиě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сими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сихъ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сиě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сиě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85720" y="357166"/>
            <a:ext cx="9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/>
              <a:t>Однина</a:t>
            </a:r>
            <a:endParaRPr lang="ru-RU" b="1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14282" y="3429000"/>
            <a:ext cx="12858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Множина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857232"/>
          <a:ext cx="8072493" cy="1541416"/>
        </p:xfrm>
        <a:graphic>
          <a:graphicData uri="http://schemas.openxmlformats.org/drawingml/2006/table">
            <a:tbl>
              <a:tblPr/>
              <a:tblGrid>
                <a:gridCol w="1058888"/>
                <a:gridCol w="682462"/>
                <a:gridCol w="791106"/>
                <a:gridCol w="791871"/>
                <a:gridCol w="791106"/>
                <a:gridCol w="791106"/>
                <a:gridCol w="791871"/>
                <a:gridCol w="791106"/>
                <a:gridCol w="791106"/>
                <a:gridCol w="791871"/>
              </a:tblGrid>
              <a:tr h="254999"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Ч.р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С.р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Ж.р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Ч.р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С.р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Ж.р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Ч.р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С.р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Ж.р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5948"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Н.в.-З.в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Р.в.-М.в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Д.в.-О.в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та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тою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тěма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тě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тě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оною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онěма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онě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онě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сиа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сею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сима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сии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сии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71472" y="357166"/>
            <a:ext cx="12144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Двоїна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Присвійні займенники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особово-присвійні</a:t>
            </a:r>
            <a:r>
              <a:rPr lang="uk-UA" dirty="0"/>
              <a:t> (</a:t>
            </a:r>
            <a:r>
              <a:rPr lang="uk-UA" dirty="0" err="1"/>
              <a:t>мой-твой</a:t>
            </a:r>
            <a:r>
              <a:rPr lang="uk-UA" dirty="0" smtClean="0"/>
              <a:t>)</a:t>
            </a:r>
            <a:endParaRPr lang="en-US" dirty="0" smtClean="0"/>
          </a:p>
          <a:p>
            <a:r>
              <a:rPr lang="uk-UA" b="1" dirty="0" smtClean="0"/>
              <a:t>питально-присвійні</a:t>
            </a:r>
            <a:r>
              <a:rPr lang="uk-UA" dirty="0" smtClean="0"/>
              <a:t> </a:t>
            </a:r>
            <a:r>
              <a:rPr lang="uk-UA" dirty="0"/>
              <a:t>(</a:t>
            </a:r>
            <a:r>
              <a:rPr lang="uk-UA" dirty="0" err="1"/>
              <a:t>чей</a:t>
            </a:r>
            <a:r>
              <a:rPr lang="uk-UA" dirty="0" smtClean="0"/>
              <a:t>)</a:t>
            </a:r>
            <a:endParaRPr lang="en-US" dirty="0" smtClean="0"/>
          </a:p>
          <a:p>
            <a:r>
              <a:rPr lang="uk-UA" b="1" dirty="0" smtClean="0"/>
              <a:t>заперечно-присвійні</a:t>
            </a:r>
            <a:r>
              <a:rPr lang="uk-UA" dirty="0" smtClean="0"/>
              <a:t> </a:t>
            </a:r>
            <a:r>
              <a:rPr lang="uk-UA" dirty="0"/>
              <a:t>(</a:t>
            </a:r>
            <a:r>
              <a:rPr lang="uk-UA" dirty="0" err="1"/>
              <a:t>ничей</a:t>
            </a:r>
            <a:r>
              <a:rPr lang="uk-UA" dirty="0" smtClean="0"/>
              <a:t>) </a:t>
            </a:r>
            <a:endParaRPr lang="en-US" dirty="0" smtClean="0"/>
          </a:p>
          <a:p>
            <a:r>
              <a:rPr lang="uk-UA" b="1" dirty="0" smtClean="0"/>
              <a:t>неозначено-присвійні</a:t>
            </a:r>
            <a:r>
              <a:rPr lang="uk-UA" dirty="0" smtClean="0"/>
              <a:t> </a:t>
            </a:r>
            <a:r>
              <a:rPr lang="uk-UA" dirty="0"/>
              <a:t>(</a:t>
            </a:r>
            <a:r>
              <a:rPr lang="uk-UA" dirty="0" err="1"/>
              <a:t>чей-то</a:t>
            </a:r>
            <a:r>
              <a:rPr lang="uk-UA" dirty="0" smtClean="0"/>
              <a:t>)</a:t>
            </a:r>
            <a:endParaRPr lang="en-US" dirty="0" smtClean="0"/>
          </a:p>
          <a:p>
            <a:endParaRPr lang="uk-UA" dirty="0" smtClean="0"/>
          </a:p>
          <a:p>
            <a:r>
              <a:rPr lang="uk-UA" b="1" dirty="0" err="1"/>
              <a:t>мой</a:t>
            </a:r>
            <a:r>
              <a:rPr lang="uk-UA" dirty="0"/>
              <a:t>, </a:t>
            </a:r>
            <a:r>
              <a:rPr lang="uk-UA" b="1" dirty="0" err="1"/>
              <a:t>твой</a:t>
            </a:r>
            <a:r>
              <a:rPr lang="uk-UA" dirty="0"/>
              <a:t>, </a:t>
            </a:r>
            <a:r>
              <a:rPr lang="uk-UA" b="1" dirty="0" err="1"/>
              <a:t>свой</a:t>
            </a:r>
            <a:r>
              <a:rPr lang="uk-UA" dirty="0"/>
              <a:t>, </a:t>
            </a:r>
            <a:r>
              <a:rPr lang="uk-UA" b="1" dirty="0"/>
              <a:t>наш</a:t>
            </a:r>
            <a:r>
              <a:rPr lang="uk-UA" dirty="0"/>
              <a:t>, </a:t>
            </a:r>
            <a:r>
              <a:rPr lang="uk-UA" b="1" dirty="0"/>
              <a:t>ваш</a:t>
            </a:r>
            <a:r>
              <a:rPr lang="uk-UA" dirty="0"/>
              <a:t> відмінювалися за м</a:t>
            </a:r>
            <a:r>
              <a:rPr lang="ru-RU" dirty="0"/>
              <a:t>’</a:t>
            </a:r>
            <a:r>
              <a:rPr lang="uk-UA" dirty="0"/>
              <a:t>яким типом відмінювання займенників (як </a:t>
            </a:r>
            <a:r>
              <a:rPr lang="uk-UA" b="1" dirty="0" err="1"/>
              <a:t>сь</a:t>
            </a:r>
            <a:r>
              <a:rPr lang="uk-UA" dirty="0"/>
              <a:t>, </a:t>
            </a:r>
            <a:r>
              <a:rPr lang="uk-UA" b="1" dirty="0" err="1"/>
              <a:t>си</a:t>
            </a:r>
            <a:r>
              <a:rPr lang="uk-UA" dirty="0"/>
              <a:t>, </a:t>
            </a:r>
            <a:r>
              <a:rPr lang="uk-UA" b="1" dirty="0"/>
              <a:t>се</a:t>
            </a:r>
            <a:r>
              <a:rPr lang="uk-UA" dirty="0"/>
              <a:t>)</a:t>
            </a:r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Відмінювання присвійних </a:t>
            </a:r>
            <a:r>
              <a:rPr lang="uk-UA" b="1" dirty="0" smtClean="0"/>
              <a:t>займенників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1357298"/>
          <a:ext cx="8072491" cy="2406043"/>
        </p:xfrm>
        <a:graphic>
          <a:graphicData uri="http://schemas.openxmlformats.org/drawingml/2006/table">
            <a:tbl>
              <a:tblPr/>
              <a:tblGrid>
                <a:gridCol w="1153213"/>
                <a:gridCol w="1153213"/>
                <a:gridCol w="1153213"/>
                <a:gridCol w="1153213"/>
                <a:gridCol w="1153213"/>
                <a:gridCol w="1153213"/>
                <a:gridCol w="1153213"/>
              </a:tblGrid>
              <a:tr h="266879">
                <a:tc>
                  <a:txBody>
                    <a:bodyPr/>
                    <a:lstStyle/>
                    <a:p>
                      <a:pPr marL="3600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Однина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Ч.р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С.р.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Ж.р.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Ч.р.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С.р.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Ж.р.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0575"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Н.в.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Р.в.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Д.в.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З.в.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О.в.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М.в.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моимь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моимь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го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моу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моимь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моимь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моě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моеи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мою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моею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моеи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наш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нашого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нашемоу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наш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нашим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нашемь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наше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нашого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нашемоу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наше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нашим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нашемь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наша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нашеě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нашеи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нашоу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нашею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нашеи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4071942"/>
          <a:ext cx="8072491" cy="2424438"/>
        </p:xfrm>
        <a:graphic>
          <a:graphicData uri="http://schemas.openxmlformats.org/drawingml/2006/table">
            <a:tbl>
              <a:tblPr/>
              <a:tblGrid>
                <a:gridCol w="1153213"/>
                <a:gridCol w="1153213"/>
                <a:gridCol w="1153213"/>
                <a:gridCol w="1153213"/>
                <a:gridCol w="1153213"/>
                <a:gridCol w="1153213"/>
                <a:gridCol w="1153213"/>
              </a:tblGrid>
              <a:tr h="214314">
                <a:tc>
                  <a:txBody>
                    <a:bodyPr/>
                    <a:lstStyle/>
                    <a:p>
                      <a:pPr marL="3600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Множина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Ч.р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С.р.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Ж.р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Ч.р.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С.р.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Ж.р.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8970"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Н.в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Р.в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Д.в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З.в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О.в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М.в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моихъ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моимъ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моě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моими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моихъ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моа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моě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моě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наши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нашихъ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нашимъ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нашě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нашими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нашихъ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наша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наша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нашě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нашě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7" y="428604"/>
          <a:ext cx="8501122" cy="1682496"/>
        </p:xfrm>
        <a:graphic>
          <a:graphicData uri="http://schemas.openxmlformats.org/drawingml/2006/table">
            <a:tbl>
              <a:tblPr/>
              <a:tblGrid>
                <a:gridCol w="1579694"/>
                <a:gridCol w="1018125"/>
                <a:gridCol w="1180203"/>
                <a:gridCol w="1181347"/>
                <a:gridCol w="1327176"/>
                <a:gridCol w="1033230"/>
                <a:gridCol w="1181347"/>
              </a:tblGrid>
              <a:tr h="139840">
                <a:tc>
                  <a:txBody>
                    <a:bodyPr/>
                    <a:lstStyle/>
                    <a:p>
                      <a:pPr marL="3600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Двоїна</a:t>
                      </a:r>
                      <a:endParaRPr lang="ru-RU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Ч.р</a:t>
                      </a:r>
                      <a:r>
                        <a:rPr lang="uk-UA" sz="2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С.р</a:t>
                      </a:r>
                      <a:r>
                        <a:rPr lang="uk-UA" sz="2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Times New Roman"/>
                          <a:cs typeface="Times New Roman"/>
                        </a:rPr>
                        <a:t>Ж.р.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Times New Roman"/>
                          <a:cs typeface="Times New Roman"/>
                        </a:rPr>
                        <a:t>Ч.р.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Times New Roman"/>
                          <a:cs typeface="Times New Roman"/>
                        </a:rPr>
                        <a:t>С.р.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Times New Roman"/>
                          <a:cs typeface="Times New Roman"/>
                        </a:rPr>
                        <a:t>Ж.р.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Times New Roman"/>
                          <a:cs typeface="Times New Roman"/>
                        </a:rPr>
                        <a:t>Н.в.-З.в.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Times New Roman"/>
                          <a:cs typeface="Times New Roman"/>
                        </a:rPr>
                        <a:t>Р.в.-М.в.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Times New Roman"/>
                          <a:cs typeface="Times New Roman"/>
                        </a:rPr>
                        <a:t>Д.в.-О.в.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Times New Roman"/>
                          <a:cs typeface="Times New Roman"/>
                        </a:rPr>
                        <a:t>моа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Times New Roman"/>
                          <a:cs typeface="Times New Roman"/>
                        </a:rPr>
                        <a:t>мею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/>
                          <a:ea typeface="Times New Roman"/>
                          <a:cs typeface="Times New Roman"/>
                        </a:rPr>
                        <a:t>моима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мои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мои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Times New Roman"/>
                          <a:ea typeface="Times New Roman"/>
                          <a:cs typeface="Times New Roman"/>
                        </a:rPr>
                        <a:t>наша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нашею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нашима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наши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наши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Неозначені займенники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/>
              <a:t>Початково</a:t>
            </a:r>
            <a:r>
              <a:rPr lang="uk-UA" dirty="0"/>
              <a:t> неозначеність виражалась такими ж формами, як і у питальних займенників </a:t>
            </a:r>
            <a:endParaRPr lang="en-US" dirty="0" smtClean="0"/>
          </a:p>
          <a:p>
            <a:pPr>
              <a:buNone/>
            </a:pPr>
            <a:r>
              <a:rPr lang="uk-UA" dirty="0" smtClean="0"/>
              <a:t>в </a:t>
            </a:r>
            <a:r>
              <a:rPr lang="uk-UA" dirty="0"/>
              <a:t>«Грамоті Мстислава»: …</a:t>
            </a:r>
            <a:r>
              <a:rPr lang="uk-UA" i="1" dirty="0" err="1"/>
              <a:t>даже</a:t>
            </a:r>
            <a:r>
              <a:rPr lang="uk-UA" i="1" dirty="0"/>
              <a:t> </a:t>
            </a:r>
            <a:r>
              <a:rPr lang="uk-UA" i="1" dirty="0" err="1"/>
              <a:t>къто</a:t>
            </a:r>
            <a:r>
              <a:rPr lang="uk-UA" i="1" dirty="0"/>
              <a:t> </a:t>
            </a:r>
            <a:r>
              <a:rPr lang="uk-UA" i="1" dirty="0" err="1"/>
              <a:t>запрътить</a:t>
            </a:r>
            <a:r>
              <a:rPr lang="uk-UA" i="1" dirty="0"/>
              <a:t> ту дань</a:t>
            </a:r>
            <a:r>
              <a:rPr lang="uk-UA" dirty="0"/>
              <a:t>…, </a:t>
            </a:r>
            <a:endParaRPr lang="en-US" dirty="0" smtClean="0"/>
          </a:p>
          <a:p>
            <a:pPr>
              <a:buNone/>
            </a:pPr>
            <a:r>
              <a:rPr lang="uk-UA" dirty="0" smtClean="0"/>
              <a:t>займенник </a:t>
            </a:r>
            <a:r>
              <a:rPr lang="uk-UA" b="1" dirty="0" err="1"/>
              <a:t>кто</a:t>
            </a:r>
            <a:r>
              <a:rPr lang="uk-UA" dirty="0"/>
              <a:t> вживається у значенні </a:t>
            </a:r>
            <a:r>
              <a:rPr lang="uk-UA" i="1" dirty="0"/>
              <a:t>хто-небудь</a:t>
            </a:r>
            <a:r>
              <a:rPr lang="uk-UA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Означальні займенники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err="1"/>
              <a:t>каждый</a:t>
            </a:r>
            <a:r>
              <a:rPr lang="uk-UA" dirty="0"/>
              <a:t>, </a:t>
            </a:r>
            <a:r>
              <a:rPr lang="uk-UA" b="1" dirty="0"/>
              <a:t>всякий</a:t>
            </a:r>
            <a:r>
              <a:rPr lang="uk-UA" dirty="0"/>
              <a:t>, </a:t>
            </a:r>
            <a:r>
              <a:rPr lang="uk-UA" b="1" dirty="0"/>
              <a:t>сам</a:t>
            </a:r>
            <a:r>
              <a:rPr lang="uk-UA" dirty="0"/>
              <a:t>, </a:t>
            </a:r>
            <a:r>
              <a:rPr lang="uk-UA" b="1" dirty="0" err="1"/>
              <a:t>самый</a:t>
            </a:r>
            <a:r>
              <a:rPr lang="uk-UA" dirty="0"/>
              <a:t>, </a:t>
            </a:r>
            <a:r>
              <a:rPr lang="uk-UA" b="1" dirty="0"/>
              <a:t>весь</a:t>
            </a:r>
            <a:r>
              <a:rPr lang="uk-UA" dirty="0"/>
              <a:t> </a:t>
            </a:r>
            <a:endParaRPr lang="uk-UA" dirty="0" smtClean="0"/>
          </a:p>
          <a:p>
            <a:r>
              <a:rPr lang="uk-UA" b="1" dirty="0" err="1"/>
              <a:t>каждый</a:t>
            </a:r>
            <a:r>
              <a:rPr lang="uk-UA" dirty="0"/>
              <a:t>: цей займенник утворився від основи </a:t>
            </a:r>
            <a:r>
              <a:rPr lang="uk-UA" b="1" dirty="0" err="1"/>
              <a:t>къ</a:t>
            </a:r>
            <a:r>
              <a:rPr lang="uk-UA" dirty="0" err="1"/>
              <a:t>-</a:t>
            </a:r>
            <a:r>
              <a:rPr lang="uk-UA" dirty="0"/>
              <a:t> та частки </a:t>
            </a:r>
            <a:r>
              <a:rPr lang="uk-UA" b="1" dirty="0" err="1"/>
              <a:t>жьдо</a:t>
            </a:r>
            <a:r>
              <a:rPr lang="uk-UA" dirty="0"/>
              <a:t> (</a:t>
            </a:r>
            <a:r>
              <a:rPr lang="uk-UA" dirty="0" err="1"/>
              <a:t>Н.в</a:t>
            </a:r>
            <a:r>
              <a:rPr lang="uk-UA" dirty="0"/>
              <a:t>. </a:t>
            </a:r>
            <a:r>
              <a:rPr lang="uk-UA" dirty="0" err="1"/>
              <a:t>къжьдо</a:t>
            </a:r>
            <a:r>
              <a:rPr lang="uk-UA" dirty="0"/>
              <a:t>, </a:t>
            </a:r>
            <a:r>
              <a:rPr lang="uk-UA" dirty="0" err="1"/>
              <a:t>Р.в</a:t>
            </a:r>
            <a:r>
              <a:rPr lang="uk-UA" dirty="0"/>
              <a:t>. </a:t>
            </a:r>
            <a:r>
              <a:rPr lang="uk-UA" dirty="0" err="1"/>
              <a:t>когожьдо</a:t>
            </a:r>
            <a:r>
              <a:rPr lang="uk-UA" dirty="0"/>
              <a:t>, </a:t>
            </a:r>
            <a:r>
              <a:rPr lang="uk-UA" dirty="0" err="1"/>
              <a:t>Д.в</a:t>
            </a:r>
            <a:r>
              <a:rPr lang="uk-UA" dirty="0"/>
              <a:t>. </a:t>
            </a:r>
            <a:r>
              <a:rPr lang="uk-UA" dirty="0" err="1"/>
              <a:t>комужьдо</a:t>
            </a:r>
            <a:r>
              <a:rPr lang="uk-UA" dirty="0" smtClean="0"/>
              <a:t>),</a:t>
            </a:r>
          </a:p>
          <a:p>
            <a:r>
              <a:rPr lang="uk-UA" dirty="0"/>
              <a:t>Займенники </a:t>
            </a:r>
            <a:r>
              <a:rPr lang="uk-UA" b="1" dirty="0" err="1"/>
              <a:t>вьсь</a:t>
            </a:r>
            <a:r>
              <a:rPr lang="uk-UA" dirty="0"/>
              <a:t>, </a:t>
            </a:r>
            <a:r>
              <a:rPr lang="uk-UA" b="1" dirty="0" err="1"/>
              <a:t>вься</a:t>
            </a:r>
            <a:r>
              <a:rPr lang="uk-UA" dirty="0"/>
              <a:t>, </a:t>
            </a:r>
            <a:r>
              <a:rPr lang="uk-UA" b="1" dirty="0" err="1"/>
              <a:t>вьсе</a:t>
            </a:r>
            <a:r>
              <a:rPr lang="uk-UA" dirty="0"/>
              <a:t> дуже рано потрапили під вплив твердого варіанта займенникового відмінювання, у подальшому пережили ті ж зміни, що й інші </a:t>
            </a:r>
            <a:r>
              <a:rPr lang="uk-UA" dirty="0" err="1"/>
              <a:t>неособові</a:t>
            </a:r>
            <a:r>
              <a:rPr lang="uk-UA" dirty="0"/>
              <a:t> займенники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8" y="785794"/>
          <a:ext cx="7572429" cy="2523744"/>
        </p:xfrm>
        <a:graphic>
          <a:graphicData uri="http://schemas.openxmlformats.org/drawingml/2006/table">
            <a:tbl>
              <a:tblPr/>
              <a:tblGrid>
                <a:gridCol w="790184"/>
                <a:gridCol w="1372956"/>
                <a:gridCol w="1081571"/>
                <a:gridCol w="1081571"/>
                <a:gridCol w="1081571"/>
                <a:gridCol w="1082288"/>
                <a:gridCol w="1082288"/>
              </a:tblGrid>
              <a:tr h="223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однина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множина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Ч.р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С.р.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Ж.р.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Ч.р.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С.р.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Ж.р.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Н.в.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Р.в.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Д.в.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З.в.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О.в.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М.в.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вьсь</a:t>
                      </a:r>
                      <a:r>
                        <a:rPr lang="ru-RU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вьсего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вьсемоу</a:t>
                      </a: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вьсь</a:t>
                      </a: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вьс</a:t>
                      </a:r>
                      <a:r>
                        <a:rPr lang="ru-RU" sz="1800" dirty="0" err="1">
                          <a:latin typeface="Arial"/>
                          <a:ea typeface="Times New Roman"/>
                          <a:cs typeface="Times New Roman"/>
                        </a:rPr>
                        <a:t>ě</a:t>
                      </a:r>
                      <a:r>
                        <a:rPr lang="ru-RU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мь</a:t>
                      </a:r>
                      <a:r>
                        <a:rPr lang="ru-RU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вьсемь</a:t>
                      </a:r>
                      <a:r>
                        <a:rPr lang="ru-RU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вьсе</a:t>
                      </a: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i="1" dirty="0" smtClean="0">
                        <a:latin typeface="TimesNewRomanPS-ItalicMT"/>
                        <a:ea typeface="Times New Roman"/>
                        <a:cs typeface="TimesNewRomanPS-ItalicMT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i="1" dirty="0" smtClean="0">
                        <a:latin typeface="TimesNewRomanPS-ItalicMT"/>
                        <a:ea typeface="Times New Roman"/>
                        <a:cs typeface="TimesNewRomanPS-ItalicMT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 smtClean="0">
                          <a:latin typeface="TimesNewRomanPS-ItalicMT"/>
                          <a:ea typeface="Times New Roman"/>
                          <a:cs typeface="TimesNewRomanPS-ItalicMT"/>
                        </a:rPr>
                        <a:t>вьсе</a:t>
                      </a:r>
                      <a:r>
                        <a:rPr lang="uk-UA" sz="1800" i="1" dirty="0" smtClean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вьса</a:t>
                      </a: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вьсе</a:t>
                      </a:r>
                      <a:r>
                        <a:rPr lang="uk-UA" sz="1800" dirty="0" err="1">
                          <a:latin typeface="Arial"/>
                          <a:ea typeface="Times New Roman"/>
                          <a:cs typeface="Times New Roman"/>
                        </a:rPr>
                        <a:t>ě</a:t>
                      </a: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вьсеи</a:t>
                      </a: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вьсю</a:t>
                      </a: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вьсею</a:t>
                      </a: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вьсеи</a:t>
                      </a: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вьси</a:t>
                      </a: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вьс</a:t>
                      </a:r>
                      <a:r>
                        <a:rPr lang="uk-UA" sz="1800" dirty="0" err="1">
                          <a:latin typeface="Arial"/>
                          <a:ea typeface="Times New Roman"/>
                          <a:cs typeface="Times New Roman"/>
                        </a:rPr>
                        <a:t>ě</a:t>
                      </a: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хъ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вьс</a:t>
                      </a:r>
                      <a:r>
                        <a:rPr lang="uk-UA" sz="1800" dirty="0" err="1">
                          <a:latin typeface="Arial"/>
                          <a:ea typeface="Times New Roman"/>
                          <a:cs typeface="Times New Roman"/>
                        </a:rPr>
                        <a:t>ě</a:t>
                      </a: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хъ</a:t>
                      </a: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вьс</a:t>
                      </a:r>
                      <a:r>
                        <a:rPr lang="uk-UA" sz="1800" dirty="0" err="1">
                          <a:latin typeface="Arial"/>
                          <a:ea typeface="Times New Roman"/>
                          <a:cs typeface="Times New Roman"/>
                        </a:rPr>
                        <a:t>ě</a:t>
                      </a:r>
                      <a:r>
                        <a:rPr lang="uk-UA" sz="1800" dirty="0">
                          <a:latin typeface="IzhitsaCyrillic"/>
                          <a:ea typeface="Times New Roman"/>
                          <a:cs typeface="IzhitsaCyrillic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вьс</a:t>
                      </a:r>
                      <a:r>
                        <a:rPr lang="uk-UA" sz="1800" dirty="0" err="1">
                          <a:latin typeface="Arial"/>
                          <a:ea typeface="Times New Roman"/>
                          <a:cs typeface="Times New Roman"/>
                        </a:rPr>
                        <a:t>ě</a:t>
                      </a: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ми</a:t>
                      </a: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вьс</a:t>
                      </a:r>
                      <a:r>
                        <a:rPr lang="uk-UA" sz="1800" dirty="0" err="1">
                          <a:latin typeface="Arial"/>
                          <a:ea typeface="Times New Roman"/>
                          <a:cs typeface="Times New Roman"/>
                        </a:rPr>
                        <a:t>ě</a:t>
                      </a: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хъ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вьса</a:t>
                      </a:r>
                      <a:r>
                        <a:rPr lang="ru-RU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i="1" dirty="0" smtClean="0">
                        <a:latin typeface="TimesNewRomanPS-ItalicMT"/>
                        <a:ea typeface="Times New Roman"/>
                        <a:cs typeface="TimesNewRomanPS-ItalicMT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i="1" dirty="0" smtClean="0">
                        <a:latin typeface="TimesNewRomanPS-ItalicMT"/>
                        <a:ea typeface="Times New Roman"/>
                        <a:cs typeface="TimesNewRomanPS-ItalicMT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 smtClean="0">
                          <a:latin typeface="TimesNewRomanPS-ItalicMT"/>
                          <a:ea typeface="Times New Roman"/>
                          <a:cs typeface="TimesNewRomanPS-ItalicMT"/>
                        </a:rPr>
                        <a:t>вьса</a:t>
                      </a:r>
                      <a:r>
                        <a:rPr lang="uk-UA" sz="1800" i="1" dirty="0" smtClean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вьс</a:t>
                      </a:r>
                      <a:r>
                        <a:rPr lang="ru-RU" sz="1800" dirty="0" err="1">
                          <a:latin typeface="Arial"/>
                          <a:ea typeface="Times New Roman"/>
                          <a:cs typeface="Times New Roman"/>
                        </a:rPr>
                        <a:t>ě</a:t>
                      </a:r>
                      <a:r>
                        <a:rPr lang="ru-RU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i="1" dirty="0" smtClean="0">
                        <a:latin typeface="TimesNewRomanPS-ItalicMT"/>
                        <a:ea typeface="Times New Roman"/>
                        <a:cs typeface="TimesNewRomanPS-ItalicMT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i="1" dirty="0" smtClean="0">
                        <a:latin typeface="TimesNewRomanPS-ItalicMT"/>
                        <a:ea typeface="Times New Roman"/>
                        <a:cs typeface="TimesNewRomanPS-ItalicMT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 smtClean="0">
                          <a:latin typeface="TimesNewRomanPS-ItalicMT"/>
                          <a:ea typeface="Times New Roman"/>
                          <a:cs typeface="TimesNewRomanPS-ItalicMT"/>
                        </a:rPr>
                        <a:t>вьс</a:t>
                      </a:r>
                      <a:r>
                        <a:rPr lang="ru-RU" sz="1800" dirty="0" err="1">
                          <a:latin typeface="Arial"/>
                          <a:ea typeface="Times New Roman"/>
                          <a:cs typeface="Times New Roman"/>
                        </a:rPr>
                        <a:t>ě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uk-UA" sz="3200" b="1" dirty="0" smtClean="0"/>
              <a:t>Заперечні, питальні, відносні займенники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 err="1"/>
              <a:t>кои</a:t>
            </a:r>
            <a:r>
              <a:rPr lang="uk-UA" dirty="0"/>
              <a:t>, </a:t>
            </a:r>
            <a:r>
              <a:rPr lang="uk-UA" b="1" dirty="0" err="1"/>
              <a:t>коя</a:t>
            </a:r>
            <a:r>
              <a:rPr lang="uk-UA" dirty="0"/>
              <a:t>, </a:t>
            </a:r>
            <a:r>
              <a:rPr lang="uk-UA" b="1" dirty="0" err="1"/>
              <a:t>кое</a:t>
            </a:r>
            <a:r>
              <a:rPr lang="uk-UA" dirty="0"/>
              <a:t>, </a:t>
            </a:r>
            <a:r>
              <a:rPr lang="uk-UA" b="1" dirty="0" err="1"/>
              <a:t>чеи</a:t>
            </a:r>
            <a:r>
              <a:rPr lang="uk-UA" dirty="0"/>
              <a:t>, </a:t>
            </a:r>
            <a:r>
              <a:rPr lang="uk-UA" b="1" dirty="0" err="1"/>
              <a:t>чье</a:t>
            </a:r>
            <a:r>
              <a:rPr lang="uk-UA" dirty="0"/>
              <a:t> </a:t>
            </a:r>
            <a:r>
              <a:rPr lang="uk-UA" dirty="0" smtClean="0"/>
              <a:t>&lt;</a:t>
            </a:r>
            <a:r>
              <a:rPr lang="en-US" dirty="0" smtClean="0"/>
              <a:t> </a:t>
            </a:r>
            <a:r>
              <a:rPr lang="uk-UA" dirty="0" smtClean="0"/>
              <a:t>складання </a:t>
            </a:r>
            <a:r>
              <a:rPr lang="uk-UA" dirty="0"/>
              <a:t>основ </a:t>
            </a:r>
            <a:r>
              <a:rPr lang="uk-UA" b="1" dirty="0" err="1"/>
              <a:t>къ</a:t>
            </a:r>
            <a:r>
              <a:rPr lang="uk-UA" dirty="0" err="1"/>
              <a:t>-</a:t>
            </a:r>
            <a:r>
              <a:rPr lang="uk-UA" dirty="0"/>
              <a:t> та </a:t>
            </a:r>
            <a:r>
              <a:rPr lang="uk-UA" b="1" dirty="0" err="1"/>
              <a:t>чь</a:t>
            </a:r>
            <a:r>
              <a:rPr lang="uk-UA" dirty="0" err="1"/>
              <a:t>-</a:t>
            </a:r>
            <a:r>
              <a:rPr lang="uk-UA" dirty="0"/>
              <a:t> </a:t>
            </a:r>
            <a:r>
              <a:rPr lang="en-US" dirty="0" smtClean="0"/>
              <a:t>+ </a:t>
            </a:r>
            <a:r>
              <a:rPr lang="uk-UA" dirty="0" smtClean="0"/>
              <a:t>вказівний займенник </a:t>
            </a:r>
            <a:r>
              <a:rPr lang="uk-UA" b="1" dirty="0"/>
              <a:t>и</a:t>
            </a:r>
            <a:r>
              <a:rPr lang="uk-UA" dirty="0"/>
              <a:t>, </a:t>
            </a:r>
            <a:r>
              <a:rPr lang="uk-UA" b="1" dirty="0"/>
              <a:t>я</a:t>
            </a:r>
            <a:r>
              <a:rPr lang="uk-UA" dirty="0"/>
              <a:t>, </a:t>
            </a:r>
            <a:r>
              <a:rPr lang="uk-UA" b="1" dirty="0" smtClean="0"/>
              <a:t>е</a:t>
            </a:r>
          </a:p>
          <a:p>
            <a:r>
              <a:rPr lang="uk-UA" dirty="0"/>
              <a:t>змінювались за </a:t>
            </a:r>
            <a:r>
              <a:rPr lang="uk-UA" dirty="0" smtClean="0"/>
              <a:t>м'яким </a:t>
            </a:r>
            <a:r>
              <a:rPr lang="uk-UA" dirty="0"/>
              <a:t>типом відмінювання </a:t>
            </a:r>
            <a:r>
              <a:rPr lang="uk-UA" dirty="0" smtClean="0"/>
              <a:t>прикметників</a:t>
            </a:r>
          </a:p>
          <a:p>
            <a:r>
              <a:rPr lang="uk-UA" b="1" dirty="0" err="1"/>
              <a:t>кто</a:t>
            </a:r>
            <a:r>
              <a:rPr lang="uk-UA" dirty="0"/>
              <a:t> і </a:t>
            </a:r>
            <a:r>
              <a:rPr lang="uk-UA" b="1" dirty="0" err="1"/>
              <a:t>что</a:t>
            </a:r>
            <a:r>
              <a:rPr lang="uk-UA" dirty="0"/>
              <a:t> </a:t>
            </a:r>
            <a:r>
              <a:rPr lang="uk-UA" dirty="0" smtClean="0"/>
              <a:t>&lt; складання </a:t>
            </a:r>
            <a:r>
              <a:rPr lang="uk-UA" dirty="0"/>
              <a:t>основ </a:t>
            </a:r>
            <a:r>
              <a:rPr lang="uk-UA" b="1" dirty="0" err="1"/>
              <a:t>къ</a:t>
            </a:r>
            <a:r>
              <a:rPr lang="uk-UA" dirty="0" err="1"/>
              <a:t>-</a:t>
            </a:r>
            <a:r>
              <a:rPr lang="uk-UA" dirty="0"/>
              <a:t> </a:t>
            </a:r>
            <a:r>
              <a:rPr lang="uk-UA" b="1" dirty="0" err="1"/>
              <a:t>чь</a:t>
            </a:r>
            <a:r>
              <a:rPr lang="uk-UA" dirty="0" err="1"/>
              <a:t>-</a:t>
            </a:r>
            <a:r>
              <a:rPr lang="uk-UA" dirty="0"/>
              <a:t> </a:t>
            </a:r>
            <a:r>
              <a:rPr lang="uk-UA" dirty="0" smtClean="0"/>
              <a:t>+ частка </a:t>
            </a:r>
            <a:r>
              <a:rPr lang="uk-UA" b="1" dirty="0"/>
              <a:t>то</a:t>
            </a:r>
            <a:r>
              <a:rPr lang="uk-UA" dirty="0"/>
              <a:t> </a:t>
            </a:r>
            <a:r>
              <a:rPr lang="uk-UA" dirty="0" smtClean="0"/>
              <a:t>(</a:t>
            </a:r>
            <a:r>
              <a:rPr lang="uk-UA" b="1" dirty="0" err="1" smtClean="0"/>
              <a:t>чь</a:t>
            </a:r>
            <a:r>
              <a:rPr lang="uk-UA" dirty="0" smtClean="0"/>
              <a:t> &lt; </a:t>
            </a:r>
            <a:r>
              <a:rPr lang="uk-UA" dirty="0"/>
              <a:t>*</a:t>
            </a:r>
            <a:r>
              <a:rPr lang="en-US" b="1" dirty="0"/>
              <a:t>k</a:t>
            </a:r>
            <a:r>
              <a:rPr lang="ru-RU" b="1" dirty="0" err="1"/>
              <a:t>ь</a:t>
            </a:r>
            <a:r>
              <a:rPr lang="ru-RU" dirty="0"/>
              <a:t> &lt; *</a:t>
            </a:r>
            <a:r>
              <a:rPr lang="en-US" b="1" dirty="0" err="1"/>
              <a:t>ki</a:t>
            </a:r>
            <a:r>
              <a:rPr lang="ru-RU" dirty="0" smtClean="0"/>
              <a:t>)</a:t>
            </a:r>
          </a:p>
          <a:p>
            <a:r>
              <a:rPr lang="uk-UA" dirty="0" err="1" smtClean="0"/>
              <a:t>Р.в</a:t>
            </a:r>
            <a:r>
              <a:rPr lang="uk-UA" dirty="0"/>
              <a:t>. </a:t>
            </a:r>
            <a:r>
              <a:rPr lang="uk-UA" b="1" dirty="0" smtClean="0"/>
              <a:t>кого</a:t>
            </a:r>
            <a:r>
              <a:rPr lang="uk-UA" dirty="0"/>
              <a:t>, </a:t>
            </a:r>
            <a:r>
              <a:rPr lang="uk-UA" b="1" dirty="0" err="1"/>
              <a:t>чего</a:t>
            </a:r>
            <a:r>
              <a:rPr lang="uk-UA" dirty="0"/>
              <a:t> стали вимовлятися як </a:t>
            </a:r>
            <a:r>
              <a:rPr lang="uk-UA" b="1" dirty="0"/>
              <a:t>каво</a:t>
            </a:r>
            <a:r>
              <a:rPr lang="uk-UA" dirty="0"/>
              <a:t>, </a:t>
            </a:r>
            <a:r>
              <a:rPr lang="uk-UA" b="1" dirty="0" err="1"/>
              <a:t>чево</a:t>
            </a:r>
            <a:r>
              <a:rPr lang="uk-UA" dirty="0"/>
              <a:t>, </a:t>
            </a:r>
            <a:r>
              <a:rPr lang="uk-UA" dirty="0" smtClean="0"/>
              <a:t>аналогічно до </a:t>
            </a:r>
            <a:r>
              <a:rPr lang="uk-UA" b="1" dirty="0"/>
              <a:t>того</a:t>
            </a:r>
            <a:r>
              <a:rPr lang="uk-UA" dirty="0"/>
              <a:t> </a:t>
            </a:r>
            <a:r>
              <a:rPr lang="uk-UA" dirty="0" smtClean="0"/>
              <a:t>→ </a:t>
            </a:r>
            <a:r>
              <a:rPr lang="uk-UA" b="1" dirty="0" err="1" smtClean="0"/>
              <a:t>таво</a:t>
            </a:r>
            <a:endParaRPr lang="uk-UA" b="1" dirty="0" smtClean="0"/>
          </a:p>
          <a:p>
            <a:r>
              <a:rPr lang="uk-UA" dirty="0" err="1" smtClean="0"/>
              <a:t>О.в</a:t>
            </a:r>
            <a:r>
              <a:rPr lang="uk-UA" dirty="0"/>
              <a:t>. </a:t>
            </a:r>
            <a:r>
              <a:rPr lang="uk-UA" b="1" dirty="0" err="1" smtClean="0"/>
              <a:t>цьмь</a:t>
            </a:r>
            <a:r>
              <a:rPr lang="uk-UA" dirty="0"/>
              <a:t>, </a:t>
            </a:r>
            <a:r>
              <a:rPr lang="uk-UA" b="1" dirty="0"/>
              <a:t>чим</a:t>
            </a:r>
            <a:r>
              <a:rPr lang="uk-UA" dirty="0"/>
              <a:t> </a:t>
            </a:r>
          </a:p>
          <a:p>
            <a:r>
              <a:rPr lang="uk-UA" dirty="0" err="1" smtClean="0"/>
              <a:t>М.в</a:t>
            </a:r>
            <a:r>
              <a:rPr lang="uk-UA" dirty="0"/>
              <a:t>. </a:t>
            </a:r>
            <a:r>
              <a:rPr lang="uk-UA" b="1" dirty="0"/>
              <a:t>ком</a:t>
            </a:r>
            <a:r>
              <a:rPr lang="uk-UA" dirty="0"/>
              <a:t>, </a:t>
            </a:r>
            <a:r>
              <a:rPr lang="uk-UA" b="1" dirty="0" err="1" smtClean="0"/>
              <a:t>чемь</a:t>
            </a:r>
            <a:endParaRPr lang="uk-UA" b="1" dirty="0" smtClean="0"/>
          </a:p>
          <a:p>
            <a:r>
              <a:rPr lang="uk-UA" dirty="0" err="1"/>
              <a:t>О.в</a:t>
            </a:r>
            <a:r>
              <a:rPr lang="uk-UA" dirty="0"/>
              <a:t>. </a:t>
            </a:r>
            <a:r>
              <a:rPr lang="uk-UA" b="1" dirty="0" err="1"/>
              <a:t>цěмь</a:t>
            </a:r>
            <a:r>
              <a:rPr lang="uk-UA" dirty="0"/>
              <a:t> виявилась ізольованою у парадигмі відмінювання (в інших формах у основі був </a:t>
            </a:r>
            <a:r>
              <a:rPr lang="uk-UA" b="1" dirty="0"/>
              <a:t>к</a:t>
            </a:r>
            <a:r>
              <a:rPr lang="uk-UA" dirty="0" smtClean="0"/>
              <a:t>)</a:t>
            </a:r>
          </a:p>
          <a:p>
            <a:r>
              <a:rPr lang="uk-UA" dirty="0"/>
              <a:t>Поява форми </a:t>
            </a:r>
            <a:r>
              <a:rPr lang="uk-UA" b="1" dirty="0" err="1"/>
              <a:t>чем</a:t>
            </a:r>
            <a:r>
              <a:rPr lang="uk-UA" dirty="0"/>
              <a:t> у </a:t>
            </a:r>
            <a:r>
              <a:rPr lang="uk-UA" dirty="0" err="1"/>
              <a:t>О.в</a:t>
            </a:r>
            <a:r>
              <a:rPr lang="uk-UA" dirty="0"/>
              <a:t>. </a:t>
            </a:r>
            <a:r>
              <a:rPr lang="uk-UA" dirty="0" smtClean="0"/>
              <a:t>- аналогічний вплив </a:t>
            </a:r>
            <a:r>
              <a:rPr lang="uk-UA" dirty="0"/>
              <a:t>зі сторони форми </a:t>
            </a:r>
            <a:r>
              <a:rPr lang="uk-UA" b="1" dirty="0" err="1"/>
              <a:t>кем</a:t>
            </a:r>
            <a:r>
              <a:rPr lang="uk-UA" dirty="0"/>
              <a:t>, а також, можливо, і </a:t>
            </a:r>
            <a:r>
              <a:rPr lang="uk-UA" b="1" dirty="0"/>
              <a:t>тем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dirty="0" err="1"/>
              <a:t>Н.в</a:t>
            </a:r>
            <a:r>
              <a:rPr lang="ru-RU" dirty="0"/>
              <a:t>. </a:t>
            </a:r>
            <a:r>
              <a:rPr lang="ru-RU" i="1" dirty="0" err="1"/>
              <a:t>къто</a:t>
            </a:r>
            <a:r>
              <a:rPr lang="ru-RU" i="1" dirty="0"/>
              <a:t> </a:t>
            </a:r>
            <a:r>
              <a:rPr lang="ru-RU" i="1" dirty="0" err="1"/>
              <a:t>чьто</a:t>
            </a:r>
            <a:endParaRPr lang="ru-RU" dirty="0"/>
          </a:p>
          <a:p>
            <a:pPr>
              <a:buNone/>
            </a:pPr>
            <a:r>
              <a:rPr lang="ru-RU" dirty="0"/>
              <a:t>Р</a:t>
            </a:r>
            <a:r>
              <a:rPr lang="uk-UA" dirty="0"/>
              <a:t>.в. </a:t>
            </a:r>
            <a:r>
              <a:rPr lang="ru-RU" i="1" dirty="0"/>
              <a:t>кого чего</a:t>
            </a:r>
            <a:endParaRPr lang="ru-RU" dirty="0"/>
          </a:p>
          <a:p>
            <a:pPr>
              <a:buNone/>
            </a:pPr>
            <a:r>
              <a:rPr lang="ru-RU" dirty="0"/>
              <a:t>Д.</a:t>
            </a:r>
            <a:r>
              <a:rPr lang="uk-UA" dirty="0"/>
              <a:t>в. </a:t>
            </a:r>
            <a:r>
              <a:rPr lang="ru-RU" i="1" dirty="0" err="1"/>
              <a:t>комоу</a:t>
            </a:r>
            <a:r>
              <a:rPr lang="ru-RU" i="1" dirty="0"/>
              <a:t> </a:t>
            </a:r>
            <a:r>
              <a:rPr lang="ru-RU" i="1" dirty="0" err="1"/>
              <a:t>чемоу</a:t>
            </a:r>
            <a:endParaRPr lang="ru-RU" dirty="0"/>
          </a:p>
          <a:p>
            <a:pPr>
              <a:buNone/>
            </a:pPr>
            <a:r>
              <a:rPr lang="uk-UA" dirty="0" err="1"/>
              <a:t>З.в</a:t>
            </a:r>
            <a:r>
              <a:rPr lang="uk-UA" dirty="0"/>
              <a:t>.</a:t>
            </a:r>
            <a:r>
              <a:rPr lang="ru-RU" i="1" dirty="0"/>
              <a:t> кого </a:t>
            </a:r>
            <a:r>
              <a:rPr lang="ru-RU" i="1" dirty="0" err="1"/>
              <a:t>чьто</a:t>
            </a:r>
            <a:endParaRPr lang="ru-RU" dirty="0"/>
          </a:p>
          <a:p>
            <a:pPr>
              <a:buNone/>
            </a:pPr>
            <a:r>
              <a:rPr lang="uk-UA" dirty="0"/>
              <a:t>О</a:t>
            </a:r>
            <a:r>
              <a:rPr lang="ru-RU" dirty="0"/>
              <a:t>.</a:t>
            </a:r>
            <a:r>
              <a:rPr lang="uk-UA" dirty="0"/>
              <a:t>в. </a:t>
            </a:r>
            <a:r>
              <a:rPr lang="ru-RU" i="1" dirty="0" err="1" smtClean="0"/>
              <a:t>ц</a:t>
            </a:r>
            <a:r>
              <a:rPr lang="en-US" dirty="0" smtClean="0"/>
              <a:t>ě</a:t>
            </a:r>
            <a:r>
              <a:rPr lang="ru-RU" i="1" dirty="0" err="1" smtClean="0"/>
              <a:t>мь</a:t>
            </a:r>
            <a:r>
              <a:rPr lang="ru-RU" i="1" dirty="0" smtClean="0"/>
              <a:t> </a:t>
            </a:r>
            <a:r>
              <a:rPr lang="ru-RU" i="1" dirty="0" err="1"/>
              <a:t>чимь</a:t>
            </a:r>
            <a:endParaRPr lang="ru-RU" dirty="0"/>
          </a:p>
          <a:p>
            <a:pPr>
              <a:buNone/>
            </a:pPr>
            <a:r>
              <a:rPr lang="ru-RU" dirty="0"/>
              <a:t>М.</a:t>
            </a:r>
            <a:r>
              <a:rPr lang="uk-UA" dirty="0"/>
              <a:t>в. </a:t>
            </a:r>
            <a:r>
              <a:rPr lang="ru-RU" i="1" dirty="0" err="1"/>
              <a:t>комь</a:t>
            </a:r>
            <a:r>
              <a:rPr lang="ru-RU" i="1" dirty="0"/>
              <a:t> </a:t>
            </a:r>
            <a:r>
              <a:rPr lang="ru-RU" i="1" dirty="0" err="1"/>
              <a:t>чемь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4500570"/>
            <a:ext cx="7429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/>
              <a:t>Відносних</a:t>
            </a:r>
            <a:r>
              <a:rPr lang="uk-UA" sz="3600" dirty="0" smtClean="0"/>
              <a:t> </a:t>
            </a:r>
            <a:r>
              <a:rPr lang="uk-UA" sz="3600" b="1" dirty="0" smtClean="0"/>
              <a:t>займенники:</a:t>
            </a:r>
          </a:p>
          <a:p>
            <a:r>
              <a:rPr lang="uk-UA" sz="3600" dirty="0" smtClean="0"/>
              <a:t> </a:t>
            </a:r>
            <a:r>
              <a:rPr lang="uk-UA" sz="3600" b="1" dirty="0" err="1"/>
              <a:t>иже</a:t>
            </a:r>
            <a:r>
              <a:rPr lang="uk-UA" sz="3600" dirty="0"/>
              <a:t>, </a:t>
            </a:r>
            <a:r>
              <a:rPr lang="uk-UA" sz="3600" b="1" dirty="0" err="1"/>
              <a:t>къто</a:t>
            </a:r>
            <a:r>
              <a:rPr lang="uk-UA" sz="3600" dirty="0"/>
              <a:t>, </a:t>
            </a:r>
            <a:r>
              <a:rPr lang="uk-UA" sz="3600" b="1" dirty="0" err="1"/>
              <a:t>чьто</a:t>
            </a:r>
            <a:r>
              <a:rPr lang="uk-UA" sz="3600" dirty="0"/>
              <a:t> та </a:t>
            </a:r>
            <a:r>
              <a:rPr lang="uk-UA" sz="3600" dirty="0" smtClean="0"/>
              <a:t>ін.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План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Особові займенники</a:t>
            </a:r>
          </a:p>
          <a:p>
            <a:r>
              <a:rPr lang="uk-UA" dirty="0" err="1" smtClean="0"/>
              <a:t>Неособові</a:t>
            </a:r>
            <a:r>
              <a:rPr lang="uk-UA" dirty="0" smtClean="0"/>
              <a:t> займенники</a:t>
            </a:r>
          </a:p>
          <a:p>
            <a:r>
              <a:rPr lang="uk-UA" dirty="0" smtClean="0"/>
              <a:t>Вказівні займенники</a:t>
            </a:r>
          </a:p>
          <a:p>
            <a:r>
              <a:rPr lang="uk-UA" dirty="0" smtClean="0"/>
              <a:t>Присвійні займенники</a:t>
            </a:r>
          </a:p>
          <a:p>
            <a:r>
              <a:rPr lang="uk-UA" dirty="0" smtClean="0"/>
              <a:t>Неозначені займенники</a:t>
            </a:r>
          </a:p>
          <a:p>
            <a:r>
              <a:rPr lang="uk-UA" dirty="0" smtClean="0"/>
              <a:t>Заперечні, питальні, відносні займенники</a:t>
            </a:r>
          </a:p>
          <a:p>
            <a:r>
              <a:rPr lang="uk-UA" dirty="0" smtClean="0"/>
              <a:t>Історія займенників 3-ї особи</a:t>
            </a:r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85794"/>
          </a:xfrm>
        </p:spPr>
        <p:txBody>
          <a:bodyPr/>
          <a:lstStyle/>
          <a:p>
            <a:r>
              <a:rPr lang="uk-UA" b="1" dirty="0"/>
              <a:t>Історія займенників 3-ї особи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1714512"/>
          </a:xfrm>
        </p:spPr>
        <p:txBody>
          <a:bodyPr>
            <a:normAutofit/>
          </a:bodyPr>
          <a:lstStyle/>
          <a:p>
            <a:r>
              <a:rPr lang="uk-UA" sz="2400" b="1" dirty="0"/>
              <a:t>и, я, е</a:t>
            </a:r>
            <a:r>
              <a:rPr lang="uk-UA" sz="2400" dirty="0"/>
              <a:t> входили до розряду вказівних та відсилали до раніше названого мовця або предмета. </a:t>
            </a:r>
            <a:endParaRPr lang="uk-UA" sz="2400" dirty="0" smtClean="0"/>
          </a:p>
          <a:p>
            <a:r>
              <a:rPr lang="uk-UA" sz="2400" b="1" dirty="0" smtClean="0"/>
              <a:t>и</a:t>
            </a:r>
            <a:r>
              <a:rPr lang="uk-UA" sz="2400" b="1" dirty="0"/>
              <a:t>, я, е</a:t>
            </a:r>
            <a:r>
              <a:rPr lang="uk-UA" sz="2400" dirty="0"/>
              <a:t> відмінювалися за числами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2571744"/>
          <a:ext cx="8001055" cy="2523744"/>
        </p:xfrm>
        <a:graphic>
          <a:graphicData uri="http://schemas.openxmlformats.org/drawingml/2006/table">
            <a:tbl>
              <a:tblPr/>
              <a:tblGrid>
                <a:gridCol w="857256"/>
                <a:gridCol w="1428326"/>
                <a:gridCol w="1142791"/>
                <a:gridCol w="1142791"/>
                <a:gridCol w="1142791"/>
                <a:gridCol w="1143550"/>
                <a:gridCol w="1143550"/>
              </a:tblGrid>
              <a:tr h="223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однина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latin typeface="Times New Roman"/>
                          <a:ea typeface="Times New Roman"/>
                          <a:cs typeface="Times New Roman"/>
                        </a:rPr>
                        <a:t>множина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Ч.р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С.р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Ж.р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Ч.р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С.р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Ж.р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Н.в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Р.в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Д.в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З.в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О.в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М.в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и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его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емоу</a:t>
                      </a: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и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и</a:t>
                      </a:r>
                      <a:r>
                        <a:rPr lang="ru-RU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мь</a:t>
                      </a:r>
                      <a:r>
                        <a:rPr lang="ru-RU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емь</a:t>
                      </a:r>
                      <a:r>
                        <a:rPr lang="ru-RU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i="1" dirty="0" smtClean="0">
                        <a:latin typeface="TimesNewRomanPS-ItalicMT"/>
                        <a:ea typeface="Times New Roman"/>
                        <a:cs typeface="TimesNewRomanPS-ItalicMT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i="1" dirty="0" smtClean="0">
                        <a:latin typeface="TimesNewRomanPS-ItalicMT"/>
                        <a:ea typeface="Times New Roman"/>
                        <a:cs typeface="TimesNewRomanPS-ItalicMT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smtClean="0">
                          <a:latin typeface="TimesNewRomanPS-ItalicMT"/>
                          <a:ea typeface="Times New Roman"/>
                          <a:cs typeface="TimesNewRomanPS-ItalicMT"/>
                        </a:rPr>
                        <a:t>е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я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е</a:t>
                      </a:r>
                      <a:r>
                        <a:rPr lang="uk-UA" sz="1800" dirty="0">
                          <a:latin typeface="Arial"/>
                          <a:ea typeface="Times New Roman"/>
                          <a:cs typeface="Times New Roman"/>
                        </a:rPr>
                        <a:t>ě</a:t>
                      </a: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еи</a:t>
                      </a: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ю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ею</a:t>
                      </a: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еи</a:t>
                      </a: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ихъ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 smtClean="0">
                          <a:latin typeface="TimesNewRomanPS-ItalicMT"/>
                          <a:ea typeface="Times New Roman"/>
                          <a:cs typeface="TimesNewRomanPS-ItalicMT"/>
                        </a:rPr>
                        <a:t>имъ</a:t>
                      </a:r>
                      <a:r>
                        <a:rPr lang="uk-UA" sz="1800" i="1" dirty="0" smtClean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Arial"/>
                          <a:ea typeface="Times New Roman"/>
                          <a:cs typeface="Times New Roman"/>
                        </a:rPr>
                        <a:t>ě</a:t>
                      </a:r>
                      <a:r>
                        <a:rPr lang="uk-UA" sz="1800" dirty="0">
                          <a:latin typeface="IzhitsaCyrillic"/>
                          <a:ea typeface="Times New Roman"/>
                          <a:cs typeface="IzhitsaCyrillic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ими</a:t>
                      </a: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>
                          <a:latin typeface="TimesNewRomanPS-ItalicMT"/>
                          <a:ea typeface="Times New Roman"/>
                          <a:cs typeface="TimesNewRomanPS-ItalicMT"/>
                        </a:rPr>
                        <a:t>ихъ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я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i="1" dirty="0" smtClean="0">
                        <a:latin typeface="TimesNewRomanPS-ItalicMT"/>
                        <a:ea typeface="Times New Roman"/>
                        <a:cs typeface="TimesNewRomanPS-ItalicMT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800" i="1" dirty="0" smtClean="0">
                        <a:latin typeface="TimesNewRomanPS-ItalicMT"/>
                        <a:ea typeface="Times New Roman"/>
                        <a:cs typeface="TimesNewRomanPS-ItalicMT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smtClean="0">
                          <a:latin typeface="TimesNewRomanPS-ItalicMT"/>
                          <a:ea typeface="Times New Roman"/>
                          <a:cs typeface="TimesNewRomanPS-ItalicMT"/>
                        </a:rPr>
                        <a:t>а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Arial"/>
                          <a:ea typeface="Times New Roman"/>
                          <a:cs typeface="Times New Roman"/>
                        </a:rPr>
                        <a:t>ě</a:t>
                      </a:r>
                      <a:r>
                        <a:rPr lang="ru-RU" sz="1800" i="1" dirty="0">
                          <a:latin typeface="TimesNewRomanPS-ItalicMT"/>
                          <a:ea typeface="Times New Roman"/>
                          <a:cs typeface="TimesNewRomanPS-ItalicMT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latin typeface="Arial"/>
                          <a:ea typeface="Times New Roman"/>
                          <a:cs typeface="Times New Roman"/>
                        </a:rPr>
                        <a:t>ě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399" marR="62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428596" y="5286388"/>
            <a:ext cx="292895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Двоїна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Н.в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З.в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и </a:t>
            </a:r>
            <a:r>
              <a:rPr kumimoji="0" lang="uk-UA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Р.в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М.в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ěю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Д.в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О.в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има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85000" lnSpcReduction="20000"/>
          </a:bodyPr>
          <a:lstStyle/>
          <a:p>
            <a:r>
              <a:rPr lang="uk-UA" dirty="0" err="1" smtClean="0"/>
              <a:t>Н.в</a:t>
            </a:r>
            <a:r>
              <a:rPr lang="uk-UA" dirty="0"/>
              <a:t>. </a:t>
            </a:r>
            <a:endParaRPr lang="uk-UA" dirty="0" smtClean="0"/>
          </a:p>
          <a:p>
            <a:pPr>
              <a:buNone/>
            </a:pPr>
            <a:r>
              <a:rPr lang="uk-UA" b="1" dirty="0" err="1" smtClean="0"/>
              <a:t>сь</a:t>
            </a:r>
            <a:r>
              <a:rPr lang="uk-UA" dirty="0"/>
              <a:t>, </a:t>
            </a:r>
            <a:r>
              <a:rPr lang="uk-UA" b="1" dirty="0" err="1"/>
              <a:t>си</a:t>
            </a:r>
            <a:r>
              <a:rPr lang="uk-UA" dirty="0"/>
              <a:t>, </a:t>
            </a:r>
            <a:r>
              <a:rPr lang="uk-UA" b="1" dirty="0"/>
              <a:t>се</a:t>
            </a:r>
            <a:r>
              <a:rPr lang="uk-UA" dirty="0"/>
              <a:t>; </a:t>
            </a:r>
            <a:r>
              <a:rPr lang="uk-UA" b="1" dirty="0" err="1"/>
              <a:t>ть</a:t>
            </a:r>
            <a:r>
              <a:rPr lang="uk-UA" dirty="0"/>
              <a:t>, </a:t>
            </a:r>
            <a:r>
              <a:rPr lang="uk-UA" b="1" dirty="0"/>
              <a:t>та</a:t>
            </a:r>
            <a:r>
              <a:rPr lang="uk-UA" dirty="0"/>
              <a:t>, </a:t>
            </a:r>
            <a:r>
              <a:rPr lang="uk-UA" b="1" dirty="0" smtClean="0"/>
              <a:t>то</a:t>
            </a:r>
          </a:p>
          <a:p>
            <a:pPr>
              <a:buNone/>
            </a:pPr>
            <a:r>
              <a:rPr lang="uk-UA" dirty="0" smtClean="0"/>
              <a:t>частіше </a:t>
            </a:r>
            <a:r>
              <a:rPr lang="uk-UA" dirty="0"/>
              <a:t>використовувались форми </a:t>
            </a:r>
            <a:r>
              <a:rPr lang="uk-UA" b="1" dirty="0" err="1"/>
              <a:t>онъ</a:t>
            </a:r>
            <a:r>
              <a:rPr lang="uk-UA" dirty="0"/>
              <a:t>, </a:t>
            </a:r>
            <a:r>
              <a:rPr lang="uk-UA" b="1" dirty="0" err="1"/>
              <a:t>она</a:t>
            </a:r>
            <a:r>
              <a:rPr lang="uk-UA" dirty="0"/>
              <a:t>, </a:t>
            </a:r>
            <a:r>
              <a:rPr lang="uk-UA" b="1" dirty="0" err="1"/>
              <a:t>оно</a:t>
            </a:r>
            <a:r>
              <a:rPr lang="uk-UA" dirty="0"/>
              <a:t> (зі зміненим наголосом</a:t>
            </a:r>
            <a:r>
              <a:rPr lang="uk-UA" dirty="0" smtClean="0"/>
              <a:t>)</a:t>
            </a:r>
          </a:p>
          <a:p>
            <a:r>
              <a:rPr lang="uk-UA" dirty="0"/>
              <a:t>В </a:t>
            </a:r>
            <a:r>
              <a:rPr lang="uk-UA" dirty="0" smtClean="0"/>
              <a:t>говірках (біля кордону з Білорусією): </a:t>
            </a:r>
          </a:p>
          <a:p>
            <a:pPr>
              <a:buNone/>
            </a:pPr>
            <a:r>
              <a:rPr lang="uk-UA" b="1" dirty="0" smtClean="0"/>
              <a:t>й</a:t>
            </a:r>
            <a:r>
              <a:rPr lang="uk-UA" dirty="0" smtClean="0"/>
              <a:t> </a:t>
            </a:r>
            <a:r>
              <a:rPr lang="uk-UA" dirty="0"/>
              <a:t>з основи непрямих відмінків проникає до форми </a:t>
            </a:r>
            <a:r>
              <a:rPr lang="uk-UA" dirty="0" err="1"/>
              <a:t>Н.в</a:t>
            </a:r>
            <a:r>
              <a:rPr lang="uk-UA" dirty="0"/>
              <a:t>. – </a:t>
            </a:r>
            <a:r>
              <a:rPr lang="uk-UA" b="1" dirty="0" err="1"/>
              <a:t>ён</a:t>
            </a:r>
            <a:r>
              <a:rPr lang="uk-UA" dirty="0"/>
              <a:t>, </a:t>
            </a:r>
            <a:r>
              <a:rPr lang="uk-UA" b="1" dirty="0" err="1"/>
              <a:t>ена</a:t>
            </a:r>
            <a:r>
              <a:rPr lang="uk-UA" dirty="0"/>
              <a:t>, </a:t>
            </a:r>
            <a:r>
              <a:rPr lang="uk-UA" b="1" dirty="0" err="1"/>
              <a:t>яна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У </a:t>
            </a:r>
            <a:r>
              <a:rPr lang="uk-UA" dirty="0"/>
              <a:t>множині в літературній російській мові встановилась єдина форма </a:t>
            </a:r>
            <a:r>
              <a:rPr lang="uk-UA" b="1" dirty="0" err="1"/>
              <a:t>они</a:t>
            </a:r>
            <a:r>
              <a:rPr lang="uk-UA" dirty="0"/>
              <a:t>, яка </a:t>
            </a:r>
            <a:r>
              <a:rPr lang="uk-UA" dirty="0" smtClean="0"/>
              <a:t>за </a:t>
            </a:r>
            <a:r>
              <a:rPr lang="uk-UA"/>
              <a:t>походженням </a:t>
            </a:r>
            <a:r>
              <a:rPr lang="uk-UA" smtClean="0"/>
              <a:t>є формою </a:t>
            </a:r>
            <a:r>
              <a:rPr lang="uk-UA" dirty="0"/>
              <a:t>множини чол. роду. </a:t>
            </a:r>
            <a:endParaRPr lang="uk-UA" dirty="0" smtClean="0"/>
          </a:p>
          <a:p>
            <a:r>
              <a:rPr lang="uk-UA" dirty="0" smtClean="0"/>
              <a:t>У </a:t>
            </a:r>
            <a:r>
              <a:rPr lang="uk-UA" dirty="0"/>
              <a:t>ряді говірок можна зустріти форму </a:t>
            </a:r>
            <a:r>
              <a:rPr lang="uk-UA" b="1" dirty="0" err="1"/>
              <a:t>оны</a:t>
            </a:r>
            <a:r>
              <a:rPr lang="uk-UA" dirty="0"/>
              <a:t> (колишня форма множини жін. роду) та </a:t>
            </a:r>
            <a:r>
              <a:rPr lang="uk-UA" b="1" dirty="0" err="1"/>
              <a:t>оне</a:t>
            </a:r>
            <a:r>
              <a:rPr lang="uk-UA" dirty="0"/>
              <a:t> (форма виникла під впливом форми </a:t>
            </a:r>
            <a:r>
              <a:rPr lang="uk-UA" b="1" dirty="0"/>
              <a:t>те</a:t>
            </a:r>
            <a:r>
              <a:rPr lang="uk-UA" dirty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uk-UA" dirty="0" smtClean="0"/>
              <a:t>Займенники: </a:t>
            </a:r>
          </a:p>
          <a:p>
            <a:pPr>
              <a:buNone/>
            </a:pPr>
            <a:r>
              <a:rPr lang="uk-UA" dirty="0"/>
              <a:t> </a:t>
            </a:r>
            <a:r>
              <a:rPr lang="uk-UA" dirty="0" smtClean="0"/>
              <a:t>               </a:t>
            </a:r>
            <a:r>
              <a:rPr lang="uk-UA" b="1" dirty="0" smtClean="0"/>
              <a:t>особові</a:t>
            </a:r>
            <a:r>
              <a:rPr lang="uk-UA" dirty="0" smtClean="0"/>
              <a:t> </a:t>
            </a:r>
            <a:r>
              <a:rPr lang="uk-UA" dirty="0"/>
              <a:t>та </a:t>
            </a:r>
            <a:r>
              <a:rPr lang="uk-UA" b="1" dirty="0" err="1" smtClean="0"/>
              <a:t>неособові</a:t>
            </a:r>
            <a:endParaRPr lang="uk-UA" b="1" dirty="0" smtClean="0"/>
          </a:p>
          <a:p>
            <a:pPr>
              <a:buNone/>
            </a:pPr>
            <a:r>
              <a:rPr lang="uk-UA" b="1" dirty="0" smtClean="0"/>
              <a:t>Особові</a:t>
            </a:r>
            <a:r>
              <a:rPr lang="uk-UA" dirty="0" smtClean="0"/>
              <a:t>: </a:t>
            </a:r>
          </a:p>
          <a:p>
            <a:pPr>
              <a:buNone/>
            </a:pPr>
            <a:r>
              <a:rPr lang="uk-UA" dirty="0" smtClean="0"/>
              <a:t>займенники першої особи </a:t>
            </a:r>
            <a:r>
              <a:rPr lang="uk-UA" dirty="0"/>
              <a:t>(</a:t>
            </a:r>
            <a:r>
              <a:rPr lang="uk-UA" i="1" dirty="0" err="1"/>
              <a:t>язъ</a:t>
            </a:r>
            <a:r>
              <a:rPr lang="uk-UA" i="1" dirty="0"/>
              <a:t>, </a:t>
            </a:r>
            <a:r>
              <a:rPr lang="uk-UA" i="1" dirty="0" err="1"/>
              <a:t>мы</a:t>
            </a:r>
            <a:r>
              <a:rPr lang="uk-UA" dirty="0"/>
              <a:t>),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другої особи (</a:t>
            </a:r>
            <a:r>
              <a:rPr lang="uk-UA" i="1" dirty="0" err="1"/>
              <a:t>ты</a:t>
            </a:r>
            <a:r>
              <a:rPr lang="uk-UA" i="1" dirty="0"/>
              <a:t>,</a:t>
            </a:r>
            <a:r>
              <a:rPr lang="uk-UA" i="1" dirty="0" err="1"/>
              <a:t>вы</a:t>
            </a:r>
            <a:r>
              <a:rPr lang="uk-UA" dirty="0" smtClean="0"/>
              <a:t>), </a:t>
            </a:r>
          </a:p>
          <a:p>
            <a:pPr>
              <a:buNone/>
            </a:pPr>
            <a:r>
              <a:rPr lang="uk-UA" dirty="0" smtClean="0"/>
              <a:t>зворотній </a:t>
            </a:r>
            <a:r>
              <a:rPr lang="uk-UA" dirty="0"/>
              <a:t>займенник </a:t>
            </a:r>
            <a:r>
              <a:rPr lang="uk-UA" i="1" dirty="0" err="1"/>
              <a:t>себя</a:t>
            </a:r>
            <a:r>
              <a:rPr lang="uk-UA" dirty="0"/>
              <a:t>. </a:t>
            </a:r>
            <a:endParaRPr lang="uk-UA" dirty="0" smtClean="0"/>
          </a:p>
          <a:p>
            <a:pPr>
              <a:buNone/>
            </a:pPr>
            <a:r>
              <a:rPr lang="uk-UA" b="1" dirty="0" err="1" smtClean="0"/>
              <a:t>Неособові</a:t>
            </a:r>
            <a:r>
              <a:rPr lang="uk-UA" dirty="0" smtClean="0"/>
              <a:t>: включали </a:t>
            </a:r>
            <a:r>
              <a:rPr lang="uk-UA" dirty="0"/>
              <a:t>декілька розрядів, більшість з яких ще остаточно не оформилися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14356"/>
          </a:xfrm>
        </p:spPr>
        <p:txBody>
          <a:bodyPr>
            <a:noAutofit/>
          </a:bodyPr>
          <a:lstStyle/>
          <a:p>
            <a:r>
              <a:rPr lang="uk-UA" sz="3200" dirty="0"/>
              <a:t>Відмінювання особових займенників у давньоруській </a:t>
            </a:r>
            <a:r>
              <a:rPr lang="uk-UA" sz="3200" dirty="0" smtClean="0"/>
              <a:t>мові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1100571"/>
          <a:ext cx="7929619" cy="5400969"/>
        </p:xfrm>
        <a:graphic>
          <a:graphicData uri="http://schemas.openxmlformats.org/drawingml/2006/table">
            <a:tbl>
              <a:tblPr/>
              <a:tblGrid>
                <a:gridCol w="1351507"/>
                <a:gridCol w="1434575"/>
                <a:gridCol w="214314"/>
                <a:gridCol w="1500198"/>
                <a:gridCol w="1571636"/>
                <a:gridCol w="1857389"/>
              </a:tblGrid>
              <a:tr h="293209"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14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однина</a:t>
                      </a:r>
                      <a:endParaRPr lang="ru-RU" sz="18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4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множина</a:t>
                      </a:r>
                      <a:endParaRPr lang="ru-RU" sz="18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2077"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особа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особа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особа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особа</a:t>
                      </a:r>
                      <a:r>
                        <a:rPr lang="uk-UA" sz="18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Н.в</a:t>
                      </a:r>
                      <a:r>
                        <a:rPr lang="uk-UA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азъ</a:t>
                      </a: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ты 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мы 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341"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Р.в</a:t>
                      </a:r>
                      <a:r>
                        <a:rPr lang="uk-UA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мене 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тебе 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насъ</a:t>
                      </a: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васъ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813"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Д.в</a:t>
                      </a:r>
                      <a:r>
                        <a:rPr lang="uk-UA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мън</a:t>
                      </a:r>
                      <a:r>
                        <a:rPr lang="ru-RU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ě</a:t>
                      </a: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ми 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тоб</a:t>
                      </a:r>
                      <a:r>
                        <a:rPr lang="ru-RU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ě</a:t>
                      </a: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24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</a:t>
                      </a: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намъ</a:t>
                      </a: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24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ны</a:t>
                      </a: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вамъ</a:t>
                      </a: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вы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813"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З.в</a:t>
                      </a:r>
                      <a:r>
                        <a:rPr lang="uk-UA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мене, м</a:t>
                      </a:r>
                      <a:r>
                        <a:rPr lang="uk-UA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ě 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теб</a:t>
                      </a:r>
                      <a:r>
                        <a:rPr lang="ru-RU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ě</a:t>
                      </a: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т</a:t>
                      </a:r>
                      <a:r>
                        <a:rPr lang="uk-UA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ě 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насъ</a:t>
                      </a: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24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ны</a:t>
                      </a: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васъ</a:t>
                      </a: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вы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209"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О.в</a:t>
                      </a:r>
                      <a:r>
                        <a:rPr lang="uk-UA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мъною </a:t>
                      </a: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тобою 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нами 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вами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341"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М.в</a:t>
                      </a:r>
                      <a:r>
                        <a:rPr lang="uk-UA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мън</a:t>
                      </a:r>
                      <a:r>
                        <a:rPr lang="ru-RU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ě </a:t>
                      </a: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тоб</a:t>
                      </a:r>
                      <a:r>
                        <a:rPr lang="ru-RU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ě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насъ</a:t>
                      </a:r>
                      <a:r>
                        <a:rPr lang="ru-RU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васъ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69"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14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двоїна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2077"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особа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особа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473"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Н.в</a:t>
                      </a:r>
                      <a:r>
                        <a:rPr lang="uk-UA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вě 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473"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З.в</a:t>
                      </a:r>
                      <a:r>
                        <a:rPr lang="uk-UA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7550"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Р.в</a:t>
                      </a:r>
                      <a:r>
                        <a:rPr lang="uk-UA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– </a:t>
                      </a:r>
                      <a:r>
                        <a:rPr lang="uk-UA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М.в</a:t>
                      </a:r>
                      <a:r>
                        <a:rPr lang="uk-UA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наю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ваю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7550"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Д.в</a:t>
                      </a:r>
                      <a:r>
                        <a:rPr lang="uk-UA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– </a:t>
                      </a:r>
                      <a:r>
                        <a:rPr lang="uk-UA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О.в</a:t>
                      </a:r>
                      <a:r>
                        <a:rPr lang="uk-UA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нама</a:t>
                      </a: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144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вама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2763" marR="12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uk-UA" b="1" dirty="0" err="1"/>
              <a:t>Н.в</a:t>
            </a:r>
            <a:r>
              <a:rPr lang="uk-UA" b="1" dirty="0"/>
              <a:t>. </a:t>
            </a:r>
            <a:r>
              <a:rPr lang="uk-UA" b="1" dirty="0" err="1"/>
              <a:t>одн</a:t>
            </a:r>
            <a:r>
              <a:rPr lang="uk-UA" b="1" dirty="0"/>
              <a:t>. займенників 1-ї особи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643998" cy="5715040"/>
          </a:xfrm>
        </p:spPr>
        <p:txBody>
          <a:bodyPr>
            <a:normAutofit lnSpcReduction="10000"/>
          </a:bodyPr>
          <a:lstStyle/>
          <a:p>
            <a:r>
              <a:rPr lang="uk-UA" b="1" dirty="0" err="1" smtClean="0"/>
              <a:t>язъ</a:t>
            </a:r>
            <a:r>
              <a:rPr lang="uk-UA" dirty="0" smtClean="0"/>
              <a:t> </a:t>
            </a:r>
            <a:r>
              <a:rPr lang="uk-UA" dirty="0"/>
              <a:t>(пор. </a:t>
            </a:r>
            <a:r>
              <a:rPr lang="uk-UA" dirty="0" err="1"/>
              <a:t>стсл</a:t>
            </a:r>
            <a:r>
              <a:rPr lang="uk-UA" dirty="0"/>
              <a:t> варіант – </a:t>
            </a:r>
            <a:r>
              <a:rPr lang="uk-UA" b="1" dirty="0" err="1"/>
              <a:t>азъ</a:t>
            </a:r>
            <a:r>
              <a:rPr lang="uk-UA" dirty="0"/>
              <a:t>), </a:t>
            </a:r>
            <a:endParaRPr lang="uk-UA" dirty="0" smtClean="0"/>
          </a:p>
          <a:p>
            <a:r>
              <a:rPr lang="uk-UA" dirty="0" smtClean="0"/>
              <a:t>оскільки решта </a:t>
            </a:r>
            <a:r>
              <a:rPr lang="uk-UA" dirty="0"/>
              <a:t>форм </a:t>
            </a:r>
            <a:r>
              <a:rPr lang="uk-UA" dirty="0" err="1"/>
              <a:t>Н.в</a:t>
            </a:r>
            <a:r>
              <a:rPr lang="uk-UA" dirty="0"/>
              <a:t>. були односкладовими (</a:t>
            </a:r>
            <a:r>
              <a:rPr lang="uk-UA" b="1" dirty="0" err="1"/>
              <a:t>ты</a:t>
            </a:r>
            <a:r>
              <a:rPr lang="uk-UA" b="1" dirty="0"/>
              <a:t>, </a:t>
            </a:r>
            <a:r>
              <a:rPr lang="uk-UA" b="1" dirty="0" err="1"/>
              <a:t>вы</a:t>
            </a:r>
            <a:r>
              <a:rPr lang="uk-UA" b="1" dirty="0"/>
              <a:t>, </a:t>
            </a:r>
            <a:r>
              <a:rPr lang="uk-UA" b="1" dirty="0" err="1"/>
              <a:t>мы</a:t>
            </a:r>
            <a:r>
              <a:rPr lang="uk-UA" dirty="0"/>
              <a:t>), </a:t>
            </a:r>
            <a:r>
              <a:rPr lang="uk-UA" dirty="0" smtClean="0"/>
              <a:t>слово </a:t>
            </a:r>
            <a:r>
              <a:rPr lang="uk-UA" b="1" dirty="0" err="1"/>
              <a:t>язъ</a:t>
            </a:r>
            <a:r>
              <a:rPr lang="uk-UA" dirty="0"/>
              <a:t> втрачає другий склад (я/</a:t>
            </a:r>
            <a:r>
              <a:rPr lang="uk-UA" dirty="0" err="1"/>
              <a:t>зъ</a:t>
            </a:r>
            <a:r>
              <a:rPr lang="uk-UA" dirty="0"/>
              <a:t> </a:t>
            </a:r>
            <a:r>
              <a:rPr lang="ru-RU" dirty="0"/>
              <a:t>&gt; </a:t>
            </a:r>
            <a:r>
              <a:rPr lang="uk-UA" dirty="0"/>
              <a:t>я</a:t>
            </a:r>
            <a:r>
              <a:rPr lang="uk-UA" dirty="0" smtClean="0"/>
              <a:t>)</a:t>
            </a:r>
          </a:p>
          <a:p>
            <a:r>
              <a:rPr lang="uk-UA" dirty="0" smtClean="0"/>
              <a:t>утворення </a:t>
            </a:r>
            <a:r>
              <a:rPr lang="uk-UA" b="1" dirty="0"/>
              <a:t>я</a:t>
            </a:r>
            <a:r>
              <a:rPr lang="uk-UA" dirty="0"/>
              <a:t> </a:t>
            </a:r>
            <a:r>
              <a:rPr lang="uk-UA" dirty="0" smtClean="0"/>
              <a:t>- дуже </a:t>
            </a:r>
            <a:r>
              <a:rPr lang="uk-UA" dirty="0"/>
              <a:t>давня діалектна </a:t>
            </a:r>
            <a:r>
              <a:rPr lang="uk-UA" dirty="0" err="1" smtClean="0"/>
              <a:t>псл</a:t>
            </a:r>
            <a:r>
              <a:rPr lang="uk-UA" dirty="0" smtClean="0"/>
              <a:t>. </a:t>
            </a:r>
            <a:r>
              <a:rPr lang="uk-UA" dirty="0"/>
              <a:t>особливість, </a:t>
            </a:r>
            <a:r>
              <a:rPr lang="uk-UA" dirty="0" smtClean="0"/>
              <a:t>закріпилась </a:t>
            </a:r>
            <a:r>
              <a:rPr lang="uk-UA" dirty="0"/>
              <a:t>у </a:t>
            </a:r>
            <a:r>
              <a:rPr lang="uk-UA" dirty="0" smtClean="0"/>
              <a:t>східнослов'янських </a:t>
            </a:r>
            <a:r>
              <a:rPr lang="uk-UA" dirty="0"/>
              <a:t>та </a:t>
            </a:r>
            <a:r>
              <a:rPr lang="uk-UA" dirty="0" smtClean="0"/>
              <a:t>західнослов'янських діалектах</a:t>
            </a:r>
          </a:p>
          <a:p>
            <a:r>
              <a:rPr lang="uk-UA" b="1" dirty="0" err="1" smtClean="0"/>
              <a:t>язъ</a:t>
            </a:r>
            <a:r>
              <a:rPr lang="uk-UA" dirty="0" smtClean="0"/>
              <a:t> </a:t>
            </a:r>
            <a:r>
              <a:rPr lang="uk-UA" dirty="0"/>
              <a:t>та </a:t>
            </a:r>
            <a:r>
              <a:rPr lang="uk-UA" b="1" dirty="0"/>
              <a:t>я</a:t>
            </a:r>
            <a:r>
              <a:rPr lang="uk-UA" dirty="0"/>
              <a:t> існували у живій мові східних </a:t>
            </a:r>
            <a:r>
              <a:rPr lang="uk-UA" dirty="0" err="1"/>
              <a:t>слов</a:t>
            </a:r>
            <a:r>
              <a:rPr lang="ru-RU" dirty="0"/>
              <a:t>’</a:t>
            </a:r>
            <a:r>
              <a:rPr lang="uk-UA" dirty="0" err="1"/>
              <a:t>ян</a:t>
            </a:r>
            <a:r>
              <a:rPr lang="uk-UA" dirty="0"/>
              <a:t>, </a:t>
            </a:r>
            <a:r>
              <a:rPr lang="uk-UA" dirty="0" smtClean="0"/>
              <a:t>(зафіксовані </a:t>
            </a:r>
            <a:r>
              <a:rPr lang="uk-UA" dirty="0"/>
              <a:t>в Розмовнику Т. </a:t>
            </a:r>
            <a:r>
              <a:rPr lang="uk-UA" dirty="0" err="1" smtClean="0"/>
              <a:t>Фенне</a:t>
            </a:r>
            <a:r>
              <a:rPr lang="uk-UA" dirty="0" smtClean="0"/>
              <a:t>)</a:t>
            </a:r>
          </a:p>
          <a:p>
            <a:r>
              <a:rPr lang="uk-UA" dirty="0" smtClean="0"/>
              <a:t>У </a:t>
            </a:r>
            <a:r>
              <a:rPr lang="uk-UA" dirty="0" err="1" smtClean="0"/>
              <a:t>Н.в</a:t>
            </a:r>
            <a:r>
              <a:rPr lang="uk-UA" dirty="0"/>
              <a:t>. однини ще в </a:t>
            </a:r>
            <a:r>
              <a:rPr lang="en-US" dirty="0"/>
              <a:t>XVIII </a:t>
            </a:r>
            <a:r>
              <a:rPr lang="uk-UA" dirty="0"/>
              <a:t>ст. на рівні з </a:t>
            </a:r>
            <a:r>
              <a:rPr lang="uk-UA" b="1" dirty="0"/>
              <a:t>я</a:t>
            </a:r>
            <a:r>
              <a:rPr lang="uk-UA" dirty="0"/>
              <a:t> в Москві вживалась форма </a:t>
            </a:r>
            <a:r>
              <a:rPr lang="uk-UA" b="1" dirty="0" smtClean="0"/>
              <a:t>яз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dirty="0" err="1"/>
              <a:t>Р.в</a:t>
            </a:r>
            <a:r>
              <a:rPr lang="uk-UA" sz="3200" b="1" dirty="0"/>
              <a:t>. – </a:t>
            </a:r>
            <a:r>
              <a:rPr lang="uk-UA" sz="3200" b="1" dirty="0" err="1"/>
              <a:t>З.в</a:t>
            </a:r>
            <a:r>
              <a:rPr lang="uk-UA" sz="3200" b="1" dirty="0"/>
              <a:t>. </a:t>
            </a:r>
            <a:r>
              <a:rPr lang="uk-UA" sz="3200" b="1" dirty="0" err="1"/>
              <a:t>одн</a:t>
            </a:r>
            <a:r>
              <a:rPr lang="uk-UA" sz="3200" b="1" dirty="0"/>
              <a:t>. займенників 1-ї та 2-ї </a:t>
            </a:r>
            <a:r>
              <a:rPr lang="uk-UA" sz="3200" b="1" dirty="0" smtClean="0"/>
              <a:t>особи та зворотного </a:t>
            </a:r>
            <a:r>
              <a:rPr lang="uk-UA" sz="3200" b="1" dirty="0"/>
              <a:t>займенника </a:t>
            </a:r>
            <a:r>
              <a:rPr lang="uk-UA" sz="3200" b="1" i="1" dirty="0" err="1"/>
              <a:t>себя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XII</a:t>
            </a:r>
            <a:r>
              <a:rPr lang="uk-UA" dirty="0" smtClean="0"/>
              <a:t> </a:t>
            </a:r>
            <a:r>
              <a:rPr lang="uk-UA" dirty="0"/>
              <a:t>– </a:t>
            </a:r>
            <a:r>
              <a:rPr lang="en-US" dirty="0" smtClean="0"/>
              <a:t>XIV </a:t>
            </a:r>
            <a:r>
              <a:rPr lang="uk-UA" dirty="0" smtClean="0"/>
              <a:t>ст.: форми </a:t>
            </a:r>
            <a:r>
              <a:rPr lang="uk-UA" dirty="0"/>
              <a:t>з основами </a:t>
            </a:r>
            <a:r>
              <a:rPr lang="uk-UA" b="1" dirty="0" err="1"/>
              <a:t>теб</a:t>
            </a:r>
            <a:r>
              <a:rPr lang="uk-UA" dirty="0" err="1"/>
              <a:t>-</a:t>
            </a:r>
            <a:r>
              <a:rPr lang="uk-UA" dirty="0"/>
              <a:t>, </a:t>
            </a:r>
            <a:r>
              <a:rPr lang="uk-UA" b="1" dirty="0" err="1"/>
              <a:t>себ</a:t>
            </a:r>
            <a:r>
              <a:rPr lang="uk-UA" dirty="0" err="1"/>
              <a:t>-</a:t>
            </a:r>
            <a:r>
              <a:rPr lang="uk-UA" dirty="0"/>
              <a:t> </a:t>
            </a:r>
            <a:r>
              <a:rPr lang="uk-UA" dirty="0" smtClean="0"/>
              <a:t>(</a:t>
            </a:r>
            <a:r>
              <a:rPr lang="en-US" dirty="0" smtClean="0"/>
              <a:t>&lt;</a:t>
            </a:r>
            <a:r>
              <a:rPr lang="uk-UA" dirty="0" smtClean="0"/>
              <a:t>*</a:t>
            </a:r>
            <a:r>
              <a:rPr lang="en-US" dirty="0" err="1"/>
              <a:t>teb</a:t>
            </a:r>
            <a:r>
              <a:rPr lang="ru-RU" dirty="0"/>
              <a:t>, *</a:t>
            </a:r>
            <a:r>
              <a:rPr lang="en-US" dirty="0" err="1"/>
              <a:t>seb</a:t>
            </a:r>
            <a:r>
              <a:rPr lang="ru-RU" dirty="0"/>
              <a:t>). </a:t>
            </a:r>
            <a:endParaRPr lang="ru-RU" dirty="0" smtClean="0"/>
          </a:p>
          <a:p>
            <a:r>
              <a:rPr lang="uk-UA" dirty="0" smtClean="0"/>
              <a:t>Кінець </a:t>
            </a:r>
            <a:r>
              <a:rPr lang="en-US" dirty="0" smtClean="0"/>
              <a:t>XIV </a:t>
            </a:r>
            <a:r>
              <a:rPr lang="uk-UA" dirty="0" smtClean="0"/>
              <a:t>– початок </a:t>
            </a:r>
            <a:r>
              <a:rPr lang="en-US" dirty="0" smtClean="0"/>
              <a:t>XV</a:t>
            </a:r>
            <a:r>
              <a:rPr lang="uk-UA" dirty="0" smtClean="0"/>
              <a:t>ст.: форми </a:t>
            </a:r>
            <a:r>
              <a:rPr lang="uk-UA" dirty="0"/>
              <a:t>з основами </a:t>
            </a:r>
            <a:r>
              <a:rPr lang="uk-UA" b="1" dirty="0" err="1"/>
              <a:t>тоб</a:t>
            </a:r>
            <a:r>
              <a:rPr lang="uk-UA" dirty="0" err="1"/>
              <a:t>-</a:t>
            </a:r>
            <a:r>
              <a:rPr lang="uk-UA" dirty="0"/>
              <a:t>, </a:t>
            </a:r>
            <a:r>
              <a:rPr lang="uk-UA" b="1" dirty="0" err="1"/>
              <a:t>соб</a:t>
            </a:r>
            <a:r>
              <a:rPr lang="uk-UA" dirty="0" err="1"/>
              <a:t>-</a:t>
            </a:r>
            <a:r>
              <a:rPr lang="uk-UA" dirty="0"/>
              <a:t> (</a:t>
            </a:r>
            <a:r>
              <a:rPr lang="uk-UA" dirty="0" err="1"/>
              <a:t>тобе</a:t>
            </a:r>
            <a:r>
              <a:rPr lang="uk-UA" dirty="0"/>
              <a:t>, </a:t>
            </a:r>
            <a:r>
              <a:rPr lang="uk-UA" dirty="0" err="1"/>
              <a:t>собе</a:t>
            </a:r>
            <a:r>
              <a:rPr lang="uk-UA" dirty="0"/>
              <a:t>), </a:t>
            </a:r>
          </a:p>
          <a:p>
            <a:r>
              <a:rPr lang="en-US" dirty="0" smtClean="0"/>
              <a:t>XV</a:t>
            </a:r>
            <a:r>
              <a:rPr lang="uk-UA" dirty="0" smtClean="0"/>
              <a:t>-</a:t>
            </a:r>
            <a:r>
              <a:rPr lang="en-US" dirty="0" smtClean="0"/>
              <a:t>XVI</a:t>
            </a:r>
            <a:r>
              <a:rPr lang="uk-UA" dirty="0" smtClean="0"/>
              <a:t> </a:t>
            </a:r>
            <a:r>
              <a:rPr lang="uk-UA" dirty="0"/>
              <a:t>ст</a:t>
            </a:r>
            <a:r>
              <a:rPr lang="uk-UA" dirty="0" smtClean="0"/>
              <a:t>.</a:t>
            </a:r>
            <a:r>
              <a:rPr lang="en-US" dirty="0" smtClean="0"/>
              <a:t>:</a:t>
            </a:r>
            <a:r>
              <a:rPr lang="uk-UA" dirty="0" smtClean="0"/>
              <a:t> </a:t>
            </a:r>
            <a:r>
              <a:rPr lang="uk-UA" dirty="0"/>
              <a:t>форми займенників з цими основами починають </a:t>
            </a:r>
            <a:r>
              <a:rPr lang="uk-UA" dirty="0" smtClean="0"/>
              <a:t>переважати</a:t>
            </a:r>
          </a:p>
          <a:p>
            <a:r>
              <a:rPr lang="en-US" dirty="0" smtClean="0"/>
              <a:t>XVII </a:t>
            </a:r>
            <a:r>
              <a:rPr lang="uk-UA" dirty="0" err="1" smtClean="0"/>
              <a:t>ст</a:t>
            </a:r>
            <a:r>
              <a:rPr lang="en-US" dirty="0"/>
              <a:t>.</a:t>
            </a:r>
            <a:r>
              <a:rPr lang="uk-UA" dirty="0" smtClean="0"/>
              <a:t> </a:t>
            </a:r>
            <a:r>
              <a:rPr lang="uk-UA" dirty="0"/>
              <a:t>перемагає давня форма (у СРМ </a:t>
            </a:r>
            <a:r>
              <a:rPr lang="uk-UA" dirty="0" err="1" smtClean="0"/>
              <a:t>Р.в</a:t>
            </a:r>
            <a:r>
              <a:rPr lang="uk-UA" dirty="0"/>
              <a:t>. – </a:t>
            </a:r>
            <a:r>
              <a:rPr lang="uk-UA" dirty="0" err="1"/>
              <a:t>З.в</a:t>
            </a:r>
            <a:r>
              <a:rPr lang="uk-UA" dirty="0"/>
              <a:t>. </a:t>
            </a:r>
            <a:r>
              <a:rPr lang="uk-UA" dirty="0" err="1"/>
              <a:t>одн</a:t>
            </a:r>
            <a:r>
              <a:rPr lang="uk-UA" dirty="0"/>
              <a:t>. </a:t>
            </a:r>
            <a:r>
              <a:rPr lang="uk-UA" b="1" dirty="0" err="1" smtClean="0"/>
              <a:t>тебя</a:t>
            </a:r>
            <a:r>
              <a:rPr lang="uk-UA" dirty="0"/>
              <a:t>, </a:t>
            </a:r>
            <a:r>
              <a:rPr lang="uk-UA" b="1" dirty="0" err="1"/>
              <a:t>себя</a:t>
            </a:r>
            <a:r>
              <a:rPr lang="uk-UA" dirty="0" smtClean="0"/>
              <a:t>)</a:t>
            </a:r>
          </a:p>
          <a:p>
            <a:r>
              <a:rPr lang="uk-UA" i="1" dirty="0"/>
              <a:t>мене</a:t>
            </a:r>
            <a:r>
              <a:rPr lang="uk-UA" dirty="0"/>
              <a:t>, </a:t>
            </a:r>
            <a:r>
              <a:rPr lang="uk-UA" i="1" dirty="0"/>
              <a:t>тебе,</a:t>
            </a:r>
            <a:r>
              <a:rPr lang="uk-UA" dirty="0"/>
              <a:t> </a:t>
            </a:r>
            <a:r>
              <a:rPr lang="uk-UA" i="1" dirty="0"/>
              <a:t>себе</a:t>
            </a:r>
            <a:r>
              <a:rPr lang="uk-UA" dirty="0"/>
              <a:t> можуть виступати також </a:t>
            </a:r>
            <a:r>
              <a:rPr lang="uk-UA" dirty="0" smtClean="0"/>
              <a:t>первинні короткі форми </a:t>
            </a:r>
            <a:r>
              <a:rPr lang="uk-UA" dirty="0"/>
              <a:t>(</a:t>
            </a:r>
            <a:r>
              <a:rPr lang="uk-UA" i="1" dirty="0" err="1"/>
              <a:t>мя</a:t>
            </a:r>
            <a:r>
              <a:rPr lang="uk-UA" dirty="0"/>
              <a:t>, </a:t>
            </a:r>
            <a:r>
              <a:rPr lang="uk-UA" i="1" dirty="0" err="1"/>
              <a:t>тя</a:t>
            </a:r>
            <a:r>
              <a:rPr lang="uk-UA" dirty="0"/>
              <a:t>, </a:t>
            </a:r>
            <a:r>
              <a:rPr lang="uk-UA" i="1" dirty="0"/>
              <a:t>ся</a:t>
            </a:r>
            <a:r>
              <a:rPr lang="uk-UA" dirty="0" smtClean="0"/>
              <a:t>)</a:t>
            </a:r>
          </a:p>
          <a:p>
            <a:r>
              <a:rPr lang="uk-UA" dirty="0" err="1" smtClean="0"/>
              <a:t>контамінаця</a:t>
            </a:r>
            <a:r>
              <a:rPr lang="uk-UA" dirty="0" smtClean="0"/>
              <a:t> </a:t>
            </a:r>
            <a:r>
              <a:rPr lang="uk-UA" dirty="0"/>
              <a:t>(</a:t>
            </a:r>
            <a:r>
              <a:rPr lang="uk-UA" dirty="0" smtClean="0"/>
              <a:t>перехрещення)форм </a:t>
            </a:r>
            <a:r>
              <a:rPr lang="uk-UA" dirty="0" err="1" smtClean="0"/>
              <a:t>→сучасні</a:t>
            </a:r>
            <a:r>
              <a:rPr lang="uk-UA" dirty="0" smtClean="0"/>
              <a:t> </a:t>
            </a:r>
            <a:r>
              <a:rPr lang="uk-UA" i="1" dirty="0" err="1"/>
              <a:t>меня</a:t>
            </a:r>
            <a:r>
              <a:rPr lang="uk-UA" dirty="0"/>
              <a:t>, </a:t>
            </a:r>
            <a:r>
              <a:rPr lang="uk-UA" i="1" dirty="0" err="1"/>
              <a:t>тебя</a:t>
            </a:r>
            <a:r>
              <a:rPr lang="uk-UA" dirty="0"/>
              <a:t>, </a:t>
            </a:r>
            <a:r>
              <a:rPr lang="uk-UA" i="1" dirty="0" err="1" smtClean="0"/>
              <a:t>себя</a:t>
            </a:r>
            <a:endParaRPr lang="uk-UA" i="1" dirty="0" smtClean="0"/>
          </a:p>
          <a:p>
            <a:r>
              <a:rPr lang="uk-UA" dirty="0" smtClean="0"/>
              <a:t>змішування </a:t>
            </a:r>
            <a:r>
              <a:rPr lang="uk-UA" dirty="0"/>
              <a:t>форм </a:t>
            </a:r>
            <a:r>
              <a:rPr lang="uk-UA" dirty="0" err="1"/>
              <a:t>Р.в</a:t>
            </a:r>
            <a:r>
              <a:rPr lang="uk-UA" dirty="0"/>
              <a:t>. та </a:t>
            </a:r>
            <a:r>
              <a:rPr lang="uk-UA" dirty="0" err="1"/>
              <a:t>З.в</a:t>
            </a:r>
            <a:r>
              <a:rPr lang="uk-UA" dirty="0"/>
              <a:t>. (розвиток категорії істоти / неістоти) </a:t>
            </a:r>
            <a:r>
              <a:rPr lang="uk-UA" dirty="0" smtClean="0"/>
              <a:t>- форми поширились на </a:t>
            </a:r>
            <a:r>
              <a:rPr lang="uk-UA" dirty="0" err="1" smtClean="0"/>
              <a:t>Р.в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заміщення давніших (давньоруських) форм </a:t>
            </a:r>
            <a:r>
              <a:rPr lang="uk-UA" i="1" dirty="0"/>
              <a:t>мене</a:t>
            </a:r>
            <a:r>
              <a:rPr lang="uk-UA" dirty="0"/>
              <a:t>, </a:t>
            </a:r>
            <a:r>
              <a:rPr lang="uk-UA" i="1" dirty="0"/>
              <a:t>тебе</a:t>
            </a:r>
            <a:r>
              <a:rPr lang="uk-UA" dirty="0"/>
              <a:t>, </a:t>
            </a:r>
            <a:r>
              <a:rPr lang="uk-UA" i="1" dirty="0"/>
              <a:t>себе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err="1" smtClean="0"/>
              <a:t>О.в</a:t>
            </a:r>
            <a:r>
              <a:rPr lang="uk-UA" dirty="0"/>
              <a:t>. займенник 2 ос. та зворотний мали форми </a:t>
            </a:r>
            <a:r>
              <a:rPr lang="uk-UA" i="1" dirty="0"/>
              <a:t>тобою</a:t>
            </a:r>
            <a:r>
              <a:rPr lang="uk-UA" dirty="0"/>
              <a:t>, </a:t>
            </a:r>
            <a:r>
              <a:rPr lang="uk-UA" i="1" dirty="0" smtClean="0"/>
              <a:t>собою</a:t>
            </a:r>
            <a:endParaRPr lang="uk-UA" dirty="0" smtClean="0"/>
          </a:p>
          <a:p>
            <a:r>
              <a:rPr lang="uk-UA" dirty="0" smtClean="0"/>
              <a:t>зникнення </a:t>
            </a:r>
            <a:r>
              <a:rPr lang="uk-UA" dirty="0"/>
              <a:t>кінцевого </a:t>
            </a:r>
            <a:r>
              <a:rPr lang="uk-UA" b="1" dirty="0"/>
              <a:t>-у</a:t>
            </a:r>
            <a:r>
              <a:rPr lang="uk-UA" dirty="0"/>
              <a:t> дало сучасні форми </a:t>
            </a:r>
            <a:r>
              <a:rPr lang="uk-UA" i="1" dirty="0" err="1"/>
              <a:t>тобой</a:t>
            </a:r>
            <a:r>
              <a:rPr lang="uk-UA" dirty="0"/>
              <a:t>, </a:t>
            </a:r>
            <a:r>
              <a:rPr lang="uk-UA" i="1" dirty="0" err="1" smtClean="0"/>
              <a:t>собой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858280" cy="6286544"/>
          </a:xfrm>
        </p:spPr>
        <p:txBody>
          <a:bodyPr>
            <a:normAutofit fontScale="85000" lnSpcReduction="10000"/>
          </a:bodyPr>
          <a:lstStyle/>
          <a:p>
            <a:r>
              <a:rPr lang="uk-UA" dirty="0" err="1" smtClean="0"/>
              <a:t>Д.в</a:t>
            </a:r>
            <a:r>
              <a:rPr lang="uk-UA" dirty="0"/>
              <a:t>. та </a:t>
            </a:r>
            <a:r>
              <a:rPr lang="uk-UA" dirty="0" err="1"/>
              <a:t>М.в</a:t>
            </a:r>
            <a:r>
              <a:rPr lang="uk-UA" dirty="0" smtClean="0"/>
              <a:t>.: </a:t>
            </a:r>
            <a:r>
              <a:rPr lang="uk-UA" dirty="0"/>
              <a:t>паралельно виступають форми з -</a:t>
            </a:r>
            <a:r>
              <a:rPr lang="uk-UA" b="1" dirty="0" smtClean="0"/>
              <a:t>е</a:t>
            </a:r>
            <a:r>
              <a:rPr lang="uk-UA" dirty="0" smtClean="0"/>
              <a:t>-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b="1" dirty="0" err="1"/>
              <a:t>тебě</a:t>
            </a:r>
            <a:r>
              <a:rPr lang="uk-UA" dirty="0"/>
              <a:t>, </a:t>
            </a:r>
            <a:r>
              <a:rPr lang="uk-UA" b="1" dirty="0" err="1"/>
              <a:t>себě</a:t>
            </a:r>
            <a:r>
              <a:rPr lang="uk-UA" dirty="0"/>
              <a:t> </a:t>
            </a:r>
            <a:r>
              <a:rPr lang="uk-UA" dirty="0" smtClean="0"/>
              <a:t>(церковнослов’янські) </a:t>
            </a:r>
          </a:p>
          <a:p>
            <a:pPr>
              <a:buNone/>
            </a:pPr>
            <a:r>
              <a:rPr lang="uk-UA" dirty="0" smtClean="0"/>
              <a:t>форми </a:t>
            </a:r>
            <a:r>
              <a:rPr lang="uk-UA" dirty="0"/>
              <a:t>з -</a:t>
            </a:r>
            <a:r>
              <a:rPr lang="uk-UA" b="1" dirty="0"/>
              <a:t>о</a:t>
            </a:r>
            <a:r>
              <a:rPr lang="uk-UA" dirty="0"/>
              <a:t>-: </a:t>
            </a:r>
            <a:r>
              <a:rPr lang="uk-UA" b="1" dirty="0" err="1"/>
              <a:t>тобě</a:t>
            </a:r>
            <a:r>
              <a:rPr lang="uk-UA" dirty="0"/>
              <a:t>, </a:t>
            </a:r>
            <a:r>
              <a:rPr lang="uk-UA" b="1" dirty="0" err="1" smtClean="0"/>
              <a:t>собě</a:t>
            </a:r>
            <a:r>
              <a:rPr lang="uk-UA" dirty="0" smtClean="0"/>
              <a:t> (утворились під </a:t>
            </a:r>
            <a:r>
              <a:rPr lang="uk-UA" dirty="0"/>
              <a:t>впливом форм </a:t>
            </a:r>
            <a:r>
              <a:rPr lang="uk-UA" dirty="0" err="1"/>
              <a:t>О.в</a:t>
            </a:r>
            <a:r>
              <a:rPr lang="uk-UA" dirty="0" smtClean="0"/>
              <a:t>.</a:t>
            </a:r>
          </a:p>
          <a:p>
            <a:r>
              <a:rPr lang="uk-UA" dirty="0"/>
              <a:t>У говірках </a:t>
            </a:r>
            <a:r>
              <a:rPr lang="uk-UA" dirty="0" smtClean="0"/>
              <a:t>зустрічаються </a:t>
            </a:r>
            <a:r>
              <a:rPr lang="uk-UA" dirty="0"/>
              <a:t>форми як з -о-, так і з -</a:t>
            </a:r>
            <a:r>
              <a:rPr lang="uk-UA" dirty="0" smtClean="0"/>
              <a:t>е- → </a:t>
            </a:r>
          </a:p>
          <a:p>
            <a:pPr>
              <a:buNone/>
            </a:pPr>
            <a:r>
              <a:rPr lang="uk-UA" dirty="0" smtClean="0"/>
              <a:t>вплив </a:t>
            </a:r>
            <a:r>
              <a:rPr lang="uk-UA" dirty="0"/>
              <a:t>форм </a:t>
            </a:r>
            <a:r>
              <a:rPr lang="uk-UA" dirty="0" err="1"/>
              <a:t>Р.в</a:t>
            </a:r>
            <a:r>
              <a:rPr lang="uk-UA" dirty="0"/>
              <a:t>. – </a:t>
            </a:r>
            <a:r>
              <a:rPr lang="uk-UA" dirty="0" err="1"/>
              <a:t>З.в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Закріплення </a:t>
            </a:r>
            <a:r>
              <a:rPr lang="uk-UA" dirty="0"/>
              <a:t>форм з -е- </a:t>
            </a:r>
            <a:r>
              <a:rPr lang="uk-UA" dirty="0" smtClean="0"/>
              <a:t>- церковнослов’янська традиція. </a:t>
            </a:r>
          </a:p>
          <a:p>
            <a:r>
              <a:rPr lang="uk-UA" dirty="0" smtClean="0"/>
              <a:t>Займенник </a:t>
            </a:r>
            <a:r>
              <a:rPr lang="uk-UA" dirty="0"/>
              <a:t>3 особи (</a:t>
            </a:r>
            <a:r>
              <a:rPr lang="uk-UA" dirty="0" err="1"/>
              <a:t>онъ</a:t>
            </a:r>
            <a:r>
              <a:rPr lang="uk-UA" dirty="0"/>
              <a:t>, </a:t>
            </a:r>
            <a:r>
              <a:rPr lang="uk-UA" dirty="0" err="1"/>
              <a:t>она</a:t>
            </a:r>
            <a:r>
              <a:rPr lang="uk-UA" dirty="0"/>
              <a:t>, </a:t>
            </a:r>
            <a:r>
              <a:rPr lang="uk-UA" dirty="0" err="1"/>
              <a:t>оно</a:t>
            </a:r>
            <a:r>
              <a:rPr lang="uk-UA" dirty="0" smtClean="0"/>
              <a:t>):</a:t>
            </a:r>
          </a:p>
          <a:p>
            <a:pPr>
              <a:buNone/>
            </a:pPr>
            <a:r>
              <a:rPr lang="uk-UA" dirty="0" smtClean="0"/>
              <a:t> у </a:t>
            </a:r>
            <a:r>
              <a:rPr lang="uk-UA" dirty="0"/>
              <a:t>непрямих відмінках форми давнього вказівного (відносного) займенника *</a:t>
            </a:r>
            <a:r>
              <a:rPr lang="en-US" dirty="0"/>
              <a:t>j</a:t>
            </a:r>
            <a:r>
              <a:rPr lang="uk-UA" dirty="0"/>
              <a:t>ь (на письмі и), я, є (на письмі є, </a:t>
            </a:r>
            <a:r>
              <a:rPr lang="en-US" dirty="0" smtClean="0"/>
              <a:t>ě</a:t>
            </a:r>
            <a:r>
              <a:rPr lang="uk-UA" dirty="0" smtClean="0"/>
              <a:t>),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чол</a:t>
            </a:r>
            <a:r>
              <a:rPr lang="uk-UA" dirty="0"/>
              <a:t>. </a:t>
            </a:r>
            <a:r>
              <a:rPr lang="uk-UA" dirty="0" smtClean="0"/>
              <a:t>рід </a:t>
            </a:r>
            <a:r>
              <a:rPr lang="uk-UA" dirty="0" err="1"/>
              <a:t>Р.в</a:t>
            </a:r>
            <a:r>
              <a:rPr lang="uk-UA" dirty="0"/>
              <a:t>. </a:t>
            </a:r>
            <a:r>
              <a:rPr lang="uk-UA" dirty="0" err="1"/>
              <a:t>одн</a:t>
            </a:r>
            <a:r>
              <a:rPr lang="uk-UA" dirty="0"/>
              <a:t>. </a:t>
            </a:r>
            <a:r>
              <a:rPr lang="uk-UA" b="1" dirty="0" err="1" smtClean="0"/>
              <a:t>его</a:t>
            </a:r>
            <a:r>
              <a:rPr lang="uk-UA" b="1" dirty="0" smtClean="0"/>
              <a:t>, </a:t>
            </a:r>
            <a:r>
              <a:rPr lang="uk-UA" dirty="0" err="1" smtClean="0"/>
              <a:t>Д.в</a:t>
            </a:r>
            <a:r>
              <a:rPr lang="uk-UA" dirty="0"/>
              <a:t>. </a:t>
            </a:r>
            <a:r>
              <a:rPr lang="uk-UA" dirty="0" err="1"/>
              <a:t>одн</a:t>
            </a:r>
            <a:r>
              <a:rPr lang="uk-UA" dirty="0"/>
              <a:t>. </a:t>
            </a:r>
            <a:r>
              <a:rPr lang="uk-UA" b="1" dirty="0" err="1"/>
              <a:t>ему</a:t>
            </a:r>
            <a:r>
              <a:rPr lang="uk-UA" dirty="0"/>
              <a:t>, в </a:t>
            </a:r>
            <a:r>
              <a:rPr lang="uk-UA" dirty="0" err="1"/>
              <a:t>З.в</a:t>
            </a:r>
            <a:r>
              <a:rPr lang="uk-UA" dirty="0"/>
              <a:t>. </a:t>
            </a:r>
            <a:r>
              <a:rPr lang="uk-UA" dirty="0" err="1"/>
              <a:t>одн</a:t>
            </a:r>
            <a:r>
              <a:rPr lang="uk-UA" dirty="0"/>
              <a:t>. і </a:t>
            </a:r>
            <a:r>
              <a:rPr lang="uk-UA" dirty="0" err="1"/>
              <a:t>і</a:t>
            </a:r>
            <a:r>
              <a:rPr lang="uk-UA" dirty="0"/>
              <a:t> т.д. </a:t>
            </a:r>
            <a:endParaRPr lang="uk-UA" dirty="0" smtClean="0"/>
          </a:p>
          <a:p>
            <a:pPr>
              <a:buNone/>
            </a:pPr>
            <a:r>
              <a:rPr lang="uk-UA" dirty="0" err="1" smtClean="0"/>
              <a:t>Р.в</a:t>
            </a:r>
            <a:r>
              <a:rPr lang="uk-UA" dirty="0"/>
              <a:t>. </a:t>
            </a:r>
            <a:r>
              <a:rPr lang="uk-UA" dirty="0" err="1"/>
              <a:t>одн</a:t>
            </a:r>
            <a:r>
              <a:rPr lang="uk-UA" dirty="0"/>
              <a:t>. жіночого роду </a:t>
            </a:r>
            <a:r>
              <a:rPr lang="uk-UA" dirty="0" smtClean="0"/>
              <a:t>- давнє </a:t>
            </a:r>
            <a:r>
              <a:rPr lang="uk-UA" dirty="0"/>
              <a:t>*</a:t>
            </a:r>
            <a:r>
              <a:rPr lang="en-US" dirty="0" err="1"/>
              <a:t>jej</a:t>
            </a:r>
            <a:r>
              <a:rPr lang="uk-UA" dirty="0"/>
              <a:t>ě (на письмі єě, еě</a:t>
            </a:r>
            <a:r>
              <a:rPr lang="uk-UA" dirty="0" smtClean="0"/>
              <a:t>)</a:t>
            </a:r>
          </a:p>
          <a:p>
            <a:pPr>
              <a:buNone/>
            </a:pPr>
            <a:r>
              <a:rPr lang="uk-UA" dirty="0" smtClean="0"/>
              <a:t>– </a:t>
            </a:r>
            <a:r>
              <a:rPr lang="uk-UA" dirty="0"/>
              <a:t>унаслідок ранньої зміни </a:t>
            </a:r>
            <a:r>
              <a:rPr lang="uk-UA" b="1" dirty="0"/>
              <a:t>ě</a:t>
            </a:r>
            <a:r>
              <a:rPr lang="uk-UA" dirty="0"/>
              <a:t> після </a:t>
            </a:r>
            <a:r>
              <a:rPr lang="en-US" b="1" dirty="0"/>
              <a:t>j</a:t>
            </a:r>
            <a:r>
              <a:rPr lang="en-US" dirty="0"/>
              <a:t> </a:t>
            </a:r>
            <a:r>
              <a:rPr lang="uk-UA" dirty="0"/>
              <a:t>в </a:t>
            </a:r>
            <a:r>
              <a:rPr lang="uk-UA" b="1" dirty="0"/>
              <a:t>е</a:t>
            </a:r>
            <a:r>
              <a:rPr lang="uk-UA" dirty="0"/>
              <a:t> – в </a:t>
            </a:r>
            <a:r>
              <a:rPr lang="uk-UA" b="1" dirty="0" err="1"/>
              <a:t>єє</a:t>
            </a:r>
            <a:r>
              <a:rPr lang="uk-UA" dirty="0"/>
              <a:t> і далі в </a:t>
            </a:r>
            <a:r>
              <a:rPr lang="uk-UA" b="1" dirty="0" err="1"/>
              <a:t>єё</a:t>
            </a:r>
            <a:r>
              <a:rPr lang="uk-UA" dirty="0"/>
              <a:t>;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у </a:t>
            </a:r>
            <a:r>
              <a:rPr lang="en-US" dirty="0"/>
              <a:t>XV</a:t>
            </a:r>
            <a:r>
              <a:rPr lang="uk-UA" dirty="0"/>
              <a:t> ст. ця форма витіснила в </a:t>
            </a:r>
            <a:r>
              <a:rPr lang="uk-UA" dirty="0" err="1"/>
              <a:t>З.в</a:t>
            </a:r>
            <a:r>
              <a:rPr lang="uk-UA" dirty="0"/>
              <a:t>. давню форму </a:t>
            </a:r>
            <a:r>
              <a:rPr lang="uk-UA" i="1" dirty="0"/>
              <a:t>ю</a:t>
            </a:r>
            <a:r>
              <a:rPr lang="uk-UA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Р.в</a:t>
            </a:r>
            <a:r>
              <a:rPr lang="uk-UA" dirty="0"/>
              <a:t>. </a:t>
            </a:r>
            <a:r>
              <a:rPr lang="uk-UA" dirty="0" err="1"/>
              <a:t>одн</a:t>
            </a:r>
            <a:r>
              <a:rPr lang="uk-UA" dirty="0"/>
              <a:t>. </a:t>
            </a:r>
            <a:r>
              <a:rPr lang="uk-UA" dirty="0" err="1"/>
              <a:t>ж.р</a:t>
            </a:r>
            <a:r>
              <a:rPr lang="uk-UA" dirty="0"/>
              <a:t>. </a:t>
            </a:r>
            <a:r>
              <a:rPr lang="uk-UA" b="1" dirty="0"/>
              <a:t>єě</a:t>
            </a:r>
            <a:r>
              <a:rPr lang="uk-UA" dirty="0"/>
              <a:t> та </a:t>
            </a:r>
            <a:r>
              <a:rPr lang="uk-UA" dirty="0" err="1"/>
              <a:t>З.в</a:t>
            </a:r>
            <a:r>
              <a:rPr lang="uk-UA" dirty="0"/>
              <a:t>. множ. чол. роду </a:t>
            </a:r>
            <a:r>
              <a:rPr lang="uk-UA" b="1" dirty="0"/>
              <a:t>ě</a:t>
            </a:r>
            <a:r>
              <a:rPr lang="uk-UA" dirty="0"/>
              <a:t> </a:t>
            </a:r>
            <a:r>
              <a:rPr lang="uk-UA" dirty="0" smtClean="0"/>
              <a:t>= </a:t>
            </a:r>
            <a:r>
              <a:rPr lang="uk-UA" dirty="0" err="1" smtClean="0"/>
              <a:t>ст.сл</a:t>
            </a:r>
            <a:r>
              <a:rPr lang="uk-UA" dirty="0" smtClean="0"/>
              <a:t>. форми </a:t>
            </a:r>
            <a:r>
              <a:rPr lang="pl-PL" b="1" dirty="0"/>
              <a:t>e</a:t>
            </a:r>
            <a:r>
              <a:rPr lang="uk-UA" b="1" dirty="0"/>
              <a:t>ę</a:t>
            </a:r>
            <a:r>
              <a:rPr lang="uk-UA" dirty="0"/>
              <a:t> </a:t>
            </a:r>
            <a:r>
              <a:rPr lang="pl-PL" dirty="0"/>
              <a:t>i </a:t>
            </a:r>
            <a:r>
              <a:rPr lang="uk-UA" b="1" dirty="0" smtClean="0"/>
              <a:t>ę</a:t>
            </a:r>
            <a:r>
              <a:rPr lang="uk-UA" dirty="0" smtClean="0"/>
              <a:t> = русько-церковна вимова </a:t>
            </a:r>
            <a:r>
              <a:rPr lang="uk-UA" b="1" dirty="0" err="1" smtClean="0"/>
              <a:t>єя</a:t>
            </a:r>
            <a:r>
              <a:rPr lang="uk-UA" dirty="0"/>
              <a:t>, </a:t>
            </a:r>
            <a:r>
              <a:rPr lang="uk-UA" b="1" dirty="0"/>
              <a:t>я</a:t>
            </a:r>
            <a:r>
              <a:rPr lang="uk-UA" dirty="0"/>
              <a:t> </a:t>
            </a:r>
            <a:endParaRPr lang="uk-UA" dirty="0" smtClean="0"/>
          </a:p>
          <a:p>
            <a:pPr>
              <a:buNone/>
            </a:pPr>
            <a:r>
              <a:rPr lang="uk-UA" i="1" dirty="0" err="1" smtClean="0"/>
              <a:t>кто</a:t>
            </a:r>
            <a:r>
              <a:rPr lang="uk-UA" i="1" dirty="0" smtClean="0"/>
              <a:t> </a:t>
            </a:r>
            <a:r>
              <a:rPr lang="uk-UA" i="1" dirty="0" err="1"/>
              <a:t>єя</a:t>
            </a:r>
            <a:r>
              <a:rPr lang="uk-UA" i="1" dirty="0"/>
              <a:t> </a:t>
            </a:r>
            <a:r>
              <a:rPr lang="uk-UA" i="1" dirty="0" err="1"/>
              <a:t>хошчет</a:t>
            </a:r>
            <a:r>
              <a:rPr lang="uk-UA" i="1" dirty="0"/>
              <a:t> </a:t>
            </a:r>
            <a:r>
              <a:rPr lang="uk-UA" i="1" dirty="0" err="1"/>
              <a:t>убіті</a:t>
            </a:r>
            <a:r>
              <a:rPr lang="uk-UA" i="1" dirty="0"/>
              <a:t> </a:t>
            </a:r>
            <a:r>
              <a:rPr lang="uk-UA" dirty="0"/>
              <a:t>(хто хотів би її </a:t>
            </a:r>
            <a:r>
              <a:rPr lang="uk-UA" dirty="0" err="1" smtClean="0"/>
              <a:t>вбти</a:t>
            </a:r>
            <a:r>
              <a:rPr lang="uk-UA" dirty="0" smtClean="0"/>
              <a:t>)</a:t>
            </a:r>
          </a:p>
          <a:p>
            <a:pPr>
              <a:buNone/>
            </a:pPr>
            <a:r>
              <a:rPr lang="uk-UA" i="1" dirty="0" err="1" smtClean="0"/>
              <a:t>распудіть</a:t>
            </a:r>
            <a:r>
              <a:rPr lang="uk-UA" i="1" dirty="0" smtClean="0"/>
              <a:t> </a:t>
            </a:r>
            <a:r>
              <a:rPr lang="uk-UA" i="1" dirty="0"/>
              <a:t>я</a:t>
            </a:r>
            <a:r>
              <a:rPr lang="uk-UA" dirty="0"/>
              <a:t> (розжени їх).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uk-UA" dirty="0"/>
              <a:t>Історія </a:t>
            </a:r>
            <a:r>
              <a:rPr lang="uk-UA" dirty="0" err="1"/>
              <a:t>неособових</a:t>
            </a:r>
            <a:r>
              <a:rPr lang="uk-UA" dirty="0"/>
              <a:t> займенників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929718" cy="592933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uk-UA" b="1" dirty="0"/>
              <a:t>Вказівний займенник </a:t>
            </a:r>
            <a:endParaRPr lang="uk-UA" dirty="0" smtClean="0"/>
          </a:p>
          <a:p>
            <a:pPr lvl="0">
              <a:buNone/>
            </a:pPr>
            <a:r>
              <a:rPr lang="uk-UA" b="1" dirty="0" err="1" smtClean="0"/>
              <a:t>ть</a:t>
            </a:r>
            <a:r>
              <a:rPr lang="uk-UA" dirty="0"/>
              <a:t>, </a:t>
            </a:r>
            <a:r>
              <a:rPr lang="uk-UA" b="1" dirty="0"/>
              <a:t>та</a:t>
            </a:r>
            <a:r>
              <a:rPr lang="uk-UA" dirty="0"/>
              <a:t>, </a:t>
            </a:r>
            <a:r>
              <a:rPr lang="uk-UA" b="1" dirty="0"/>
              <a:t>то</a:t>
            </a:r>
            <a:r>
              <a:rPr lang="uk-UA" dirty="0"/>
              <a:t>. </a:t>
            </a:r>
            <a:endParaRPr lang="uk-UA" dirty="0" smtClean="0"/>
          </a:p>
          <a:p>
            <a:pPr lvl="0">
              <a:buNone/>
            </a:pPr>
            <a:r>
              <a:rPr lang="uk-UA" i="1" dirty="0" err="1" smtClean="0"/>
              <a:t>тот</a:t>
            </a:r>
            <a:r>
              <a:rPr lang="uk-UA" dirty="0" smtClean="0"/>
              <a:t> &lt; редуплікація </a:t>
            </a:r>
            <a:r>
              <a:rPr lang="uk-UA" dirty="0"/>
              <a:t>(подвоєння) первинної форми: </a:t>
            </a:r>
            <a:r>
              <a:rPr lang="uk-UA" b="1" dirty="0" err="1"/>
              <a:t>тъ</a:t>
            </a:r>
            <a:r>
              <a:rPr lang="uk-UA" dirty="0"/>
              <a:t> + </a:t>
            </a:r>
            <a:r>
              <a:rPr lang="uk-UA" b="1" dirty="0" err="1" smtClean="0"/>
              <a:t>тъ</a:t>
            </a:r>
            <a:endParaRPr lang="uk-UA" b="1" dirty="0" smtClean="0"/>
          </a:p>
          <a:p>
            <a:pPr lvl="0">
              <a:buNone/>
            </a:pPr>
            <a:r>
              <a:rPr lang="uk-UA" dirty="0" err="1" smtClean="0"/>
              <a:t>Р.в</a:t>
            </a:r>
            <a:r>
              <a:rPr lang="uk-UA" dirty="0"/>
              <a:t>. </a:t>
            </a:r>
            <a:r>
              <a:rPr lang="uk-UA" dirty="0" smtClean="0"/>
              <a:t> </a:t>
            </a:r>
            <a:r>
              <a:rPr lang="uk-UA" dirty="0" err="1"/>
              <a:t>Д.в</a:t>
            </a:r>
            <a:r>
              <a:rPr lang="uk-UA" dirty="0"/>
              <a:t>. </a:t>
            </a:r>
            <a:r>
              <a:rPr lang="uk-UA" dirty="0" err="1"/>
              <a:t>одн</a:t>
            </a:r>
            <a:r>
              <a:rPr lang="uk-UA" dirty="0"/>
              <a:t>. чол. роду </a:t>
            </a:r>
            <a:r>
              <a:rPr lang="uk-UA" i="1" dirty="0"/>
              <a:t>того</a:t>
            </a:r>
            <a:r>
              <a:rPr lang="uk-UA" dirty="0"/>
              <a:t>, </a:t>
            </a:r>
            <a:r>
              <a:rPr lang="uk-UA" i="1" dirty="0"/>
              <a:t>тому</a:t>
            </a:r>
            <a:r>
              <a:rPr lang="uk-UA" dirty="0"/>
              <a:t> вплинули на утворення нових форм прикметника типу </a:t>
            </a:r>
            <a:r>
              <a:rPr lang="uk-UA" i="1" dirty="0"/>
              <a:t>доброго</a:t>
            </a:r>
            <a:r>
              <a:rPr lang="uk-UA" dirty="0"/>
              <a:t>, </a:t>
            </a:r>
            <a:r>
              <a:rPr lang="uk-UA" i="1" dirty="0"/>
              <a:t>доброму</a:t>
            </a:r>
            <a:r>
              <a:rPr lang="uk-UA" dirty="0"/>
              <a:t> (з </a:t>
            </a:r>
            <a:r>
              <a:rPr lang="uk-UA" dirty="0" err="1"/>
              <a:t>давн</a:t>
            </a:r>
            <a:r>
              <a:rPr lang="uk-UA" dirty="0"/>
              <a:t>. </a:t>
            </a:r>
            <a:r>
              <a:rPr lang="uk-UA" i="1" dirty="0" err="1"/>
              <a:t>добраго</a:t>
            </a:r>
            <a:r>
              <a:rPr lang="uk-UA" dirty="0"/>
              <a:t>, </a:t>
            </a:r>
            <a:r>
              <a:rPr lang="uk-UA" i="1" dirty="0" err="1"/>
              <a:t>добруму</a:t>
            </a:r>
            <a:r>
              <a:rPr lang="uk-UA" dirty="0"/>
              <a:t>). </a:t>
            </a:r>
            <a:endParaRPr lang="uk-UA" dirty="0" smtClean="0"/>
          </a:p>
          <a:p>
            <a:pPr lvl="0">
              <a:buNone/>
            </a:pPr>
            <a:r>
              <a:rPr lang="uk-UA" b="1" i="1" dirty="0" err="1" smtClean="0"/>
              <a:t>сь</a:t>
            </a:r>
            <a:r>
              <a:rPr lang="uk-UA" dirty="0"/>
              <a:t>: </a:t>
            </a:r>
            <a:r>
              <a:rPr lang="uk-UA" i="1" dirty="0" err="1"/>
              <a:t>сь</a:t>
            </a:r>
            <a:r>
              <a:rPr lang="uk-UA" dirty="0"/>
              <a:t> + </a:t>
            </a:r>
            <a:r>
              <a:rPr lang="uk-UA" i="1" dirty="0" err="1"/>
              <a:t>сь</a:t>
            </a:r>
            <a:r>
              <a:rPr lang="uk-UA" dirty="0"/>
              <a:t> </a:t>
            </a:r>
            <a:r>
              <a:rPr lang="uk-UA" dirty="0" err="1" smtClean="0"/>
              <a:t>→</a:t>
            </a:r>
            <a:r>
              <a:rPr lang="uk-UA" i="1" dirty="0" err="1" smtClean="0"/>
              <a:t>сесь</a:t>
            </a:r>
            <a:r>
              <a:rPr lang="uk-UA" dirty="0" smtClean="0"/>
              <a:t> </a:t>
            </a:r>
            <a:r>
              <a:rPr lang="uk-UA" dirty="0"/>
              <a:t>(в </a:t>
            </a:r>
            <a:r>
              <a:rPr lang="en-US" dirty="0"/>
              <a:t>XVI</a:t>
            </a:r>
            <a:r>
              <a:rPr lang="uk-UA" dirty="0"/>
              <a:t> ст.: </a:t>
            </a:r>
            <a:r>
              <a:rPr lang="uk-UA" i="1" dirty="0" err="1"/>
              <a:t>сесь</a:t>
            </a:r>
            <a:r>
              <a:rPr lang="uk-UA" dirty="0"/>
              <a:t> </a:t>
            </a:r>
            <a:r>
              <a:rPr lang="uk-UA" i="1" dirty="0" err="1"/>
              <a:t>спісок</a:t>
            </a:r>
            <a:r>
              <a:rPr lang="uk-UA" i="1" dirty="0"/>
              <a:t> </a:t>
            </a:r>
            <a:r>
              <a:rPr lang="uk-UA" i="1" dirty="0" err="1"/>
              <a:t>пріложілі</a:t>
            </a:r>
            <a:r>
              <a:rPr lang="uk-UA" dirty="0"/>
              <a:t>); </a:t>
            </a:r>
            <a:r>
              <a:rPr lang="uk-UA" i="1" dirty="0" err="1" smtClean="0"/>
              <a:t>сесь</a:t>
            </a:r>
            <a:r>
              <a:rPr lang="uk-UA" dirty="0" smtClean="0"/>
              <a:t> → </a:t>
            </a:r>
            <a:r>
              <a:rPr lang="uk-UA" i="1" dirty="0" smtClean="0"/>
              <a:t>сей</a:t>
            </a:r>
            <a:r>
              <a:rPr lang="uk-UA" dirty="0" smtClean="0"/>
              <a:t> </a:t>
            </a:r>
            <a:r>
              <a:rPr lang="uk-UA" dirty="0"/>
              <a:t>(</a:t>
            </a:r>
            <a:r>
              <a:rPr lang="uk-UA" dirty="0" err="1"/>
              <a:t>сь+</a:t>
            </a:r>
            <a:r>
              <a:rPr lang="en-US" dirty="0"/>
              <a:t>j</a:t>
            </a:r>
            <a:r>
              <a:rPr lang="ru-RU" dirty="0" err="1"/>
              <a:t>ь</a:t>
            </a:r>
            <a:r>
              <a:rPr lang="ru-RU" dirty="0"/>
              <a:t>).</a:t>
            </a:r>
          </a:p>
          <a:p>
            <a:r>
              <a:rPr lang="uk-UA" dirty="0"/>
              <a:t>Вказівні займенники </a:t>
            </a:r>
            <a:r>
              <a:rPr lang="uk-UA" dirty="0" smtClean="0"/>
              <a:t>відображали </a:t>
            </a:r>
            <a:r>
              <a:rPr lang="uk-UA" dirty="0"/>
              <a:t>три ступені віддаленості від предмета та мовця. </a:t>
            </a:r>
            <a:endParaRPr lang="uk-UA" dirty="0" smtClean="0"/>
          </a:p>
          <a:p>
            <a:pPr>
              <a:buNone/>
            </a:pPr>
            <a:r>
              <a:rPr lang="uk-UA" b="1" dirty="0" err="1" smtClean="0"/>
              <a:t>сь</a:t>
            </a:r>
            <a:r>
              <a:rPr lang="uk-UA" dirty="0"/>
              <a:t>, </a:t>
            </a:r>
            <a:r>
              <a:rPr lang="uk-UA" b="1" dirty="0" err="1"/>
              <a:t>си</a:t>
            </a:r>
            <a:r>
              <a:rPr lang="uk-UA" dirty="0"/>
              <a:t>, </a:t>
            </a:r>
            <a:r>
              <a:rPr lang="uk-UA" b="1" dirty="0"/>
              <a:t>се</a:t>
            </a:r>
            <a:r>
              <a:rPr lang="uk-UA" dirty="0"/>
              <a:t> </a:t>
            </a:r>
            <a:r>
              <a:rPr lang="uk-UA" dirty="0" smtClean="0"/>
              <a:t>– предмет, </a:t>
            </a:r>
            <a:r>
              <a:rPr lang="uk-UA" dirty="0"/>
              <a:t>близький до мовця; </a:t>
            </a:r>
            <a:endParaRPr lang="uk-UA" dirty="0" smtClean="0"/>
          </a:p>
          <a:p>
            <a:pPr>
              <a:buNone/>
            </a:pPr>
            <a:r>
              <a:rPr lang="uk-UA" b="1" dirty="0" err="1" smtClean="0"/>
              <a:t>тъ</a:t>
            </a:r>
            <a:r>
              <a:rPr lang="uk-UA" dirty="0"/>
              <a:t>, </a:t>
            </a:r>
            <a:r>
              <a:rPr lang="uk-UA" b="1" dirty="0"/>
              <a:t>та</a:t>
            </a:r>
            <a:r>
              <a:rPr lang="uk-UA" dirty="0"/>
              <a:t>, </a:t>
            </a:r>
            <a:r>
              <a:rPr lang="uk-UA" b="1" dirty="0"/>
              <a:t>то</a:t>
            </a:r>
            <a:r>
              <a:rPr lang="uk-UA" dirty="0"/>
              <a:t> </a:t>
            </a:r>
            <a:r>
              <a:rPr lang="uk-UA" dirty="0" smtClean="0"/>
              <a:t>– предмет віддалений </a:t>
            </a:r>
            <a:r>
              <a:rPr lang="uk-UA" dirty="0"/>
              <a:t>від мовця, але близький до співбесідника; </a:t>
            </a:r>
            <a:endParaRPr lang="uk-UA" dirty="0" smtClean="0"/>
          </a:p>
          <a:p>
            <a:pPr>
              <a:buNone/>
            </a:pPr>
            <a:r>
              <a:rPr lang="uk-UA" b="1" dirty="0" err="1" smtClean="0"/>
              <a:t>онъ</a:t>
            </a:r>
            <a:r>
              <a:rPr lang="uk-UA" dirty="0"/>
              <a:t>, </a:t>
            </a:r>
            <a:r>
              <a:rPr lang="uk-UA" b="1" dirty="0" err="1"/>
              <a:t>она</a:t>
            </a:r>
            <a:r>
              <a:rPr lang="uk-UA" dirty="0"/>
              <a:t>, </a:t>
            </a:r>
            <a:r>
              <a:rPr lang="uk-UA" b="1" dirty="0" err="1"/>
              <a:t>оно</a:t>
            </a:r>
            <a:r>
              <a:rPr lang="uk-UA" dirty="0"/>
              <a:t> </a:t>
            </a:r>
            <a:r>
              <a:rPr lang="uk-UA" dirty="0" smtClean="0"/>
              <a:t>– предмет, </a:t>
            </a:r>
            <a:r>
              <a:rPr lang="uk-UA" dirty="0"/>
              <a:t>далекий і від мовця, і від співбесідника. </a:t>
            </a:r>
            <a:endParaRPr lang="uk-UA" dirty="0" smtClean="0"/>
          </a:p>
          <a:p>
            <a:pPr>
              <a:buNone/>
            </a:pPr>
            <a:r>
              <a:rPr lang="uk-UA" b="1" dirty="0" smtClean="0"/>
              <a:t>и</a:t>
            </a:r>
            <a:r>
              <a:rPr lang="uk-UA" b="1" dirty="0"/>
              <a:t>, я, е</a:t>
            </a:r>
            <a:r>
              <a:rPr lang="uk-UA" dirty="0"/>
              <a:t> </a:t>
            </a:r>
            <a:r>
              <a:rPr lang="uk-UA" dirty="0" smtClean="0"/>
              <a:t> - вказана раніше особа </a:t>
            </a:r>
            <a:r>
              <a:rPr lang="uk-UA" dirty="0"/>
              <a:t>або </a:t>
            </a:r>
            <a:r>
              <a:rPr lang="uk-UA" dirty="0" smtClean="0"/>
              <a:t>предмет</a:t>
            </a:r>
          </a:p>
          <a:p>
            <a:r>
              <a:rPr lang="uk-UA" b="1" dirty="0" err="1" smtClean="0"/>
              <a:t>тъ</a:t>
            </a:r>
            <a:r>
              <a:rPr lang="uk-UA" dirty="0"/>
              <a:t>, </a:t>
            </a:r>
            <a:r>
              <a:rPr lang="uk-UA" b="1" dirty="0"/>
              <a:t>та</a:t>
            </a:r>
            <a:r>
              <a:rPr lang="uk-UA" dirty="0"/>
              <a:t>, </a:t>
            </a:r>
            <a:r>
              <a:rPr lang="uk-UA" b="1" dirty="0"/>
              <a:t>то</a:t>
            </a:r>
            <a:r>
              <a:rPr lang="uk-UA" dirty="0"/>
              <a:t>. </a:t>
            </a:r>
            <a:endParaRPr lang="uk-UA" dirty="0" smtClean="0"/>
          </a:p>
          <a:p>
            <a:pPr>
              <a:buNone/>
            </a:pPr>
            <a:r>
              <a:rPr lang="uk-UA" dirty="0" err="1" smtClean="0"/>
              <a:t>Н.в</a:t>
            </a:r>
            <a:r>
              <a:rPr lang="uk-UA" dirty="0" smtClean="0"/>
              <a:t>.: </a:t>
            </a:r>
            <a:r>
              <a:rPr lang="uk-UA" b="1" dirty="0" err="1" smtClean="0"/>
              <a:t>тъ</a:t>
            </a:r>
            <a:r>
              <a:rPr lang="uk-UA" dirty="0" smtClean="0"/>
              <a:t> </a:t>
            </a:r>
            <a:r>
              <a:rPr lang="en-US" dirty="0" smtClean="0"/>
              <a:t>&gt; </a:t>
            </a:r>
            <a:r>
              <a:rPr lang="uk-UA" b="1" dirty="0" err="1" smtClean="0"/>
              <a:t>тътъ</a:t>
            </a:r>
            <a:r>
              <a:rPr lang="uk-UA" dirty="0" smtClean="0"/>
              <a:t> </a:t>
            </a:r>
            <a:r>
              <a:rPr lang="ru-RU" dirty="0"/>
              <a:t>&gt; </a:t>
            </a:r>
            <a:r>
              <a:rPr lang="uk-UA" b="1" dirty="0" err="1" smtClean="0"/>
              <a:t>тот</a:t>
            </a:r>
            <a:endParaRPr lang="uk-UA" dirty="0" smtClean="0"/>
          </a:p>
          <a:p>
            <a:pPr>
              <a:buNone/>
            </a:pPr>
            <a:r>
              <a:rPr lang="uk-UA" dirty="0" err="1" smtClean="0"/>
              <a:t>Р.в</a:t>
            </a:r>
            <a:r>
              <a:rPr lang="uk-UA" dirty="0"/>
              <a:t>. </a:t>
            </a:r>
            <a:r>
              <a:rPr lang="uk-UA" b="1" dirty="0" smtClean="0"/>
              <a:t>того</a:t>
            </a:r>
            <a:r>
              <a:rPr lang="uk-UA" dirty="0" smtClean="0"/>
              <a:t> - послаблення </a:t>
            </a:r>
            <a:r>
              <a:rPr lang="uk-UA" dirty="0"/>
              <a:t>вибухового </a:t>
            </a:r>
            <a:r>
              <a:rPr lang="uk-UA" b="1" dirty="0"/>
              <a:t>г</a:t>
            </a:r>
            <a:r>
              <a:rPr lang="uk-UA" dirty="0"/>
              <a:t> </a:t>
            </a:r>
            <a:r>
              <a:rPr lang="en-US" dirty="0" smtClean="0"/>
              <a:t> &gt; </a:t>
            </a:r>
            <a:r>
              <a:rPr lang="uk-UA" b="1" dirty="0" smtClean="0"/>
              <a:t>ґ</a:t>
            </a:r>
            <a:r>
              <a:rPr lang="uk-UA" dirty="0"/>
              <a:t>, який потім </a:t>
            </a:r>
            <a:r>
              <a:rPr lang="uk-UA" dirty="0" smtClean="0"/>
              <a:t>зник </a:t>
            </a:r>
            <a:r>
              <a:rPr lang="en-US" dirty="0" smtClean="0"/>
              <a:t>&gt; </a:t>
            </a:r>
            <a:r>
              <a:rPr lang="uk-UA" b="1" dirty="0" err="1" smtClean="0"/>
              <a:t>тоо</a:t>
            </a:r>
            <a:r>
              <a:rPr lang="uk-UA" dirty="0" smtClean="0"/>
              <a:t> </a:t>
            </a:r>
            <a:r>
              <a:rPr lang="en-US" dirty="0" smtClean="0"/>
              <a:t>&gt;</a:t>
            </a:r>
            <a:r>
              <a:rPr lang="uk-UA" dirty="0" smtClean="0"/>
              <a:t>між </a:t>
            </a:r>
            <a:r>
              <a:rPr lang="uk-UA" dirty="0"/>
              <a:t>двома голосними звуками розвивається </a:t>
            </a:r>
            <a:r>
              <a:rPr lang="uk-UA" b="1" dirty="0" smtClean="0"/>
              <a:t>в</a:t>
            </a:r>
            <a:r>
              <a:rPr lang="uk-UA" dirty="0" smtClean="0"/>
              <a:t> </a:t>
            </a:r>
            <a:r>
              <a:rPr lang="en-US" dirty="0" smtClean="0"/>
              <a:t>&gt; </a:t>
            </a:r>
            <a:r>
              <a:rPr lang="uk-UA" b="1" dirty="0" err="1" smtClean="0"/>
              <a:t>тово</a:t>
            </a:r>
            <a:endParaRPr lang="en-US" dirty="0" smtClean="0"/>
          </a:p>
          <a:p>
            <a:pPr>
              <a:buNone/>
            </a:pPr>
            <a:r>
              <a:rPr lang="uk-UA" b="1" dirty="0" smtClean="0"/>
              <a:t>те</a:t>
            </a:r>
            <a:r>
              <a:rPr lang="en-US" b="1" dirty="0" smtClean="0"/>
              <a:t> </a:t>
            </a:r>
            <a:r>
              <a:rPr lang="uk-UA" dirty="0" smtClean="0"/>
              <a:t>виникла </a:t>
            </a:r>
            <a:r>
              <a:rPr lang="uk-UA" dirty="0"/>
              <a:t>унаслідок впливу основ непрямих відмінків, де голосний </a:t>
            </a:r>
            <a:r>
              <a:rPr lang="en-US" b="1" dirty="0" smtClean="0"/>
              <a:t>ě</a:t>
            </a:r>
            <a:r>
              <a:rPr lang="uk-UA" dirty="0" smtClean="0"/>
              <a:t> </a:t>
            </a:r>
            <a:r>
              <a:rPr lang="uk-UA" dirty="0"/>
              <a:t>був присутній у всіх відмінкових формах, за винятком </a:t>
            </a:r>
            <a:r>
              <a:rPr lang="uk-UA" dirty="0" err="1"/>
              <a:t>З.в</a:t>
            </a:r>
            <a:r>
              <a:rPr lang="uk-UA" dirty="0"/>
              <a:t>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uk-UA" dirty="0" smtClean="0"/>
              <a:t>втратились </a:t>
            </a:r>
            <a:r>
              <a:rPr lang="uk-UA" dirty="0"/>
              <a:t>займенники </a:t>
            </a:r>
            <a:r>
              <a:rPr lang="uk-UA" b="1" dirty="0" err="1"/>
              <a:t>сь</a:t>
            </a:r>
            <a:r>
              <a:rPr lang="uk-UA" dirty="0"/>
              <a:t>, </a:t>
            </a:r>
            <a:r>
              <a:rPr lang="uk-UA" b="1" dirty="0" err="1"/>
              <a:t>си</a:t>
            </a:r>
            <a:r>
              <a:rPr lang="uk-UA" dirty="0"/>
              <a:t>, </a:t>
            </a:r>
            <a:r>
              <a:rPr lang="uk-UA" b="1" dirty="0"/>
              <a:t>се</a:t>
            </a:r>
            <a:r>
              <a:rPr lang="uk-UA" dirty="0"/>
              <a:t> та </a:t>
            </a:r>
            <a:r>
              <a:rPr lang="uk-UA" b="1" dirty="0" err="1"/>
              <a:t>онъ</a:t>
            </a:r>
            <a:r>
              <a:rPr lang="uk-UA" dirty="0"/>
              <a:t>, </a:t>
            </a:r>
            <a:r>
              <a:rPr lang="uk-UA" b="1" dirty="0" err="1"/>
              <a:t>она</a:t>
            </a:r>
            <a:r>
              <a:rPr lang="uk-UA" dirty="0"/>
              <a:t>, </a:t>
            </a:r>
            <a:r>
              <a:rPr lang="uk-UA" b="1" dirty="0" err="1"/>
              <a:t>оно</a:t>
            </a:r>
            <a:r>
              <a:rPr lang="uk-UA" dirty="0"/>
              <a:t>. </a:t>
            </a:r>
            <a:endParaRPr lang="en-US" dirty="0" smtClean="0"/>
          </a:p>
          <a:p>
            <a:r>
              <a:rPr lang="uk-UA" b="1" dirty="0" err="1" smtClean="0"/>
              <a:t>тот</a:t>
            </a:r>
            <a:r>
              <a:rPr lang="uk-UA" dirty="0"/>
              <a:t>, </a:t>
            </a:r>
            <a:r>
              <a:rPr lang="uk-UA" b="1" dirty="0"/>
              <a:t>та</a:t>
            </a:r>
            <a:r>
              <a:rPr lang="uk-UA" dirty="0"/>
              <a:t>, </a:t>
            </a:r>
            <a:r>
              <a:rPr lang="uk-UA" b="1" dirty="0"/>
              <a:t>то</a:t>
            </a:r>
            <a:r>
              <a:rPr lang="uk-UA" dirty="0"/>
              <a:t> стали вказувати на віддалений предмет, </a:t>
            </a:r>
            <a:endParaRPr lang="en-US" dirty="0" smtClean="0"/>
          </a:p>
          <a:p>
            <a:r>
              <a:rPr lang="ru-RU" b="1" dirty="0" smtClean="0"/>
              <a:t>этот</a:t>
            </a:r>
            <a:r>
              <a:rPr lang="ru-RU" dirty="0" smtClean="0"/>
              <a:t>, </a:t>
            </a:r>
            <a:r>
              <a:rPr lang="ru-RU" b="1" dirty="0" smtClean="0"/>
              <a:t>эта</a:t>
            </a:r>
            <a:r>
              <a:rPr lang="ru-RU" dirty="0" smtClean="0"/>
              <a:t>, </a:t>
            </a:r>
            <a:r>
              <a:rPr lang="ru-RU" b="1" dirty="0" smtClean="0"/>
              <a:t>это</a:t>
            </a:r>
            <a:r>
              <a:rPr lang="en-US" b="1" dirty="0" smtClean="0"/>
              <a:t> </a:t>
            </a:r>
            <a:r>
              <a:rPr lang="uk-UA" dirty="0" smtClean="0"/>
              <a:t>стали вказувати на </a:t>
            </a:r>
            <a:r>
              <a:rPr lang="uk-UA" dirty="0"/>
              <a:t>близький до мовця предмет </a:t>
            </a:r>
            <a:r>
              <a:rPr lang="uk-UA" dirty="0" smtClean="0"/>
              <a:t>&lt;</a:t>
            </a:r>
            <a:r>
              <a:rPr lang="en-US" dirty="0" smtClean="0"/>
              <a:t> </a:t>
            </a:r>
            <a:r>
              <a:rPr lang="uk-UA" dirty="0" smtClean="0"/>
              <a:t>складання </a:t>
            </a:r>
            <a:r>
              <a:rPr lang="uk-UA" dirty="0"/>
              <a:t>форм </a:t>
            </a:r>
            <a:r>
              <a:rPr lang="uk-UA" b="1" dirty="0" err="1"/>
              <a:t>тот</a:t>
            </a:r>
            <a:r>
              <a:rPr lang="uk-UA" dirty="0"/>
              <a:t>, </a:t>
            </a:r>
            <a:r>
              <a:rPr lang="uk-UA" b="1" dirty="0"/>
              <a:t>та</a:t>
            </a:r>
            <a:r>
              <a:rPr lang="uk-UA" dirty="0"/>
              <a:t>, </a:t>
            </a:r>
            <a:r>
              <a:rPr lang="uk-UA" b="1" dirty="0"/>
              <a:t>то</a:t>
            </a:r>
            <a:r>
              <a:rPr lang="uk-UA" dirty="0"/>
              <a:t> з часткою </a:t>
            </a:r>
            <a:r>
              <a:rPr lang="ru-RU" b="1" dirty="0"/>
              <a:t>э</a:t>
            </a:r>
            <a:r>
              <a:rPr lang="ru-RU" dirty="0"/>
              <a:t> (&lt;</a:t>
            </a:r>
            <a:r>
              <a:rPr lang="ru-RU" b="1" dirty="0" err="1"/>
              <a:t>ě</a:t>
            </a:r>
            <a:r>
              <a:rPr lang="en-US" b="1" dirty="0"/>
              <a:t>e</a:t>
            </a:r>
            <a:r>
              <a:rPr lang="ru-RU" dirty="0"/>
              <a:t>).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1799</Words>
  <Application>Microsoft Office PowerPoint</Application>
  <PresentationFormat>Экран (4:3)</PresentationFormat>
  <Paragraphs>522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ІСТОРІЯ ЗАЙМЕННИКА</vt:lpstr>
      <vt:lpstr>План</vt:lpstr>
      <vt:lpstr>Слайд 3</vt:lpstr>
      <vt:lpstr>Відмінювання особових займенників у давньоруській мові</vt:lpstr>
      <vt:lpstr>Н.в. одн. займенників 1-ї особи</vt:lpstr>
      <vt:lpstr>Р.в. – З.в. одн. займенників 1-ї та 2-ї особи та зворотного займенника себя</vt:lpstr>
      <vt:lpstr>Слайд 7</vt:lpstr>
      <vt:lpstr>Слайд 8</vt:lpstr>
      <vt:lpstr>Історія неособових займенників</vt:lpstr>
      <vt:lpstr>Відмінювання вказівних займенників</vt:lpstr>
      <vt:lpstr>Слайд 11</vt:lpstr>
      <vt:lpstr>Присвійні займенники </vt:lpstr>
      <vt:lpstr>Відмінювання присвійних займенників</vt:lpstr>
      <vt:lpstr>Слайд 14</vt:lpstr>
      <vt:lpstr>Неозначені займенники </vt:lpstr>
      <vt:lpstr>Означальні займенники </vt:lpstr>
      <vt:lpstr>Слайд 17</vt:lpstr>
      <vt:lpstr>Заперечні, питальні, відносні займенники</vt:lpstr>
      <vt:lpstr>Слайд 19</vt:lpstr>
      <vt:lpstr>Історія займенників 3-ї особи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ЗАЙМЕННИКА</dc:title>
  <dc:creator>lenovo</dc:creator>
  <cp:lastModifiedBy>lenovo</cp:lastModifiedBy>
  <cp:revision>21</cp:revision>
  <dcterms:created xsi:type="dcterms:W3CDTF">2014-09-16T17:11:24Z</dcterms:created>
  <dcterms:modified xsi:type="dcterms:W3CDTF">2014-09-20T10:31:05Z</dcterms:modified>
</cp:coreProperties>
</file>