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39EE7-FE3A-4FE3-B560-4A3D5120703F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25D8A-99A5-4899-B394-40AC43765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BF7E-43E9-4240-AE55-9D8982B2E4E8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1167-081D-4ABD-AAA4-CFB95CE4B943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7E12C-2458-4ED6-BF6B-DDD768ECC023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292A-6A88-4147-9010-2D7F8395DE49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05A4-C17A-43B5-878F-3F47BE00A28E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AF40-1E2F-4860-AD73-8C9A09C308CD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6582-E047-4640-9CC5-8E66DDF0C131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7622-D100-4954-8349-C3E23CD5C9BC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20174-B702-4B20-94B4-55E82C1C888C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841-F5EA-455F-8A40-9905ADD831CA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D5AE-758A-413A-8712-924C1863ABFE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F7287-9102-4F1B-89B2-AB7780727B48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ІСТОРІЯ ПРИКМЕТНИКА ТА ЧИСЛІВНИКА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 8.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r>
              <a:rPr lang="uk-UA" dirty="0" err="1" smtClean="0"/>
              <a:t>др</a:t>
            </a:r>
            <a:r>
              <a:rPr lang="en-US" dirty="0" smtClean="0"/>
              <a:t>.</a:t>
            </a:r>
            <a:r>
              <a:rPr lang="uk-UA" dirty="0" smtClean="0"/>
              <a:t> мов</a:t>
            </a:r>
            <a:r>
              <a:rPr lang="ru-RU" dirty="0" smtClean="0"/>
              <a:t>а - </a:t>
            </a:r>
            <a:r>
              <a:rPr lang="uk-UA" dirty="0" smtClean="0"/>
              <a:t>12 слів, які позначали кількість: </a:t>
            </a:r>
            <a:r>
              <a:rPr lang="uk-UA" i="1" dirty="0" err="1" smtClean="0"/>
              <a:t>одинъ</a:t>
            </a:r>
            <a:r>
              <a:rPr lang="uk-UA" i="1" dirty="0" smtClean="0"/>
              <a:t>, два, три, </a:t>
            </a:r>
            <a:r>
              <a:rPr lang="uk-UA" i="1" dirty="0" err="1" smtClean="0"/>
              <a:t>четыре</a:t>
            </a:r>
            <a:r>
              <a:rPr lang="uk-UA" i="1" dirty="0" smtClean="0"/>
              <a:t>, </a:t>
            </a:r>
            <a:r>
              <a:rPr lang="uk-UA" i="1" dirty="0" err="1" smtClean="0"/>
              <a:t>пять</a:t>
            </a:r>
            <a:r>
              <a:rPr lang="uk-UA" i="1" dirty="0" smtClean="0"/>
              <a:t>, </a:t>
            </a:r>
            <a:r>
              <a:rPr lang="uk-UA" i="1" dirty="0" err="1" smtClean="0"/>
              <a:t>шесть</a:t>
            </a:r>
            <a:r>
              <a:rPr lang="uk-UA" i="1" dirty="0" smtClean="0"/>
              <a:t>, </a:t>
            </a:r>
            <a:r>
              <a:rPr lang="uk-UA" i="1" dirty="0" err="1" smtClean="0"/>
              <a:t>семь</a:t>
            </a:r>
            <a:r>
              <a:rPr lang="uk-UA" i="1" dirty="0" smtClean="0"/>
              <a:t>, </a:t>
            </a:r>
            <a:r>
              <a:rPr lang="uk-UA" i="1" dirty="0" err="1" smtClean="0"/>
              <a:t>осемь</a:t>
            </a:r>
            <a:r>
              <a:rPr lang="uk-UA" i="1" dirty="0" smtClean="0"/>
              <a:t>, </a:t>
            </a:r>
            <a:r>
              <a:rPr lang="uk-UA" i="1" dirty="0" err="1" smtClean="0"/>
              <a:t>девять</a:t>
            </a:r>
            <a:r>
              <a:rPr lang="uk-UA" i="1" dirty="0" smtClean="0"/>
              <a:t>, десять, </a:t>
            </a:r>
            <a:r>
              <a:rPr lang="uk-UA" i="1" dirty="0" err="1" smtClean="0"/>
              <a:t>съто</a:t>
            </a:r>
            <a:r>
              <a:rPr lang="uk-UA" i="1" dirty="0" smtClean="0"/>
              <a:t>, </a:t>
            </a:r>
            <a:r>
              <a:rPr lang="uk-UA" i="1" dirty="0" err="1" smtClean="0"/>
              <a:t>тысяча</a:t>
            </a:r>
            <a:r>
              <a:rPr lang="uk-UA" dirty="0" smtClean="0"/>
              <a:t>, </a:t>
            </a:r>
          </a:p>
          <a:p>
            <a:r>
              <a:rPr lang="uk-UA" dirty="0" smtClean="0"/>
              <a:t>з </a:t>
            </a:r>
            <a:r>
              <a:rPr lang="en-US" dirty="0" smtClean="0"/>
              <a:t>XIII </a:t>
            </a:r>
            <a:r>
              <a:rPr lang="uk-UA" dirty="0" smtClean="0"/>
              <a:t>ст. з'являється слово </a:t>
            </a:r>
            <a:r>
              <a:rPr lang="uk-UA" b="1" i="1" dirty="0" smtClean="0"/>
              <a:t>сорок</a:t>
            </a:r>
            <a:endParaRPr lang="en-US" b="1" i="1" dirty="0" smtClean="0"/>
          </a:p>
          <a:p>
            <a:r>
              <a:rPr lang="uk-UA" dirty="0" smtClean="0"/>
              <a:t>Більшість позначалась за допомогою слів </a:t>
            </a:r>
            <a:r>
              <a:rPr lang="uk-UA" i="1" dirty="0" smtClean="0"/>
              <a:t>тьма, </a:t>
            </a:r>
            <a:r>
              <a:rPr lang="uk-UA" i="1" dirty="0" err="1" smtClean="0"/>
              <a:t>легионъ</a:t>
            </a:r>
            <a:r>
              <a:rPr lang="uk-UA" i="1" dirty="0" smtClean="0"/>
              <a:t>, </a:t>
            </a:r>
            <a:r>
              <a:rPr lang="uk-UA" i="1" dirty="0" err="1" smtClean="0"/>
              <a:t>воронъ</a:t>
            </a:r>
            <a:r>
              <a:rPr lang="uk-UA" i="1" dirty="0" smtClean="0"/>
              <a:t>, колода, </a:t>
            </a:r>
            <a:r>
              <a:rPr lang="uk-UA" i="1" dirty="0" err="1" smtClean="0"/>
              <a:t>леодръ</a:t>
            </a:r>
            <a:endParaRPr lang="en-US" i="1" dirty="0" smtClean="0"/>
          </a:p>
          <a:p>
            <a:r>
              <a:rPr lang="uk-UA" i="1" dirty="0" err="1" smtClean="0"/>
              <a:t>одинъ</a:t>
            </a:r>
            <a:r>
              <a:rPr lang="uk-UA" i="1" dirty="0" smtClean="0"/>
              <a:t> – </a:t>
            </a:r>
            <a:r>
              <a:rPr lang="uk-UA" i="1" dirty="0" err="1" smtClean="0"/>
              <a:t>четыре</a:t>
            </a:r>
            <a:r>
              <a:rPr lang="uk-UA" dirty="0" smtClean="0"/>
              <a:t> </a:t>
            </a:r>
            <a:r>
              <a:rPr lang="en-US" dirty="0" smtClean="0"/>
              <a:t>– </a:t>
            </a:r>
            <a:r>
              <a:rPr lang="uk-UA" dirty="0" smtClean="0"/>
              <a:t>прикметники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решта слів лічби </a:t>
            </a:r>
            <a:r>
              <a:rPr lang="en-US" dirty="0" smtClean="0"/>
              <a:t>- </a:t>
            </a:r>
            <a:r>
              <a:rPr lang="uk-UA" dirty="0" smtClean="0"/>
              <a:t>іменники (мали категорії роду, числа, могли мати при собі означення)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 err="1" smtClean="0"/>
              <a:t>Одинъ</a:t>
            </a:r>
            <a:endParaRPr lang="en-US" b="1" i="1" dirty="0" smtClean="0"/>
          </a:p>
          <a:p>
            <a:pPr>
              <a:buNone/>
            </a:pPr>
            <a:r>
              <a:rPr lang="uk-UA" dirty="0" smtClean="0"/>
              <a:t>змінювалось за родами (</a:t>
            </a:r>
            <a:r>
              <a:rPr lang="uk-UA" dirty="0" err="1" smtClean="0"/>
              <a:t>Н.в</a:t>
            </a:r>
            <a:r>
              <a:rPr lang="uk-UA" dirty="0" smtClean="0"/>
              <a:t>. – </a:t>
            </a:r>
            <a:r>
              <a:rPr lang="uk-UA" i="1" dirty="0" err="1" smtClean="0"/>
              <a:t>одинъ</a:t>
            </a:r>
            <a:r>
              <a:rPr lang="uk-UA" dirty="0" smtClean="0"/>
              <a:t>, </a:t>
            </a:r>
            <a:r>
              <a:rPr lang="uk-UA" dirty="0" err="1" smtClean="0"/>
              <a:t>ж.р</a:t>
            </a:r>
            <a:r>
              <a:rPr lang="uk-UA" dirty="0" smtClean="0"/>
              <a:t>. – </a:t>
            </a:r>
            <a:r>
              <a:rPr lang="uk-UA" i="1" dirty="0" err="1" smtClean="0"/>
              <a:t>одьна</a:t>
            </a:r>
            <a:r>
              <a:rPr lang="uk-UA" dirty="0" smtClean="0"/>
              <a:t> / </a:t>
            </a:r>
            <a:r>
              <a:rPr lang="uk-UA" i="1" dirty="0" err="1" smtClean="0"/>
              <a:t>одина</a:t>
            </a:r>
            <a:r>
              <a:rPr lang="uk-UA" dirty="0" smtClean="0"/>
              <a:t>, </a:t>
            </a:r>
            <a:r>
              <a:rPr lang="uk-UA" dirty="0" err="1" smtClean="0"/>
              <a:t>с.р</a:t>
            </a:r>
            <a:r>
              <a:rPr lang="uk-UA" dirty="0" smtClean="0"/>
              <a:t>. – </a:t>
            </a:r>
            <a:r>
              <a:rPr lang="uk-UA" i="1" dirty="0" err="1" smtClean="0"/>
              <a:t>одьно</a:t>
            </a:r>
            <a:r>
              <a:rPr lang="uk-UA" dirty="0" smtClean="0"/>
              <a:t> / </a:t>
            </a:r>
            <a:r>
              <a:rPr lang="uk-UA" i="1" dirty="0" err="1" smtClean="0"/>
              <a:t>одино</a:t>
            </a:r>
            <a:r>
              <a:rPr lang="uk-UA" dirty="0" smtClean="0"/>
              <a:t>),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відмінювалось за займенниковою відміною твердого типу – як займенник </a:t>
            </a:r>
            <a:r>
              <a:rPr lang="uk-UA" i="1" dirty="0" err="1" smtClean="0"/>
              <a:t>тъ</a:t>
            </a:r>
            <a:r>
              <a:rPr lang="uk-UA" dirty="0" smtClean="0"/>
              <a:t> (</a:t>
            </a:r>
            <a:r>
              <a:rPr lang="uk-UA" dirty="0" err="1" smtClean="0"/>
              <a:t>О.в</a:t>
            </a:r>
            <a:r>
              <a:rPr lang="uk-UA" dirty="0" smtClean="0"/>
              <a:t>. </a:t>
            </a:r>
            <a:r>
              <a:rPr lang="uk-UA" i="1" dirty="0" err="1" smtClean="0"/>
              <a:t>однěмь</a:t>
            </a:r>
            <a:r>
              <a:rPr lang="uk-UA" dirty="0" smtClean="0"/>
              <a:t>, як </a:t>
            </a:r>
            <a:r>
              <a:rPr lang="uk-UA" i="1" dirty="0" err="1" smtClean="0"/>
              <a:t>тěмь</a:t>
            </a:r>
            <a:r>
              <a:rPr lang="uk-UA" dirty="0" smtClean="0"/>
              <a:t>, а в СРМ – </a:t>
            </a:r>
            <a:r>
              <a:rPr lang="uk-UA" i="1" dirty="0" smtClean="0"/>
              <a:t>одним</a:t>
            </a:r>
            <a:r>
              <a:rPr lang="uk-UA" dirty="0" smtClean="0"/>
              <a:t> за аналогією з твердим варіантом: якщо у твердому варіанті </a:t>
            </a:r>
            <a:r>
              <a:rPr lang="uk-UA" dirty="0" err="1" smtClean="0"/>
              <a:t>-</a:t>
            </a:r>
            <a:r>
              <a:rPr lang="uk-UA" i="1" dirty="0" err="1" smtClean="0"/>
              <a:t>ым</a:t>
            </a:r>
            <a:r>
              <a:rPr lang="uk-UA" dirty="0" smtClean="0"/>
              <a:t>, то у м'якому </a:t>
            </a:r>
            <a:r>
              <a:rPr lang="uk-UA" dirty="0" err="1" smtClean="0"/>
              <a:t>-</a:t>
            </a:r>
            <a:r>
              <a:rPr lang="uk-UA" i="1" dirty="0" err="1" smtClean="0"/>
              <a:t>им</a:t>
            </a:r>
            <a:r>
              <a:rPr lang="uk-UA" dirty="0" smtClean="0"/>
              <a:t>), </a:t>
            </a:r>
          </a:p>
          <a:p>
            <a:pPr>
              <a:buNone/>
            </a:pPr>
            <a:r>
              <a:rPr lang="uk-UA" dirty="0" smtClean="0"/>
              <a:t>уживалося з іменником, який стояв у однині</a:t>
            </a:r>
          </a:p>
          <a:p>
            <a:pPr>
              <a:buNone/>
            </a:pPr>
            <a:r>
              <a:rPr lang="uk-UA" dirty="0" smtClean="0"/>
              <a:t>ХІХ ст. зустрічається </a:t>
            </a:r>
            <a:r>
              <a:rPr lang="uk-UA" dirty="0" err="1" smtClean="0"/>
              <a:t>фома</a:t>
            </a:r>
            <a:r>
              <a:rPr lang="uk-UA" dirty="0" smtClean="0"/>
              <a:t> </a:t>
            </a:r>
            <a:r>
              <a:rPr lang="uk-UA" dirty="0" err="1" smtClean="0"/>
              <a:t>ж.р</a:t>
            </a:r>
            <a:r>
              <a:rPr lang="uk-UA" dirty="0" smtClean="0"/>
              <a:t>. множ. </a:t>
            </a:r>
            <a:r>
              <a:rPr lang="uk-UA" i="1" dirty="0" smtClean="0"/>
              <a:t>одне</a:t>
            </a:r>
            <a:r>
              <a:rPr lang="uk-UA" dirty="0" smtClean="0"/>
              <a:t> </a:t>
            </a:r>
            <a:r>
              <a:rPr lang="uk-UA" dirty="0" err="1" smtClean="0"/>
              <a:t>-розвинулась</a:t>
            </a:r>
            <a:r>
              <a:rPr lang="uk-UA" dirty="0" smtClean="0"/>
              <a:t> під впливом </a:t>
            </a:r>
            <a:r>
              <a:rPr lang="uk-UA" i="1" dirty="0" smtClean="0"/>
              <a:t>те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(форма </a:t>
            </a:r>
            <a:r>
              <a:rPr lang="uk-UA" i="1" dirty="0" smtClean="0"/>
              <a:t>те</a:t>
            </a:r>
            <a:r>
              <a:rPr lang="uk-UA" dirty="0" smtClean="0"/>
              <a:t> виникла з закінчень непрямих відмінків – </a:t>
            </a:r>
            <a:r>
              <a:rPr lang="uk-UA" i="1" dirty="0" err="1" smtClean="0"/>
              <a:t>тěхъ</a:t>
            </a:r>
            <a:r>
              <a:rPr lang="uk-UA" dirty="0" smtClean="0"/>
              <a:t>, </a:t>
            </a:r>
            <a:r>
              <a:rPr lang="uk-UA" i="1" dirty="0" err="1" smtClean="0"/>
              <a:t>тěми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r>
              <a:rPr lang="uk-UA" b="1" i="1" dirty="0" err="1" smtClean="0"/>
              <a:t>Дъва</a:t>
            </a:r>
            <a:r>
              <a:rPr lang="uk-UA" i="1" dirty="0" smtClean="0"/>
              <a:t> 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за походженням – прикметник</a:t>
            </a:r>
          </a:p>
          <a:p>
            <a:pPr>
              <a:buNone/>
            </a:pPr>
            <a:r>
              <a:rPr lang="uk-UA" dirty="0" smtClean="0"/>
              <a:t>сполучався з іменниками, які стояли у двоїні.</a:t>
            </a:r>
          </a:p>
          <a:p>
            <a:pPr>
              <a:buNone/>
            </a:pPr>
            <a:r>
              <a:rPr lang="uk-UA" dirty="0" smtClean="0"/>
              <a:t>уживався також лише у двоїні </a:t>
            </a:r>
          </a:p>
          <a:p>
            <a:pPr>
              <a:buNone/>
            </a:pPr>
            <a:r>
              <a:rPr lang="uk-UA" dirty="0" smtClean="0"/>
              <a:t>мав закінчення двоїни займенникової відміни твердого варіанта:</a:t>
            </a:r>
            <a:endParaRPr lang="ru-RU" dirty="0" smtClean="0"/>
          </a:p>
          <a:p>
            <a:r>
              <a:rPr lang="uk-UA" dirty="0" err="1" smtClean="0"/>
              <a:t>Н.в</a:t>
            </a:r>
            <a:r>
              <a:rPr lang="uk-UA" dirty="0" smtClean="0"/>
              <a:t>.</a:t>
            </a:r>
            <a:r>
              <a:rPr lang="ru-RU" dirty="0" smtClean="0"/>
              <a:t>–</a:t>
            </a:r>
            <a:r>
              <a:rPr lang="uk-UA" dirty="0" err="1" smtClean="0"/>
              <a:t>З.в</a:t>
            </a:r>
            <a:r>
              <a:rPr lang="uk-UA" dirty="0" smtClean="0"/>
              <a:t>. </a:t>
            </a:r>
            <a:r>
              <a:rPr lang="ru-RU" i="1" dirty="0" err="1" smtClean="0"/>
              <a:t>дъва</a:t>
            </a:r>
            <a:r>
              <a:rPr lang="ru-RU" i="1" dirty="0" smtClean="0"/>
              <a:t> (ч. р.),              </a:t>
            </a:r>
            <a:r>
              <a:rPr lang="ru-RU" i="1" dirty="0" err="1" smtClean="0"/>
              <a:t>дъв</a:t>
            </a:r>
            <a:r>
              <a:rPr lang="ru-RU" dirty="0" err="1" smtClean="0"/>
              <a:t>ě</a:t>
            </a:r>
            <a:r>
              <a:rPr lang="ru-RU" dirty="0" smtClean="0"/>
              <a:t> </a:t>
            </a:r>
            <a:r>
              <a:rPr lang="ru-RU" i="1" dirty="0" smtClean="0"/>
              <a:t>(ж.р. </a:t>
            </a:r>
            <a:r>
              <a:rPr lang="ru-RU" i="1" dirty="0" err="1" smtClean="0"/>
              <a:t>і</a:t>
            </a:r>
            <a:r>
              <a:rPr lang="ru-RU" i="1" dirty="0" smtClean="0"/>
              <a:t> с. р.)</a:t>
            </a:r>
            <a:endParaRPr lang="ru-RU" dirty="0" smtClean="0"/>
          </a:p>
          <a:p>
            <a:r>
              <a:rPr lang="ru-RU" dirty="0" smtClean="0"/>
              <a:t>Р.</a:t>
            </a:r>
            <a:r>
              <a:rPr lang="uk-UA" dirty="0" smtClean="0"/>
              <a:t>в.</a:t>
            </a:r>
            <a:r>
              <a:rPr lang="ru-RU" dirty="0" smtClean="0"/>
              <a:t>–М.</a:t>
            </a:r>
            <a:r>
              <a:rPr lang="uk-UA" dirty="0" smtClean="0"/>
              <a:t>в. </a:t>
            </a:r>
            <a:r>
              <a:rPr lang="ru-RU" i="1" dirty="0" err="1" smtClean="0"/>
              <a:t>дъвою</a:t>
            </a:r>
            <a:endParaRPr lang="ru-RU" dirty="0" smtClean="0"/>
          </a:p>
          <a:p>
            <a:r>
              <a:rPr lang="ru-RU" dirty="0" smtClean="0"/>
              <a:t>Д.</a:t>
            </a:r>
            <a:r>
              <a:rPr lang="uk-UA" dirty="0" smtClean="0"/>
              <a:t>в.</a:t>
            </a:r>
            <a:r>
              <a:rPr lang="ru-RU" dirty="0" smtClean="0"/>
              <a:t>–</a:t>
            </a:r>
            <a:r>
              <a:rPr lang="uk-UA" dirty="0" smtClean="0"/>
              <a:t>О</a:t>
            </a:r>
            <a:r>
              <a:rPr lang="ru-RU" dirty="0" smtClean="0"/>
              <a:t>.</a:t>
            </a:r>
            <a:r>
              <a:rPr lang="uk-UA" dirty="0" smtClean="0"/>
              <a:t>в. </a:t>
            </a:r>
            <a:r>
              <a:rPr lang="ru-RU" i="1" dirty="0" err="1" smtClean="0"/>
              <a:t>дъв</a:t>
            </a:r>
            <a:r>
              <a:rPr lang="ru-RU" dirty="0" err="1" smtClean="0"/>
              <a:t>ě</a:t>
            </a:r>
            <a:r>
              <a:rPr lang="ru-RU" i="1" dirty="0" err="1" smtClean="0"/>
              <a:t>ма</a:t>
            </a:r>
            <a:endParaRPr lang="ru-RU" dirty="0" smtClean="0"/>
          </a:p>
          <a:p>
            <a:r>
              <a:rPr lang="uk-UA" dirty="0" smtClean="0"/>
              <a:t>Н</a:t>
            </a:r>
            <a:r>
              <a:rPr lang="ru-RU" dirty="0" smtClean="0"/>
              <a:t>.</a:t>
            </a:r>
            <a:r>
              <a:rPr lang="uk-UA" dirty="0" smtClean="0"/>
              <a:t>в.</a:t>
            </a:r>
            <a:r>
              <a:rPr lang="ru-RU" dirty="0" smtClean="0"/>
              <a:t>-</a:t>
            </a:r>
            <a:r>
              <a:rPr lang="uk-UA" dirty="0" err="1" smtClean="0"/>
              <a:t>З.в</a:t>
            </a:r>
            <a:r>
              <a:rPr lang="uk-UA" dirty="0" smtClean="0"/>
              <a:t>.</a:t>
            </a:r>
            <a:r>
              <a:rPr lang="ru-RU" dirty="0" smtClean="0"/>
              <a:t>. </a:t>
            </a:r>
            <a:r>
              <a:rPr lang="ru-RU" i="1" dirty="0" err="1" smtClean="0"/>
              <a:t>дъва</a:t>
            </a:r>
            <a:r>
              <a:rPr lang="ru-RU" i="1" dirty="0" smtClean="0"/>
              <a:t> брата</a:t>
            </a:r>
            <a:r>
              <a:rPr lang="uk-UA" i="1" dirty="0" smtClean="0"/>
              <a:t>,</a:t>
            </a:r>
            <a:r>
              <a:rPr lang="ru-RU" i="1" dirty="0" smtClean="0"/>
              <a:t>             </a:t>
            </a:r>
            <a:r>
              <a:rPr lang="ru-RU" i="1" dirty="0" err="1" smtClean="0"/>
              <a:t>дъв</a:t>
            </a:r>
            <a:r>
              <a:rPr lang="ru-RU" dirty="0" err="1" smtClean="0"/>
              <a:t>ě</a:t>
            </a:r>
            <a:r>
              <a:rPr lang="ru-RU" dirty="0" smtClean="0"/>
              <a:t> </a:t>
            </a:r>
            <a:r>
              <a:rPr lang="ru-RU" i="1" dirty="0" err="1" smtClean="0"/>
              <a:t>сестр</a:t>
            </a:r>
            <a:r>
              <a:rPr lang="uk-UA" dirty="0" smtClean="0"/>
              <a:t>ě</a:t>
            </a:r>
            <a:endParaRPr lang="ru-RU" dirty="0" smtClean="0"/>
          </a:p>
          <a:p>
            <a:r>
              <a:rPr lang="ru-RU" dirty="0" smtClean="0"/>
              <a:t>Р.</a:t>
            </a:r>
            <a:r>
              <a:rPr lang="uk-UA" dirty="0" smtClean="0"/>
              <a:t>в.</a:t>
            </a:r>
            <a:r>
              <a:rPr lang="ru-RU" dirty="0" smtClean="0"/>
              <a:t>-М.</a:t>
            </a:r>
            <a:r>
              <a:rPr lang="uk-UA" dirty="0" smtClean="0"/>
              <a:t>в. </a:t>
            </a:r>
            <a:r>
              <a:rPr lang="ru-RU" i="1" dirty="0" err="1" smtClean="0"/>
              <a:t>дъвою</a:t>
            </a:r>
            <a:r>
              <a:rPr lang="ru-RU" i="1" dirty="0" smtClean="0"/>
              <a:t> брату</a:t>
            </a:r>
            <a:r>
              <a:rPr lang="uk-UA" i="1" dirty="0" smtClean="0"/>
              <a:t>,</a:t>
            </a:r>
            <a:r>
              <a:rPr lang="ru-RU" i="1" dirty="0" smtClean="0"/>
              <a:t>          </a:t>
            </a:r>
            <a:r>
              <a:rPr lang="ru-RU" i="1" dirty="0" err="1" smtClean="0"/>
              <a:t>дъвою</a:t>
            </a:r>
            <a:r>
              <a:rPr lang="ru-RU" i="1" dirty="0" smtClean="0"/>
              <a:t> сестру</a:t>
            </a:r>
            <a:endParaRPr lang="ru-RU" dirty="0" smtClean="0"/>
          </a:p>
          <a:p>
            <a:r>
              <a:rPr lang="ru-RU" i="1" dirty="0" smtClean="0"/>
              <a:t>Д</a:t>
            </a:r>
            <a:r>
              <a:rPr lang="uk-UA" i="1" dirty="0" smtClean="0"/>
              <a:t>.в</a:t>
            </a:r>
            <a:r>
              <a:rPr lang="ru-RU" i="1" dirty="0" smtClean="0"/>
              <a:t>.-</a:t>
            </a:r>
            <a:r>
              <a:rPr lang="uk-UA" i="1" dirty="0" err="1" smtClean="0"/>
              <a:t>О.в</a:t>
            </a:r>
            <a:r>
              <a:rPr lang="uk-UA" i="1" dirty="0" smtClean="0"/>
              <a:t>.</a:t>
            </a:r>
            <a:r>
              <a:rPr lang="ru-RU" i="1" dirty="0" smtClean="0"/>
              <a:t> </a:t>
            </a:r>
            <a:r>
              <a:rPr lang="ru-RU" i="1" dirty="0" err="1" smtClean="0"/>
              <a:t>дъв</a:t>
            </a:r>
            <a:r>
              <a:rPr lang="ru-RU" dirty="0" err="1" smtClean="0"/>
              <a:t>ě</a:t>
            </a:r>
            <a:r>
              <a:rPr lang="ru-RU" i="1" dirty="0" err="1" smtClean="0"/>
              <a:t>ма</a:t>
            </a:r>
            <a:r>
              <a:rPr lang="ru-RU" i="1" dirty="0" smtClean="0"/>
              <a:t> </a:t>
            </a:r>
            <a:r>
              <a:rPr lang="ru-RU" i="1" dirty="0" err="1" smtClean="0"/>
              <a:t>братома</a:t>
            </a:r>
            <a:r>
              <a:rPr lang="uk-UA" i="1" dirty="0" smtClean="0"/>
              <a:t>, </a:t>
            </a:r>
            <a:r>
              <a:rPr lang="ru-RU" i="1" dirty="0" smtClean="0"/>
              <a:t> </a:t>
            </a:r>
            <a:r>
              <a:rPr lang="ru-RU" i="1" dirty="0" err="1" smtClean="0"/>
              <a:t>дъв</a:t>
            </a:r>
            <a:r>
              <a:rPr lang="ru-RU" dirty="0" err="1" smtClean="0"/>
              <a:t>ě</a:t>
            </a:r>
            <a:r>
              <a:rPr lang="ru-RU" i="1" dirty="0" err="1" smtClean="0"/>
              <a:t>ма</a:t>
            </a:r>
            <a:r>
              <a:rPr lang="ru-RU" i="1" dirty="0" smtClean="0"/>
              <a:t> </a:t>
            </a:r>
            <a:r>
              <a:rPr lang="ru-RU" i="1" dirty="0" err="1" smtClean="0"/>
              <a:t>сестрама</a:t>
            </a:r>
            <a:endParaRPr lang="ru-RU" i="1" dirty="0" smtClean="0"/>
          </a:p>
          <a:p>
            <a:pPr>
              <a:buNone/>
            </a:pPr>
            <a:r>
              <a:rPr lang="uk-UA" dirty="0" smtClean="0"/>
              <a:t>Сліди старої форми збереглись у словах </a:t>
            </a:r>
            <a:r>
              <a:rPr lang="uk-UA" i="1" dirty="0" err="1" smtClean="0"/>
              <a:t>двоюродный</a:t>
            </a:r>
            <a:r>
              <a:rPr lang="uk-UA" dirty="0" smtClean="0"/>
              <a:t>, </a:t>
            </a:r>
            <a:r>
              <a:rPr lang="uk-UA" i="1" dirty="0" err="1" smtClean="0"/>
              <a:t>обоюдный</a:t>
            </a:r>
            <a:r>
              <a:rPr lang="uk-UA" dirty="0" smtClean="0"/>
              <a:t>, </a:t>
            </a:r>
            <a:r>
              <a:rPr lang="uk-UA" i="1" dirty="0" err="1" smtClean="0"/>
              <a:t>обоюдоострый</a:t>
            </a:r>
            <a:r>
              <a:rPr lang="uk-UA" dirty="0" smtClean="0"/>
              <a:t>.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Двоїна втратилась приблизно в </a:t>
            </a:r>
            <a:r>
              <a:rPr lang="en-US" dirty="0" smtClean="0"/>
              <a:t>XIV-XV </a:t>
            </a:r>
            <a:r>
              <a:rPr lang="uk-UA" dirty="0" smtClean="0"/>
              <a:t>ст. і замінилась множиною.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У</a:t>
            </a:r>
            <a:r>
              <a:rPr lang="uk-UA" dirty="0" smtClean="0"/>
              <a:t> слові лічби </a:t>
            </a:r>
            <a:r>
              <a:rPr lang="uk-UA" i="1" dirty="0" err="1" smtClean="0"/>
              <a:t>дъва</a:t>
            </a:r>
            <a:r>
              <a:rPr lang="uk-UA" dirty="0" smtClean="0"/>
              <a:t> з'являються закінчення множ. займенникової відміни, які додаються до основи </a:t>
            </a:r>
            <a:r>
              <a:rPr lang="uk-UA" i="1" dirty="0" err="1" smtClean="0"/>
              <a:t>дъву</a:t>
            </a:r>
            <a:r>
              <a:rPr lang="uk-UA" dirty="0" err="1" smtClean="0"/>
              <a:t>-</a:t>
            </a:r>
            <a:r>
              <a:rPr lang="uk-UA" dirty="0" smtClean="0"/>
              <a:t>: </a:t>
            </a:r>
          </a:p>
          <a:p>
            <a:pPr>
              <a:buNone/>
            </a:pPr>
            <a:r>
              <a:rPr lang="uk-UA" dirty="0" err="1" smtClean="0"/>
              <a:t>Р.в</a:t>
            </a:r>
            <a:r>
              <a:rPr lang="uk-UA" dirty="0" smtClean="0"/>
              <a:t>. </a:t>
            </a:r>
            <a:r>
              <a:rPr lang="uk-UA" i="1" dirty="0" err="1" smtClean="0"/>
              <a:t>дву-хъ</a:t>
            </a:r>
            <a:r>
              <a:rPr lang="uk-UA" dirty="0" smtClean="0"/>
              <a:t>, </a:t>
            </a:r>
            <a:r>
              <a:rPr lang="uk-UA" dirty="0" err="1" smtClean="0"/>
              <a:t>Д.в</a:t>
            </a:r>
            <a:r>
              <a:rPr lang="uk-UA" dirty="0" smtClean="0"/>
              <a:t>. </a:t>
            </a:r>
            <a:r>
              <a:rPr lang="uk-UA" i="1" dirty="0" err="1" smtClean="0"/>
              <a:t>дву-мъ</a:t>
            </a:r>
            <a:r>
              <a:rPr lang="uk-UA" dirty="0" smtClean="0"/>
              <a:t>, </a:t>
            </a:r>
            <a:r>
              <a:rPr lang="uk-UA" dirty="0" err="1" smtClean="0"/>
              <a:t>М.в</a:t>
            </a:r>
            <a:r>
              <a:rPr lang="uk-UA" dirty="0" smtClean="0"/>
              <a:t>. </a:t>
            </a:r>
            <a:r>
              <a:rPr lang="uk-UA" i="1" dirty="0" err="1" smtClean="0"/>
              <a:t>двухъ</a:t>
            </a:r>
            <a:r>
              <a:rPr lang="uk-UA" dirty="0" smtClean="0"/>
              <a:t>. </a:t>
            </a:r>
          </a:p>
          <a:p>
            <a:pPr>
              <a:buNone/>
            </a:pPr>
            <a:r>
              <a:rPr lang="uk-UA" dirty="0" smtClean="0"/>
              <a:t>В </a:t>
            </a:r>
            <a:r>
              <a:rPr lang="uk-UA" dirty="0" err="1" smtClean="0"/>
              <a:t>О.в</a:t>
            </a:r>
            <a:r>
              <a:rPr lang="uk-UA" dirty="0" smtClean="0"/>
              <a:t>. вплив відміни слів типу </a:t>
            </a:r>
            <a:r>
              <a:rPr lang="uk-UA" i="1" dirty="0" smtClean="0"/>
              <a:t>три</a:t>
            </a:r>
            <a:r>
              <a:rPr lang="uk-UA" dirty="0" smtClean="0"/>
              <a:t>, </a:t>
            </a:r>
            <a:r>
              <a:rPr lang="uk-UA" i="1" dirty="0" err="1" smtClean="0"/>
              <a:t>четыре</a:t>
            </a:r>
            <a:r>
              <a:rPr lang="uk-UA" dirty="0" smtClean="0"/>
              <a:t>: </a:t>
            </a:r>
          </a:p>
          <a:p>
            <a:pPr>
              <a:buNone/>
            </a:pPr>
            <a:r>
              <a:rPr lang="uk-UA" i="1" dirty="0" err="1" smtClean="0"/>
              <a:t>двумя</a:t>
            </a:r>
            <a:r>
              <a:rPr lang="uk-UA" dirty="0" smtClean="0"/>
              <a:t> походить з контамінації </a:t>
            </a:r>
            <a:r>
              <a:rPr lang="uk-UA" i="1" dirty="0" err="1" smtClean="0"/>
              <a:t>дву-ма</a:t>
            </a:r>
            <a:r>
              <a:rPr lang="uk-UA" i="1" dirty="0" smtClean="0"/>
              <a:t> + </a:t>
            </a:r>
            <a:r>
              <a:rPr lang="uk-UA" i="1" dirty="0" err="1" smtClean="0"/>
              <a:t>трьм</a:t>
            </a:r>
            <a:r>
              <a:rPr lang="ru-RU" i="1" dirty="0" smtClean="0"/>
              <a:t>’</a:t>
            </a:r>
            <a:r>
              <a:rPr lang="uk-UA" i="1" dirty="0" smtClean="0"/>
              <a:t>и</a:t>
            </a:r>
            <a:r>
              <a:rPr lang="uk-UA" dirty="0" smtClean="0"/>
              <a:t>, </a:t>
            </a:r>
            <a:r>
              <a:rPr lang="uk-UA" i="1" dirty="0" err="1" smtClean="0"/>
              <a:t>четырьм</a:t>
            </a:r>
            <a:r>
              <a:rPr lang="ru-RU" i="1" dirty="0" smtClean="0"/>
              <a:t>’</a:t>
            </a:r>
            <a:r>
              <a:rPr lang="uk-UA" i="1" dirty="0" smtClean="0"/>
              <a:t>и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 smtClean="0"/>
              <a:t>Три</a:t>
            </a:r>
            <a:r>
              <a:rPr lang="uk-UA" i="1" dirty="0" smtClean="0"/>
              <a:t> і </a:t>
            </a:r>
            <a:r>
              <a:rPr lang="uk-UA" b="1" i="1" dirty="0" err="1" smtClean="0"/>
              <a:t>четыре</a:t>
            </a:r>
            <a:endParaRPr lang="uk-UA" b="1" i="1" dirty="0" smtClean="0"/>
          </a:p>
          <a:p>
            <a:pPr>
              <a:buNone/>
            </a:pPr>
            <a:r>
              <a:rPr lang="uk-UA" dirty="0" smtClean="0"/>
              <a:t>прикметники</a:t>
            </a:r>
          </a:p>
          <a:p>
            <a:pPr>
              <a:buNone/>
            </a:pPr>
            <a:r>
              <a:rPr lang="uk-UA" dirty="0" smtClean="0"/>
              <a:t>відмінювалися за іменниковим типом відмінювання: </a:t>
            </a:r>
          </a:p>
          <a:p>
            <a:pPr>
              <a:buNone/>
            </a:pPr>
            <a:r>
              <a:rPr lang="uk-UA" b="1" i="1" dirty="0" smtClean="0"/>
              <a:t>три</a:t>
            </a:r>
            <a:r>
              <a:rPr lang="uk-UA" dirty="0" smtClean="0"/>
              <a:t> відмінювалось як іменник з основою на *і, </a:t>
            </a:r>
          </a:p>
          <a:p>
            <a:pPr>
              <a:buNone/>
            </a:pPr>
            <a:r>
              <a:rPr lang="uk-UA" b="1" i="1" dirty="0" err="1" smtClean="0"/>
              <a:t>четыре</a:t>
            </a:r>
            <a:r>
              <a:rPr lang="uk-UA" dirty="0" smtClean="0"/>
              <a:t> – як іменник з основою на приголосний</a:t>
            </a:r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r>
              <a:rPr lang="uk-UA" b="1" dirty="0" err="1" smtClean="0"/>
              <a:t>Н.в</a:t>
            </a:r>
            <a:r>
              <a:rPr lang="uk-UA" b="1" dirty="0" smtClean="0"/>
              <a:t>. </a:t>
            </a:r>
            <a:r>
              <a:rPr lang="ru-RU" i="1" dirty="0" err="1" smtClean="0"/>
              <a:t>трие</a:t>
            </a:r>
            <a:r>
              <a:rPr lang="ru-RU" i="1" dirty="0" smtClean="0"/>
              <a:t> братии</a:t>
            </a:r>
            <a:r>
              <a:rPr lang="uk-UA" i="1" dirty="0" smtClean="0"/>
              <a:t>,</a:t>
            </a:r>
            <a:r>
              <a:rPr lang="ru-RU" i="1" dirty="0" smtClean="0"/>
              <a:t> три сестры</a:t>
            </a:r>
            <a:r>
              <a:rPr lang="uk-UA" i="1" dirty="0" smtClean="0"/>
              <a:t>,</a:t>
            </a:r>
            <a:r>
              <a:rPr lang="ru-RU" i="1" dirty="0" smtClean="0"/>
              <a:t> три озера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Р.</a:t>
            </a:r>
            <a:r>
              <a:rPr lang="uk-UA" b="1" dirty="0" smtClean="0"/>
              <a:t>в.</a:t>
            </a:r>
            <a:r>
              <a:rPr lang="uk-UA" dirty="0" smtClean="0"/>
              <a:t> </a:t>
            </a:r>
            <a:r>
              <a:rPr lang="ru-RU" i="1" dirty="0" err="1" smtClean="0"/>
              <a:t>трии</a:t>
            </a:r>
            <a:r>
              <a:rPr lang="ru-RU" i="1" dirty="0" smtClean="0"/>
              <a:t> </a:t>
            </a:r>
            <a:r>
              <a:rPr lang="ru-RU" i="1" dirty="0" err="1" smtClean="0"/>
              <a:t>братъ</a:t>
            </a:r>
            <a:r>
              <a:rPr lang="uk-UA" i="1" dirty="0" smtClean="0"/>
              <a:t>,</a:t>
            </a:r>
            <a:r>
              <a:rPr lang="ru-RU" i="1" dirty="0" smtClean="0"/>
              <a:t> </a:t>
            </a:r>
            <a:r>
              <a:rPr lang="ru-RU" i="1" dirty="0" err="1" smtClean="0"/>
              <a:t>трии</a:t>
            </a:r>
            <a:r>
              <a:rPr lang="ru-RU" i="1" dirty="0" smtClean="0"/>
              <a:t> </a:t>
            </a:r>
            <a:r>
              <a:rPr lang="ru-RU" i="1" dirty="0" err="1" smtClean="0"/>
              <a:t>сестръ</a:t>
            </a:r>
            <a:r>
              <a:rPr lang="uk-UA" i="1" dirty="0" smtClean="0"/>
              <a:t>,</a:t>
            </a:r>
            <a:r>
              <a:rPr lang="ru-RU" i="1" dirty="0" smtClean="0"/>
              <a:t> </a:t>
            </a:r>
            <a:r>
              <a:rPr lang="ru-RU" i="1" dirty="0" err="1" smtClean="0"/>
              <a:t>трии</a:t>
            </a:r>
            <a:r>
              <a:rPr lang="ru-RU" i="1" dirty="0" smtClean="0"/>
              <a:t> </a:t>
            </a:r>
            <a:r>
              <a:rPr lang="ru-RU" i="1" dirty="0" err="1" smtClean="0"/>
              <a:t>озеръ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О</a:t>
            </a:r>
            <a:r>
              <a:rPr lang="ru-RU" b="1" dirty="0" smtClean="0"/>
              <a:t>.</a:t>
            </a:r>
            <a:r>
              <a:rPr lang="uk-UA" b="1" dirty="0" smtClean="0"/>
              <a:t>в.</a:t>
            </a:r>
            <a:r>
              <a:rPr lang="uk-UA" dirty="0" smtClean="0"/>
              <a:t> </a:t>
            </a:r>
            <a:r>
              <a:rPr lang="ru-RU" i="1" dirty="0" err="1" smtClean="0"/>
              <a:t>трьми</a:t>
            </a:r>
            <a:r>
              <a:rPr lang="ru-RU" i="1" dirty="0" smtClean="0"/>
              <a:t> </a:t>
            </a:r>
            <a:r>
              <a:rPr lang="ru-RU" i="1" dirty="0" err="1" smtClean="0"/>
              <a:t>браты</a:t>
            </a:r>
            <a:r>
              <a:rPr lang="uk-UA" i="1" dirty="0" smtClean="0"/>
              <a:t>,</a:t>
            </a:r>
            <a:r>
              <a:rPr lang="ru-RU" i="1" dirty="0" smtClean="0"/>
              <a:t> </a:t>
            </a:r>
            <a:r>
              <a:rPr lang="ru-RU" i="1" dirty="0" err="1" smtClean="0"/>
              <a:t>трьми</a:t>
            </a:r>
            <a:r>
              <a:rPr lang="ru-RU" i="1" dirty="0" smtClean="0"/>
              <a:t> сестрами</a:t>
            </a:r>
            <a:r>
              <a:rPr lang="uk-UA" i="1" dirty="0" smtClean="0"/>
              <a:t>,</a:t>
            </a:r>
            <a:r>
              <a:rPr lang="ru-RU" i="1" dirty="0" smtClean="0"/>
              <a:t> </a:t>
            </a:r>
            <a:r>
              <a:rPr lang="ru-RU" i="1" dirty="0" err="1" smtClean="0"/>
              <a:t>трьми</a:t>
            </a:r>
            <a:r>
              <a:rPr lang="ru-RU" i="1" dirty="0" smtClean="0"/>
              <a:t> </a:t>
            </a:r>
            <a:r>
              <a:rPr lang="ru-RU" i="1" dirty="0" err="1" smtClean="0"/>
              <a:t>озеры</a:t>
            </a: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 marL="514350" indent="-514350">
              <a:buAutoNum type="arabicParenR"/>
            </a:pPr>
            <a:r>
              <a:rPr lang="uk-UA" dirty="0" err="1" smtClean="0"/>
              <a:t>Р.в</a:t>
            </a:r>
            <a:r>
              <a:rPr lang="uk-UA" dirty="0" smtClean="0"/>
              <a:t>. та </a:t>
            </a:r>
            <a:r>
              <a:rPr lang="uk-UA" dirty="0" err="1" smtClean="0"/>
              <a:t>М.в</a:t>
            </a:r>
            <a:r>
              <a:rPr lang="uk-UA" dirty="0" smtClean="0"/>
              <a:t>. цих слів виник під впливом відміни займенників та прикметників (</a:t>
            </a:r>
            <a:r>
              <a:rPr lang="uk-UA" i="1" dirty="0" err="1" smtClean="0"/>
              <a:t>трьхъ</a:t>
            </a:r>
            <a:r>
              <a:rPr lang="ru-RU" dirty="0" smtClean="0"/>
              <a:t> &gt; </a:t>
            </a:r>
            <a:r>
              <a:rPr lang="uk-UA" i="1" dirty="0" err="1" smtClean="0"/>
              <a:t>трех</a:t>
            </a:r>
            <a:r>
              <a:rPr lang="uk-UA" dirty="0" smtClean="0"/>
              <a:t>, як </a:t>
            </a:r>
            <a:r>
              <a:rPr lang="uk-UA" i="1" dirty="0" err="1" smtClean="0"/>
              <a:t>тех</a:t>
            </a:r>
            <a:r>
              <a:rPr lang="uk-UA" dirty="0" smtClean="0"/>
              <a:t>, </a:t>
            </a:r>
            <a:r>
              <a:rPr lang="uk-UA" i="1" dirty="0" smtClean="0"/>
              <a:t>добрих</a:t>
            </a:r>
            <a:r>
              <a:rPr lang="uk-UA" dirty="0" smtClean="0"/>
              <a:t>); </a:t>
            </a:r>
          </a:p>
          <a:p>
            <a:pPr marL="514350" indent="-514350">
              <a:buAutoNum type="arabicParenR"/>
            </a:pPr>
            <a:r>
              <a:rPr lang="uk-UA" dirty="0" smtClean="0"/>
              <a:t>у </a:t>
            </a:r>
            <a:r>
              <a:rPr lang="uk-UA" dirty="0" err="1" smtClean="0"/>
              <a:t>О.в</a:t>
            </a:r>
            <a:r>
              <a:rPr lang="uk-UA" dirty="0" smtClean="0"/>
              <a:t>. відбулася зміна </a:t>
            </a:r>
            <a:r>
              <a:rPr lang="uk-UA" i="1" dirty="0" smtClean="0"/>
              <a:t>м</a:t>
            </a:r>
            <a:r>
              <a:rPr lang="ru-RU" i="1" dirty="0" smtClean="0"/>
              <a:t>’</a:t>
            </a:r>
            <a:r>
              <a:rPr lang="uk-UA" i="1" dirty="0" smtClean="0"/>
              <a:t>и</a:t>
            </a:r>
            <a:r>
              <a:rPr lang="ru-RU" i="1" dirty="0" smtClean="0"/>
              <a:t> &gt;</a:t>
            </a:r>
            <a:r>
              <a:rPr lang="uk-UA" i="1" dirty="0" smtClean="0"/>
              <a:t> м</a:t>
            </a:r>
            <a:r>
              <a:rPr lang="ru-RU" i="1" dirty="0" smtClean="0"/>
              <a:t>’</a:t>
            </a:r>
            <a:r>
              <a:rPr lang="en-US" i="1" dirty="0" smtClean="0"/>
              <a:t>a</a:t>
            </a:r>
            <a:r>
              <a:rPr lang="uk-UA" dirty="0" smtClean="0"/>
              <a:t> унаслідок впливу форми </a:t>
            </a:r>
            <a:r>
              <a:rPr lang="uk-UA" i="1" dirty="0" err="1" smtClean="0"/>
              <a:t>двěма</a:t>
            </a:r>
            <a:r>
              <a:rPr lang="uk-UA" dirty="0" smtClean="0"/>
              <a:t>, </a:t>
            </a:r>
          </a:p>
          <a:p>
            <a:pPr marL="514350" indent="-514350">
              <a:buAutoNum type="arabicParenR"/>
            </a:pPr>
            <a:r>
              <a:rPr lang="uk-UA" dirty="0" smtClean="0"/>
              <a:t>рано </a:t>
            </a:r>
            <a:r>
              <a:rPr lang="uk-UA" dirty="0" smtClean="0"/>
              <a:t>втратилось розрізнення за родами</a:t>
            </a:r>
            <a:endParaRPr lang="ru-RU" dirty="0" smtClean="0"/>
          </a:p>
          <a:p>
            <a:pPr>
              <a:buNone/>
            </a:pP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uk-UA" b="1" i="1" dirty="0" err="1" smtClean="0"/>
              <a:t>Пять</a:t>
            </a:r>
            <a:r>
              <a:rPr lang="uk-UA" b="1" dirty="0" smtClean="0"/>
              <a:t> – </a:t>
            </a:r>
            <a:r>
              <a:rPr lang="uk-UA" b="1" i="1" dirty="0" err="1" smtClean="0"/>
              <a:t>девять</a:t>
            </a:r>
            <a:endParaRPr lang="uk-UA" b="1" i="1" dirty="0" smtClean="0"/>
          </a:p>
          <a:p>
            <a:pPr>
              <a:buNone/>
            </a:pPr>
            <a:r>
              <a:rPr lang="uk-UA" dirty="0" smtClean="0"/>
              <a:t>іменники жіночого </a:t>
            </a:r>
            <a:r>
              <a:rPr lang="uk-UA" dirty="0" smtClean="0"/>
              <a:t>роду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характеризувалися категорією </a:t>
            </a:r>
            <a:r>
              <a:rPr lang="uk-UA" dirty="0" smtClean="0"/>
              <a:t>числа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уживалися лише в однині </a:t>
            </a:r>
          </a:p>
          <a:p>
            <a:pPr>
              <a:buNone/>
            </a:pPr>
            <a:r>
              <a:rPr lang="uk-UA" dirty="0" smtClean="0"/>
              <a:t>відмінювалися за типом відмінювання з основою на *</a:t>
            </a:r>
            <a:r>
              <a:rPr lang="uk-UA" dirty="0" smtClean="0"/>
              <a:t>і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керували </a:t>
            </a:r>
            <a:r>
              <a:rPr lang="uk-UA" dirty="0" err="1" smtClean="0"/>
              <a:t>Р.в</a:t>
            </a:r>
            <a:r>
              <a:rPr lang="uk-UA" dirty="0" smtClean="0"/>
              <a:t>. множини </a:t>
            </a:r>
            <a:r>
              <a:rPr lang="uk-UA" dirty="0" smtClean="0"/>
              <a:t>іменників</a:t>
            </a:r>
            <a:endParaRPr lang="uk-UA" dirty="0" smtClean="0"/>
          </a:p>
          <a:p>
            <a:pPr>
              <a:buNone/>
            </a:pPr>
            <a:r>
              <a:rPr lang="uk-UA" b="1" dirty="0" err="1" smtClean="0"/>
              <a:t>Н.в</a:t>
            </a:r>
            <a:r>
              <a:rPr lang="uk-UA" b="1" dirty="0" smtClean="0"/>
              <a:t>.</a:t>
            </a:r>
            <a:r>
              <a:rPr lang="uk-UA" dirty="0" smtClean="0"/>
              <a:t> </a:t>
            </a:r>
            <a:r>
              <a:rPr lang="ru-RU" i="1" dirty="0" smtClean="0"/>
              <a:t>пять </a:t>
            </a:r>
            <a:r>
              <a:rPr lang="ru-RU" i="1" dirty="0" err="1" smtClean="0"/>
              <a:t>домовъ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Р.</a:t>
            </a:r>
            <a:r>
              <a:rPr lang="uk-UA" b="1" dirty="0" smtClean="0"/>
              <a:t>в.</a:t>
            </a:r>
            <a:r>
              <a:rPr lang="uk-UA" dirty="0" smtClean="0"/>
              <a:t> </a:t>
            </a:r>
            <a:r>
              <a:rPr lang="ru-RU" i="1" dirty="0" smtClean="0"/>
              <a:t>пяти </a:t>
            </a:r>
            <a:r>
              <a:rPr lang="ru-RU" i="1" dirty="0" err="1" smtClean="0"/>
              <a:t>домовъ</a:t>
            </a:r>
            <a:endParaRPr lang="ru-RU" dirty="0" smtClean="0"/>
          </a:p>
          <a:p>
            <a:pPr>
              <a:buNone/>
            </a:pPr>
            <a:r>
              <a:rPr lang="uk-UA" b="1" dirty="0" err="1" smtClean="0"/>
              <a:t>О.в</a:t>
            </a:r>
            <a:r>
              <a:rPr lang="uk-UA" b="1" dirty="0" smtClean="0"/>
              <a:t>.</a:t>
            </a:r>
            <a:r>
              <a:rPr lang="uk-UA" dirty="0" smtClean="0"/>
              <a:t> </a:t>
            </a:r>
            <a:r>
              <a:rPr lang="ru-RU" i="1" dirty="0" err="1" smtClean="0"/>
              <a:t>пятию</a:t>
            </a:r>
            <a:r>
              <a:rPr lang="ru-RU" i="1" dirty="0" smtClean="0"/>
              <a:t> &gt; пятью </a:t>
            </a:r>
            <a:r>
              <a:rPr lang="ru-RU" i="1" dirty="0" err="1" smtClean="0"/>
              <a:t>домовъ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9001156" cy="6858000"/>
          </a:xfrm>
        </p:spPr>
        <p:txBody>
          <a:bodyPr>
            <a:normAutofit fontScale="70000" lnSpcReduction="20000"/>
          </a:bodyPr>
          <a:lstStyle/>
          <a:p>
            <a:r>
              <a:rPr lang="uk-UA" b="1" i="1" dirty="0" smtClean="0"/>
              <a:t>Десять</a:t>
            </a:r>
            <a:r>
              <a:rPr lang="uk-UA" b="1" dirty="0" smtClean="0"/>
              <a:t> і </a:t>
            </a:r>
            <a:r>
              <a:rPr lang="uk-UA" b="1" i="1" dirty="0" smtClean="0"/>
              <a:t>сто</a:t>
            </a:r>
          </a:p>
          <a:p>
            <a:pPr>
              <a:buNone/>
            </a:pPr>
            <a:r>
              <a:rPr lang="uk-UA" dirty="0" smtClean="0"/>
              <a:t>Іменники</a:t>
            </a:r>
          </a:p>
          <a:p>
            <a:pPr>
              <a:buNone/>
            </a:pPr>
            <a:r>
              <a:rPr lang="uk-UA" b="1" i="1" dirty="0" smtClean="0"/>
              <a:t>Десять</a:t>
            </a:r>
            <a:r>
              <a:rPr lang="uk-UA" dirty="0" smtClean="0"/>
              <a:t> - іменником </a:t>
            </a:r>
            <a:r>
              <a:rPr lang="uk-UA" dirty="0" err="1" smtClean="0"/>
              <a:t>ч.р</a:t>
            </a:r>
            <a:r>
              <a:rPr lang="uk-UA" dirty="0" smtClean="0"/>
              <a:t>., змінювався за числами та відмінками, тип відміни – на приголосний: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Однина: </a:t>
            </a:r>
            <a:r>
              <a:rPr lang="uk-UA" b="1" dirty="0" err="1" smtClean="0"/>
              <a:t>Н.в</a:t>
            </a:r>
            <a:r>
              <a:rPr lang="ru-RU" b="1" dirty="0" smtClean="0"/>
              <a:t>. = </a:t>
            </a:r>
            <a:r>
              <a:rPr lang="uk-UA" b="1" dirty="0" smtClean="0"/>
              <a:t>З</a:t>
            </a:r>
            <a:r>
              <a:rPr lang="ru-RU" b="1" dirty="0" smtClean="0"/>
              <a:t>.</a:t>
            </a:r>
            <a:r>
              <a:rPr lang="uk-UA" b="1" dirty="0" smtClean="0"/>
              <a:t>в. </a:t>
            </a:r>
            <a:r>
              <a:rPr lang="ru-RU" i="1" dirty="0" smtClean="0"/>
              <a:t>десять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</a:t>
            </a:r>
            <a:r>
              <a:rPr lang="ru-RU" b="1" dirty="0" smtClean="0"/>
              <a:t>Р.</a:t>
            </a:r>
            <a:r>
              <a:rPr lang="uk-UA" b="1" dirty="0" smtClean="0"/>
              <a:t>в.</a:t>
            </a:r>
            <a:r>
              <a:rPr lang="ru-RU" b="1" dirty="0" smtClean="0"/>
              <a:t> = М.</a:t>
            </a:r>
            <a:r>
              <a:rPr lang="uk-UA" b="1" dirty="0" smtClean="0"/>
              <a:t>в. </a:t>
            </a:r>
            <a:r>
              <a:rPr lang="ru-RU" i="1" dirty="0" err="1" smtClean="0"/>
              <a:t>десяте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</a:t>
            </a:r>
            <a:r>
              <a:rPr lang="ru-RU" b="1" dirty="0" smtClean="0"/>
              <a:t>Д.</a:t>
            </a:r>
            <a:r>
              <a:rPr lang="uk-UA" b="1" dirty="0" smtClean="0"/>
              <a:t>в. </a:t>
            </a:r>
            <a:r>
              <a:rPr lang="ru-RU" i="1" dirty="0" smtClean="0"/>
              <a:t>десяти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             </a:t>
            </a:r>
            <a:r>
              <a:rPr lang="uk-UA" b="1" dirty="0" smtClean="0"/>
              <a:t>О</a:t>
            </a:r>
            <a:r>
              <a:rPr lang="ru-RU" b="1" dirty="0" smtClean="0"/>
              <a:t>.</a:t>
            </a:r>
            <a:r>
              <a:rPr lang="uk-UA" b="1" dirty="0" smtClean="0"/>
              <a:t>в.</a:t>
            </a:r>
            <a:r>
              <a:rPr lang="uk-UA" dirty="0" smtClean="0"/>
              <a:t> </a:t>
            </a:r>
            <a:r>
              <a:rPr lang="ru-RU" i="1" dirty="0" err="1" smtClean="0"/>
              <a:t>десятьмь</a:t>
            </a:r>
            <a:endParaRPr lang="ru-RU" dirty="0" smtClean="0"/>
          </a:p>
          <a:p>
            <a:pPr>
              <a:buNone/>
            </a:pPr>
            <a:r>
              <a:rPr lang="ru-RU" b="1" dirty="0" err="1" smtClean="0"/>
              <a:t>Мн</a:t>
            </a:r>
            <a:r>
              <a:rPr lang="uk-UA" b="1" dirty="0" smtClean="0"/>
              <a:t>ожина: </a:t>
            </a:r>
            <a:r>
              <a:rPr lang="uk-UA" b="1" dirty="0" err="1" smtClean="0"/>
              <a:t>Н.в</a:t>
            </a:r>
            <a:r>
              <a:rPr lang="uk-UA" b="1" dirty="0" smtClean="0"/>
              <a:t>. </a:t>
            </a:r>
            <a:r>
              <a:rPr lang="ru-RU" i="1" dirty="0" err="1" smtClean="0"/>
              <a:t>десяте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</a:t>
            </a:r>
            <a:r>
              <a:rPr lang="ru-RU" b="1" dirty="0" smtClean="0"/>
              <a:t>Р.</a:t>
            </a:r>
            <a:r>
              <a:rPr lang="uk-UA" b="1" dirty="0" smtClean="0"/>
              <a:t>в.</a:t>
            </a:r>
            <a:r>
              <a:rPr lang="uk-UA" dirty="0" smtClean="0"/>
              <a:t> </a:t>
            </a:r>
            <a:r>
              <a:rPr lang="ru-RU" i="1" dirty="0" err="1" smtClean="0"/>
              <a:t>десятъ</a:t>
            </a:r>
            <a:r>
              <a:rPr lang="ru-RU" i="1" dirty="0" smtClean="0"/>
              <a:t> </a:t>
            </a:r>
            <a:r>
              <a:rPr lang="uk-UA" dirty="0" smtClean="0"/>
              <a:t>і</a:t>
            </a:r>
            <a:r>
              <a:rPr lang="ru-RU" dirty="0" smtClean="0"/>
              <a:t> т. д.</a:t>
            </a:r>
          </a:p>
          <a:p>
            <a:r>
              <a:rPr lang="uk-UA" i="1" dirty="0" smtClean="0"/>
              <a:t>десять</a:t>
            </a:r>
            <a:r>
              <a:rPr lang="uk-UA" dirty="0" smtClean="0"/>
              <a:t> увійшло разом з іншими назвами чисел до одного родового класу - стало відмінюватися так само, як слова </a:t>
            </a:r>
            <a:r>
              <a:rPr lang="uk-UA" i="1" dirty="0" err="1" smtClean="0"/>
              <a:t>пять</a:t>
            </a:r>
            <a:r>
              <a:rPr lang="uk-UA" dirty="0" smtClean="0"/>
              <a:t> – </a:t>
            </a:r>
            <a:r>
              <a:rPr lang="uk-UA" i="1" dirty="0" err="1" smtClean="0"/>
              <a:t>девять</a:t>
            </a:r>
            <a:r>
              <a:rPr lang="uk-UA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uk-UA" b="1" i="1" dirty="0" err="1" smtClean="0"/>
              <a:t>Съто</a:t>
            </a:r>
            <a:r>
              <a:rPr lang="uk-UA" dirty="0" smtClean="0"/>
              <a:t> - іменник </a:t>
            </a:r>
            <a:r>
              <a:rPr lang="uk-UA" dirty="0" err="1" smtClean="0"/>
              <a:t>с.р</a:t>
            </a:r>
            <a:r>
              <a:rPr lang="uk-UA" dirty="0" smtClean="0"/>
              <a:t>., змінювалось за відміною з основою на *о (</a:t>
            </a:r>
            <a:r>
              <a:rPr lang="uk-UA" i="1" dirty="0" smtClean="0"/>
              <a:t>село</a:t>
            </a:r>
            <a:r>
              <a:rPr lang="uk-UA" dirty="0" smtClean="0"/>
              <a:t>), за числами та відмінками: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Однина: </a:t>
            </a:r>
            <a:r>
              <a:rPr lang="uk-UA" b="1" dirty="0" err="1" smtClean="0"/>
              <a:t>Н.в</a:t>
            </a:r>
            <a:r>
              <a:rPr lang="ru-RU" b="1" dirty="0" smtClean="0"/>
              <a:t>. </a:t>
            </a:r>
            <a:r>
              <a:rPr lang="ru-RU" i="1" dirty="0" err="1" smtClean="0"/>
              <a:t>съто</a:t>
            </a:r>
            <a:r>
              <a:rPr lang="ru-RU" i="1" dirty="0" smtClean="0"/>
              <a:t>          </a:t>
            </a:r>
            <a:r>
              <a:rPr lang="ru-RU" dirty="0" smtClean="0"/>
              <a:t>М</a:t>
            </a:r>
            <a:r>
              <a:rPr lang="uk-UA" b="1" dirty="0" err="1" smtClean="0"/>
              <a:t>ножина</a:t>
            </a:r>
            <a:r>
              <a:rPr lang="ru-RU" dirty="0" smtClean="0"/>
              <a:t>: </a:t>
            </a:r>
            <a:r>
              <a:rPr lang="ru-RU" i="1" dirty="0" err="1" smtClean="0"/>
              <a:t>съта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</a:t>
            </a:r>
            <a:r>
              <a:rPr lang="ru-RU" b="1" dirty="0" smtClean="0"/>
              <a:t>Р.</a:t>
            </a:r>
            <a:r>
              <a:rPr lang="uk-UA" b="1" dirty="0" smtClean="0"/>
              <a:t>в.</a:t>
            </a:r>
            <a:r>
              <a:rPr lang="uk-UA" dirty="0" smtClean="0"/>
              <a:t> </a:t>
            </a:r>
            <a:r>
              <a:rPr lang="ru-RU" i="1" dirty="0" err="1" smtClean="0"/>
              <a:t>съта</a:t>
            </a:r>
            <a:r>
              <a:rPr lang="ru-RU" i="1" dirty="0" smtClean="0"/>
              <a:t>                                </a:t>
            </a:r>
            <a:r>
              <a:rPr lang="ru-RU" i="1" dirty="0" err="1" smtClean="0"/>
              <a:t>сътъ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              </a:t>
            </a:r>
            <a:r>
              <a:rPr lang="uk-UA" b="1" dirty="0" err="1" smtClean="0"/>
              <a:t>З.в</a:t>
            </a:r>
            <a:r>
              <a:rPr lang="uk-UA" b="1" dirty="0" smtClean="0"/>
              <a:t>.</a:t>
            </a:r>
            <a:r>
              <a:rPr lang="uk-UA" dirty="0" smtClean="0"/>
              <a:t> </a:t>
            </a:r>
            <a:r>
              <a:rPr lang="ru-RU" i="1" dirty="0" err="1" smtClean="0"/>
              <a:t>съто</a:t>
            </a:r>
            <a:r>
              <a:rPr lang="ru-RU" i="1" dirty="0" smtClean="0"/>
              <a:t>                               </a:t>
            </a:r>
            <a:r>
              <a:rPr lang="ru-RU" i="1" dirty="0" err="1" smtClean="0"/>
              <a:t>съта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</a:t>
            </a:r>
            <a:r>
              <a:rPr lang="ru-RU" b="1" dirty="0" smtClean="0"/>
              <a:t>Д.</a:t>
            </a:r>
            <a:r>
              <a:rPr lang="uk-UA" b="1" dirty="0" smtClean="0"/>
              <a:t>в.</a:t>
            </a:r>
            <a:r>
              <a:rPr lang="uk-UA" dirty="0" smtClean="0"/>
              <a:t> </a:t>
            </a:r>
            <a:r>
              <a:rPr lang="ru-RU" i="1" dirty="0" err="1" smtClean="0"/>
              <a:t>съту</a:t>
            </a:r>
            <a:r>
              <a:rPr lang="ru-RU" i="1" dirty="0" smtClean="0"/>
              <a:t>                              </a:t>
            </a:r>
            <a:r>
              <a:rPr lang="ru-RU" i="1" dirty="0" err="1" smtClean="0"/>
              <a:t>сътомъ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             </a:t>
            </a:r>
            <a:r>
              <a:rPr lang="uk-UA" b="1" dirty="0" err="1" smtClean="0"/>
              <a:t>О.в</a:t>
            </a:r>
            <a:r>
              <a:rPr lang="uk-UA" b="1" dirty="0" smtClean="0"/>
              <a:t>.</a:t>
            </a:r>
            <a:r>
              <a:rPr lang="uk-UA" dirty="0" smtClean="0"/>
              <a:t> </a:t>
            </a:r>
            <a:r>
              <a:rPr lang="ru-RU" i="1" dirty="0" err="1" smtClean="0"/>
              <a:t>сътъмь</a:t>
            </a:r>
            <a:r>
              <a:rPr lang="ru-RU" i="1" dirty="0" smtClean="0"/>
              <a:t>                          </a:t>
            </a:r>
            <a:r>
              <a:rPr lang="ru-RU" i="1" dirty="0" err="1" smtClean="0"/>
              <a:t>съты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</a:t>
            </a:r>
            <a:r>
              <a:rPr lang="ru-RU" b="1" dirty="0" smtClean="0"/>
              <a:t>М.</a:t>
            </a:r>
            <a:r>
              <a:rPr lang="uk-UA" b="1" dirty="0" smtClean="0"/>
              <a:t>в.</a:t>
            </a:r>
            <a:r>
              <a:rPr lang="uk-UA" dirty="0" smtClean="0"/>
              <a:t> </a:t>
            </a:r>
            <a:r>
              <a:rPr lang="ru-RU" i="1" dirty="0" err="1" smtClean="0"/>
              <a:t>сът</a:t>
            </a:r>
            <a:r>
              <a:rPr lang="ru-RU" dirty="0" err="1" smtClean="0"/>
              <a:t>ě</a:t>
            </a:r>
            <a:r>
              <a:rPr lang="ru-RU" dirty="0" smtClean="0"/>
              <a:t>                              </a:t>
            </a:r>
            <a:r>
              <a:rPr lang="ru-RU" i="1" dirty="0" err="1" smtClean="0"/>
              <a:t>сът</a:t>
            </a:r>
            <a:r>
              <a:rPr lang="ru-RU" dirty="0" err="1" smtClean="0"/>
              <a:t>ě</a:t>
            </a:r>
            <a:r>
              <a:rPr lang="ru-RU" i="1" dirty="0" err="1" smtClean="0"/>
              <a:t>хъ</a:t>
            </a:r>
            <a:endParaRPr lang="ru-RU" dirty="0" smtClean="0"/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 smtClean="0"/>
              <a:t>11</a:t>
            </a:r>
            <a:r>
              <a:rPr lang="uk-UA" dirty="0" smtClean="0"/>
              <a:t> – </a:t>
            </a:r>
            <a:r>
              <a:rPr lang="uk-UA" b="1" dirty="0" smtClean="0"/>
              <a:t>19</a:t>
            </a:r>
          </a:p>
          <a:p>
            <a:pPr>
              <a:buNone/>
            </a:pPr>
            <a:r>
              <a:rPr lang="uk-UA" i="1" dirty="0" err="1" smtClean="0"/>
              <a:t>одинъ</a:t>
            </a:r>
            <a:r>
              <a:rPr lang="uk-UA" dirty="0" smtClean="0"/>
              <a:t>, </a:t>
            </a:r>
            <a:r>
              <a:rPr lang="uk-UA" i="1" dirty="0" err="1" smtClean="0"/>
              <a:t>дъва</a:t>
            </a:r>
            <a:r>
              <a:rPr lang="uk-UA" dirty="0" smtClean="0"/>
              <a:t> </a:t>
            </a:r>
            <a:r>
              <a:rPr lang="uk-UA" i="1" dirty="0" smtClean="0"/>
              <a:t>на</a:t>
            </a:r>
            <a:r>
              <a:rPr lang="uk-UA" dirty="0" smtClean="0"/>
              <a:t> </a:t>
            </a:r>
            <a:r>
              <a:rPr lang="uk-UA" i="1" dirty="0" smtClean="0"/>
              <a:t>десяте -</a:t>
            </a:r>
            <a:r>
              <a:rPr lang="uk-UA" dirty="0" smtClean="0"/>
              <a:t> один, два понад десять</a:t>
            </a:r>
          </a:p>
          <a:p>
            <a:pPr>
              <a:buNone/>
            </a:pPr>
            <a:r>
              <a:rPr lang="uk-UA" dirty="0" smtClean="0"/>
              <a:t>У словосполученнях з керуванням повинно змінюватися головне слово - назва одиниць. </a:t>
            </a:r>
          </a:p>
          <a:p>
            <a:pPr>
              <a:buNone/>
            </a:pPr>
            <a:r>
              <a:rPr lang="uk-UA" i="1" dirty="0" err="1" smtClean="0"/>
              <a:t>одинъ</a:t>
            </a:r>
            <a:r>
              <a:rPr lang="uk-UA" dirty="0" smtClean="0"/>
              <a:t> – </a:t>
            </a:r>
            <a:r>
              <a:rPr lang="uk-UA" i="1" dirty="0" err="1" smtClean="0"/>
              <a:t>четыре</a:t>
            </a:r>
            <a:r>
              <a:rPr lang="uk-UA" dirty="0" smtClean="0"/>
              <a:t> за граматичним родом та відмінком повинні були безпосередньо узгоджуватися з іменниками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біля </a:t>
            </a:r>
            <a:r>
              <a:rPr lang="uk-UA" b="1" dirty="0" smtClean="0"/>
              <a:t>11</a:t>
            </a:r>
            <a:r>
              <a:rPr lang="uk-UA" dirty="0" smtClean="0"/>
              <a:t> іменник у однині, </a:t>
            </a:r>
          </a:p>
          <a:p>
            <a:pPr>
              <a:buNone/>
            </a:pPr>
            <a:r>
              <a:rPr lang="uk-UA" dirty="0" smtClean="0"/>
              <a:t>біля </a:t>
            </a:r>
            <a:r>
              <a:rPr lang="uk-UA" b="1" dirty="0" smtClean="0"/>
              <a:t>12</a:t>
            </a:r>
            <a:r>
              <a:rPr lang="uk-UA" dirty="0" smtClean="0"/>
              <a:t> іменник у двоїні, </a:t>
            </a:r>
          </a:p>
          <a:p>
            <a:pPr>
              <a:buNone/>
            </a:pPr>
            <a:r>
              <a:rPr lang="uk-UA" dirty="0" smtClean="0"/>
              <a:t>біля </a:t>
            </a:r>
            <a:r>
              <a:rPr lang="uk-UA" b="1" dirty="0" smtClean="0"/>
              <a:t>13</a:t>
            </a:r>
            <a:r>
              <a:rPr lang="uk-UA" dirty="0" smtClean="0"/>
              <a:t>, </a:t>
            </a:r>
            <a:r>
              <a:rPr lang="uk-UA" b="1" dirty="0" smtClean="0"/>
              <a:t>14</a:t>
            </a:r>
            <a:r>
              <a:rPr lang="uk-UA" dirty="0" smtClean="0"/>
              <a:t> іменник  у множині: </a:t>
            </a:r>
          </a:p>
          <a:p>
            <a:pPr>
              <a:buNone/>
            </a:pPr>
            <a:r>
              <a:rPr lang="uk-UA" i="1" dirty="0" err="1" smtClean="0"/>
              <a:t>дъв</a:t>
            </a:r>
            <a:r>
              <a:rPr lang="uk-UA" dirty="0" err="1" smtClean="0"/>
              <a:t>ě</a:t>
            </a:r>
            <a:r>
              <a:rPr lang="uk-UA" dirty="0" smtClean="0"/>
              <a:t> </a:t>
            </a:r>
            <a:r>
              <a:rPr lang="uk-UA" i="1" dirty="0" smtClean="0"/>
              <a:t>на десяте </a:t>
            </a:r>
            <a:r>
              <a:rPr lang="uk-UA" dirty="0" smtClean="0"/>
              <a:t>(</a:t>
            </a:r>
            <a:r>
              <a:rPr lang="uk-UA" i="1" dirty="0" err="1" smtClean="0"/>
              <a:t>дъв</a:t>
            </a:r>
            <a:r>
              <a:rPr lang="uk-UA" dirty="0" err="1" smtClean="0"/>
              <a:t>ě</a:t>
            </a:r>
            <a:r>
              <a:rPr lang="uk-UA" dirty="0" smtClean="0"/>
              <a:t> керує </a:t>
            </a:r>
            <a:r>
              <a:rPr lang="uk-UA" dirty="0" err="1" smtClean="0"/>
              <a:t>М.в</a:t>
            </a:r>
            <a:r>
              <a:rPr lang="uk-UA" dirty="0" smtClean="0"/>
              <a:t>. з прийменником іменника десять) </a:t>
            </a:r>
            <a:r>
              <a:rPr lang="uk-UA" i="1" dirty="0" err="1" smtClean="0"/>
              <a:t>озер</a:t>
            </a:r>
            <a:r>
              <a:rPr lang="uk-UA" dirty="0" err="1" smtClean="0"/>
              <a:t>ě</a:t>
            </a:r>
            <a:r>
              <a:rPr lang="uk-UA" dirty="0" smtClean="0"/>
              <a:t> (усі словосполучення </a:t>
            </a:r>
            <a:r>
              <a:rPr lang="uk-UA" i="1" dirty="0" err="1" smtClean="0"/>
              <a:t>дъв</a:t>
            </a:r>
            <a:r>
              <a:rPr lang="uk-UA" dirty="0" err="1" smtClean="0"/>
              <a:t>ě</a:t>
            </a:r>
            <a:r>
              <a:rPr lang="uk-UA" dirty="0" smtClean="0"/>
              <a:t> </a:t>
            </a:r>
            <a:r>
              <a:rPr lang="uk-UA" i="1" dirty="0" smtClean="0"/>
              <a:t>на десяте </a:t>
            </a:r>
            <a:r>
              <a:rPr lang="uk-UA" dirty="0" smtClean="0"/>
              <a:t>узгоджується з іменником з іменником </a:t>
            </a:r>
            <a:r>
              <a:rPr lang="uk-UA" i="1" dirty="0" err="1" smtClean="0"/>
              <a:t>озер</a:t>
            </a:r>
            <a:r>
              <a:rPr lang="uk-UA" dirty="0" err="1" smtClean="0"/>
              <a:t>ě</a:t>
            </a:r>
            <a:r>
              <a:rPr lang="uk-UA" dirty="0" smtClean="0"/>
              <a:t>, який має форму двоїни), </a:t>
            </a:r>
          </a:p>
          <a:p>
            <a:pPr>
              <a:buNone/>
            </a:pPr>
            <a:r>
              <a:rPr lang="uk-UA" i="1" dirty="0" err="1" smtClean="0"/>
              <a:t>пять</a:t>
            </a:r>
            <a:r>
              <a:rPr lang="uk-UA" i="1" dirty="0" smtClean="0"/>
              <a:t> на десяте (</a:t>
            </a:r>
            <a:r>
              <a:rPr lang="uk-UA" i="1" dirty="0" err="1" smtClean="0"/>
              <a:t>пять</a:t>
            </a:r>
            <a:r>
              <a:rPr lang="uk-UA" dirty="0" smtClean="0"/>
              <a:t> керує </a:t>
            </a:r>
            <a:r>
              <a:rPr lang="uk-UA" dirty="0" err="1" smtClean="0"/>
              <a:t>М.в</a:t>
            </a:r>
            <a:r>
              <a:rPr lang="uk-UA" dirty="0" smtClean="0"/>
              <a:t>. з прийменником іменника </a:t>
            </a:r>
            <a:r>
              <a:rPr lang="uk-UA" i="1" dirty="0" smtClean="0"/>
              <a:t>десять</a:t>
            </a:r>
            <a:r>
              <a:rPr lang="uk-UA" dirty="0" smtClean="0"/>
              <a:t>) </a:t>
            </a:r>
            <a:r>
              <a:rPr lang="uk-UA" i="1" dirty="0" err="1" smtClean="0"/>
              <a:t>озеръ</a:t>
            </a:r>
            <a:r>
              <a:rPr lang="uk-UA" i="1" dirty="0" smtClean="0"/>
              <a:t> </a:t>
            </a:r>
            <a:r>
              <a:rPr lang="uk-UA" dirty="0" smtClean="0"/>
              <a:t>(іменник </a:t>
            </a:r>
            <a:r>
              <a:rPr lang="ru-RU" i="1" dirty="0" err="1" smtClean="0"/>
              <a:t>озеръ</a:t>
            </a:r>
            <a:r>
              <a:rPr lang="ru-RU" i="1" dirty="0" smtClean="0"/>
              <a:t> </a:t>
            </a:r>
            <a:r>
              <a:rPr lang="uk-UA" dirty="0" smtClean="0"/>
              <a:t>керує усім словосполученням </a:t>
            </a:r>
            <a:r>
              <a:rPr lang="ru-RU" i="1" dirty="0" smtClean="0"/>
              <a:t>пять на </a:t>
            </a:r>
            <a:r>
              <a:rPr lang="ru-RU" i="1" dirty="0" err="1" smtClean="0"/>
              <a:t>десяте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uk-UA" i="1" dirty="0" smtClean="0"/>
              <a:t>на десяте &gt; </a:t>
            </a:r>
            <a:r>
              <a:rPr lang="uk-UA" i="1" dirty="0" err="1" smtClean="0"/>
              <a:t>надесять</a:t>
            </a:r>
            <a:r>
              <a:rPr lang="uk-UA" i="1" dirty="0" smtClean="0"/>
              <a:t> &gt; </a:t>
            </a:r>
            <a:r>
              <a:rPr lang="uk-UA" i="1" dirty="0" err="1" smtClean="0"/>
              <a:t>нацать</a:t>
            </a:r>
            <a:r>
              <a:rPr lang="uk-UA" dirty="0" smtClean="0"/>
              <a:t> з редукцією [</a:t>
            </a:r>
            <a:r>
              <a:rPr lang="ru-RU" dirty="0" err="1" smtClean="0"/>
              <a:t>e</a:t>
            </a:r>
            <a:r>
              <a:rPr lang="uk-UA" dirty="0" smtClean="0"/>
              <a:t>] після приголосного</a:t>
            </a:r>
            <a:r>
              <a:rPr lang="ru-RU" dirty="0" smtClean="0"/>
              <a:t> [</a:t>
            </a:r>
            <a:r>
              <a:rPr lang="ru-RU" dirty="0" err="1" smtClean="0"/>
              <a:t>д</a:t>
            </a:r>
            <a:r>
              <a:rPr lang="ru-RU" dirty="0" smtClean="0"/>
              <a:t>],</a:t>
            </a:r>
            <a:r>
              <a:rPr lang="uk-UA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uk-UA" dirty="0" smtClean="0"/>
              <a:t>поруч опинилися приголосні</a:t>
            </a:r>
            <a:r>
              <a:rPr lang="ru-RU" dirty="0" smtClean="0"/>
              <a:t> [</a:t>
            </a:r>
            <a:r>
              <a:rPr lang="ru-RU" dirty="0" err="1" smtClean="0"/>
              <a:t>д</a:t>
            </a:r>
            <a:r>
              <a:rPr lang="ru-RU" dirty="0" smtClean="0"/>
              <a:t>] </a:t>
            </a:r>
            <a:r>
              <a:rPr lang="uk-UA" dirty="0" smtClean="0"/>
              <a:t>і</a:t>
            </a:r>
            <a:r>
              <a:rPr lang="ru-RU" dirty="0" smtClean="0"/>
              <a:t> [с] </a:t>
            </a:r>
            <a:r>
              <a:rPr lang="en-US" dirty="0" smtClean="0"/>
              <a:t>&gt;</a:t>
            </a:r>
            <a:r>
              <a:rPr lang="ru-RU" dirty="0" smtClean="0"/>
              <a:t> [</a:t>
            </a:r>
            <a:r>
              <a:rPr lang="ru-RU" dirty="0" err="1" smtClean="0"/>
              <a:t>ц</a:t>
            </a:r>
            <a:r>
              <a:rPr lang="ru-RU" dirty="0" smtClean="0"/>
              <a:t>]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Відміна слів </a:t>
            </a:r>
            <a:r>
              <a:rPr lang="ru-RU" i="1" dirty="0" smtClean="0"/>
              <a:t>двести, триста, четыреста, пятьсот – девятьсот</a:t>
            </a:r>
            <a:r>
              <a:rPr lang="uk-UA" dirty="0" smtClean="0"/>
              <a:t> певною мірою паралельна до слів </a:t>
            </a:r>
            <a:r>
              <a:rPr lang="ru-RU" i="1" dirty="0" smtClean="0"/>
              <a:t>двадцать, тридцать, пятьдесят – восемьдесят</a:t>
            </a:r>
          </a:p>
          <a:p>
            <a:pPr>
              <a:buNone/>
            </a:pPr>
            <a:r>
              <a:rPr lang="uk-UA" b="1" dirty="0" err="1" smtClean="0"/>
              <a:t>Н.в</a:t>
            </a:r>
            <a:r>
              <a:rPr lang="uk-UA" b="1" dirty="0" smtClean="0"/>
              <a:t>. </a:t>
            </a:r>
            <a:r>
              <a:rPr lang="uk-UA" i="1" dirty="0" err="1" smtClean="0"/>
              <a:t>пять</a:t>
            </a:r>
            <a:r>
              <a:rPr lang="uk-UA" i="1" dirty="0" smtClean="0"/>
              <a:t> </a:t>
            </a:r>
            <a:r>
              <a:rPr lang="uk-UA" i="1" dirty="0" err="1" smtClean="0"/>
              <a:t>сътъ</a:t>
            </a:r>
            <a:r>
              <a:rPr lang="uk-UA" i="1" dirty="0" smtClean="0"/>
              <a:t> птиць</a:t>
            </a:r>
            <a:endParaRPr lang="ru-RU" dirty="0" smtClean="0"/>
          </a:p>
          <a:p>
            <a:pPr>
              <a:buNone/>
            </a:pPr>
            <a:r>
              <a:rPr lang="uk-UA" b="1" dirty="0" err="1" smtClean="0"/>
              <a:t>Р.в</a:t>
            </a:r>
            <a:r>
              <a:rPr lang="uk-UA" b="1" dirty="0" smtClean="0"/>
              <a:t>.</a:t>
            </a:r>
            <a:r>
              <a:rPr lang="uk-UA" dirty="0" smtClean="0"/>
              <a:t> </a:t>
            </a:r>
            <a:r>
              <a:rPr lang="uk-UA" i="1" dirty="0" err="1" smtClean="0"/>
              <a:t>пяти</a:t>
            </a:r>
            <a:r>
              <a:rPr lang="uk-UA" i="1" dirty="0" smtClean="0"/>
              <a:t> </a:t>
            </a:r>
            <a:r>
              <a:rPr lang="uk-UA" i="1" dirty="0" err="1" smtClean="0"/>
              <a:t>сътъ</a:t>
            </a:r>
            <a:r>
              <a:rPr lang="uk-UA" i="1" dirty="0" smtClean="0"/>
              <a:t> птиць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О</a:t>
            </a:r>
            <a:r>
              <a:rPr lang="ru-RU" b="1" dirty="0" smtClean="0"/>
              <a:t>.</a:t>
            </a:r>
            <a:r>
              <a:rPr lang="uk-UA" b="1" dirty="0" smtClean="0"/>
              <a:t>в.</a:t>
            </a:r>
            <a:r>
              <a:rPr lang="uk-UA" dirty="0" smtClean="0"/>
              <a:t> </a:t>
            </a:r>
            <a:r>
              <a:rPr lang="ru-RU" i="1" dirty="0" smtClean="0"/>
              <a:t>пятью </a:t>
            </a:r>
            <a:r>
              <a:rPr lang="ru-RU" i="1" dirty="0" err="1" smtClean="0"/>
              <a:t>сътъ</a:t>
            </a:r>
            <a:r>
              <a:rPr lang="ru-RU" i="1" dirty="0" smtClean="0"/>
              <a:t> </a:t>
            </a:r>
            <a:r>
              <a:rPr lang="ru-RU" i="1" dirty="0" err="1" smtClean="0"/>
              <a:t>птиць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uk-UA" dirty="0" err="1" smtClean="0"/>
              <a:t>Двести</a:t>
            </a:r>
            <a:r>
              <a:rPr lang="uk-UA" dirty="0" smtClean="0"/>
              <a:t> </a:t>
            </a:r>
            <a:r>
              <a:rPr lang="uk-UA" dirty="0" err="1" smtClean="0"/>
              <a:t>початково</a:t>
            </a:r>
            <a:r>
              <a:rPr lang="uk-UA" dirty="0" smtClean="0"/>
              <a:t> був словосполученням, де д</a:t>
            </a:r>
            <a:r>
              <a:rPr lang="ru-RU" dirty="0" err="1" smtClean="0"/>
              <a:t>ъва</a:t>
            </a:r>
            <a:r>
              <a:rPr lang="ru-RU" dirty="0" smtClean="0"/>
              <a:t> </a:t>
            </a:r>
            <a:r>
              <a:rPr lang="ru-RU" dirty="0" err="1" smtClean="0"/>
              <a:t>узгоджувався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іменником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дво</a:t>
            </a:r>
            <a:r>
              <a:rPr lang="uk-UA" dirty="0" err="1" smtClean="0"/>
              <a:t>їни</a:t>
            </a:r>
            <a:endParaRPr lang="uk-UA" dirty="0" smtClean="0"/>
          </a:p>
          <a:p>
            <a:pPr>
              <a:buNone/>
            </a:pPr>
            <a:r>
              <a:rPr lang="uk-UA" b="1" dirty="0" err="1" smtClean="0"/>
              <a:t>Н.в</a:t>
            </a:r>
            <a:r>
              <a:rPr lang="uk-UA" b="1" dirty="0" smtClean="0"/>
              <a:t>. </a:t>
            </a:r>
            <a:r>
              <a:rPr lang="uk-UA" i="1" dirty="0" err="1" smtClean="0"/>
              <a:t>дв</a:t>
            </a:r>
            <a:r>
              <a:rPr lang="uk-UA" dirty="0" err="1" smtClean="0"/>
              <a:t>ě</a:t>
            </a:r>
            <a:r>
              <a:rPr lang="uk-UA" dirty="0" smtClean="0"/>
              <a:t> </a:t>
            </a:r>
            <a:r>
              <a:rPr lang="uk-UA" i="1" dirty="0" err="1" smtClean="0"/>
              <a:t>сът</a:t>
            </a:r>
            <a:r>
              <a:rPr lang="uk-UA" dirty="0" err="1" smtClean="0"/>
              <a:t>ě</a:t>
            </a:r>
            <a:r>
              <a:rPr lang="uk-UA" dirty="0" smtClean="0"/>
              <a:t> </a:t>
            </a:r>
            <a:r>
              <a:rPr lang="uk-UA" i="1" dirty="0" err="1" smtClean="0"/>
              <a:t>птици</a:t>
            </a:r>
            <a:endParaRPr lang="ru-RU" dirty="0" smtClean="0"/>
          </a:p>
          <a:p>
            <a:pPr>
              <a:buNone/>
            </a:pPr>
            <a:r>
              <a:rPr lang="uk-UA" b="1" dirty="0" err="1" smtClean="0"/>
              <a:t>Р.в</a:t>
            </a:r>
            <a:r>
              <a:rPr lang="uk-UA" b="1" dirty="0" smtClean="0"/>
              <a:t>.</a:t>
            </a:r>
            <a:r>
              <a:rPr lang="uk-UA" dirty="0" smtClean="0"/>
              <a:t> </a:t>
            </a:r>
            <a:r>
              <a:rPr lang="uk-UA" i="1" dirty="0" err="1" smtClean="0"/>
              <a:t>дъвою</a:t>
            </a:r>
            <a:r>
              <a:rPr lang="uk-UA" i="1" dirty="0" smtClean="0"/>
              <a:t> </a:t>
            </a:r>
            <a:r>
              <a:rPr lang="uk-UA" i="1" dirty="0" err="1" smtClean="0"/>
              <a:t>съту</a:t>
            </a:r>
            <a:r>
              <a:rPr lang="uk-UA" i="1" dirty="0" smtClean="0"/>
              <a:t> птицю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О</a:t>
            </a:r>
            <a:r>
              <a:rPr lang="ru-RU" b="1" dirty="0" smtClean="0"/>
              <a:t>.</a:t>
            </a:r>
            <a:r>
              <a:rPr lang="uk-UA" b="1" dirty="0" smtClean="0"/>
              <a:t>в.</a:t>
            </a:r>
            <a:r>
              <a:rPr lang="uk-UA" dirty="0" smtClean="0"/>
              <a:t> </a:t>
            </a:r>
            <a:r>
              <a:rPr lang="ru-RU" i="1" dirty="0" err="1" smtClean="0"/>
              <a:t>дъв</a:t>
            </a:r>
            <a:r>
              <a:rPr lang="ru-RU" dirty="0" err="1" smtClean="0"/>
              <a:t>ě</a:t>
            </a:r>
            <a:r>
              <a:rPr lang="ru-RU" i="1" dirty="0" err="1" smtClean="0"/>
              <a:t>ма</a:t>
            </a:r>
            <a:r>
              <a:rPr lang="ru-RU" i="1" dirty="0" smtClean="0"/>
              <a:t> </a:t>
            </a:r>
            <a:r>
              <a:rPr lang="ru-RU" i="1" dirty="0" err="1" smtClean="0"/>
              <a:t>сътома</a:t>
            </a:r>
            <a:r>
              <a:rPr lang="ru-RU" i="1" dirty="0" smtClean="0"/>
              <a:t> </a:t>
            </a:r>
            <a:r>
              <a:rPr lang="ru-RU" i="1" dirty="0" err="1" smtClean="0"/>
              <a:t>птицама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r>
              <a:rPr lang="uk-UA" b="1" dirty="0" smtClean="0"/>
              <a:t>дробові числа:</a:t>
            </a:r>
            <a:r>
              <a:rPr lang="uk-UA" dirty="0" smtClean="0"/>
              <a:t> у др. мові використовувались різноманітні іменники: </a:t>
            </a:r>
          </a:p>
          <a:p>
            <a:pPr>
              <a:buNone/>
            </a:pPr>
            <a:r>
              <a:rPr lang="uk-UA" i="1" dirty="0" err="1" smtClean="0"/>
              <a:t>полъ</a:t>
            </a:r>
            <a:r>
              <a:rPr lang="uk-UA" dirty="0" smtClean="0"/>
              <a:t> (відміна на *</a:t>
            </a:r>
            <a:r>
              <a:rPr lang="ru-RU" dirty="0" err="1" smtClean="0"/>
              <a:t>u</a:t>
            </a:r>
            <a:r>
              <a:rPr lang="uk-UA" dirty="0" smtClean="0"/>
              <a:t>), </a:t>
            </a:r>
          </a:p>
          <a:p>
            <a:pPr>
              <a:buNone/>
            </a:pPr>
            <a:r>
              <a:rPr lang="uk-UA" i="1" dirty="0" err="1" smtClean="0"/>
              <a:t>треть</a:t>
            </a:r>
            <a:r>
              <a:rPr lang="uk-UA" dirty="0" smtClean="0"/>
              <a:t> та </a:t>
            </a:r>
            <a:r>
              <a:rPr lang="uk-UA" i="1" dirty="0" smtClean="0"/>
              <a:t>четверть</a:t>
            </a:r>
            <a:r>
              <a:rPr lang="uk-UA" dirty="0" smtClean="0"/>
              <a:t> або </a:t>
            </a:r>
            <a:r>
              <a:rPr lang="uk-UA" i="1" dirty="0" err="1" smtClean="0"/>
              <a:t>четь</a:t>
            </a:r>
            <a:r>
              <a:rPr lang="uk-UA" dirty="0" smtClean="0"/>
              <a:t> (відміна на *і), </a:t>
            </a:r>
          </a:p>
          <a:p>
            <a:pPr>
              <a:buNone/>
            </a:pPr>
            <a:r>
              <a:rPr lang="uk-UA" i="1" dirty="0" err="1" smtClean="0"/>
              <a:t>пястина</a:t>
            </a:r>
            <a:r>
              <a:rPr lang="uk-UA" dirty="0" smtClean="0"/>
              <a:t>, </a:t>
            </a:r>
            <a:r>
              <a:rPr lang="uk-UA" i="1" dirty="0" smtClean="0"/>
              <a:t>осьмина</a:t>
            </a:r>
            <a:r>
              <a:rPr lang="uk-UA" dirty="0" smtClean="0"/>
              <a:t> (відміна на *а).</a:t>
            </a:r>
          </a:p>
          <a:p>
            <a:r>
              <a:rPr lang="uk-UA" b="1" dirty="0" smtClean="0"/>
              <a:t>збірні числівники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відмінювались у др. мові частково за іменниковим (як іменник середнього роду на *о), частково за займенниковим типом відмінювання.</a:t>
            </a:r>
          </a:p>
          <a:p>
            <a:pPr>
              <a:buNone/>
            </a:pPr>
            <a:r>
              <a:rPr lang="ru-RU" dirty="0" err="1" smtClean="0"/>
              <a:t>втратили</a:t>
            </a:r>
            <a:r>
              <a:rPr lang="ru-RU" dirty="0" smtClean="0"/>
              <a:t> </a:t>
            </a:r>
            <a:r>
              <a:rPr lang="ru-RU" dirty="0" err="1" smtClean="0"/>
              <a:t>окрему</a:t>
            </a:r>
            <a:r>
              <a:rPr lang="ru-RU" dirty="0" smtClean="0"/>
              <a:t> </a:t>
            </a:r>
            <a:r>
              <a:rPr lang="ru-RU" dirty="0" err="1" smtClean="0"/>
              <a:t>відміну</a:t>
            </a:r>
            <a:r>
              <a:rPr lang="ru-RU" dirty="0" smtClean="0"/>
              <a:t> (</a:t>
            </a:r>
            <a:r>
              <a:rPr lang="ru-RU" i="1" dirty="0" err="1" smtClean="0"/>
              <a:t>двоє</a:t>
            </a:r>
            <a:r>
              <a:rPr lang="ru-RU" dirty="0" smtClean="0"/>
              <a:t> — Р.в. </a:t>
            </a:r>
            <a:r>
              <a:rPr lang="ru-RU" i="1" dirty="0" err="1" smtClean="0"/>
              <a:t>двох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Типи відмінювання прикметників</a:t>
            </a:r>
          </a:p>
          <a:p>
            <a:r>
              <a:rPr lang="uk-UA" dirty="0" smtClean="0"/>
              <a:t>Форми вищого ступеня порівняння</a:t>
            </a:r>
          </a:p>
          <a:p>
            <a:r>
              <a:rPr lang="uk-UA" dirty="0" smtClean="0"/>
              <a:t>Форми найвищого ступеня порівняння</a:t>
            </a:r>
          </a:p>
          <a:p>
            <a:r>
              <a:rPr lang="uk-UA" dirty="0" smtClean="0"/>
              <a:t>Числівник.  Кількісні числівники</a:t>
            </a:r>
          </a:p>
          <a:p>
            <a:r>
              <a:rPr lang="uk-UA" dirty="0" smtClean="0"/>
              <a:t>Назви дробових чисел та збірні числівники</a:t>
            </a:r>
          </a:p>
          <a:p>
            <a:r>
              <a:rPr lang="uk-UA" dirty="0" smtClean="0"/>
              <a:t>Порядкові числівники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 smtClean="0"/>
              <a:t>Порядкові числівники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у др. мові відносились до прикметників і характеризувались тими ж формами, </a:t>
            </a:r>
          </a:p>
          <a:p>
            <a:pPr>
              <a:buNone/>
            </a:pPr>
            <a:r>
              <a:rPr lang="uk-UA" dirty="0" smtClean="0"/>
              <a:t>могли бути іменними та </a:t>
            </a:r>
            <a:r>
              <a:rPr lang="uk-UA" dirty="0" smtClean="0"/>
              <a:t>займенниковими – </a:t>
            </a:r>
            <a:r>
              <a:rPr lang="uk-UA" i="1" dirty="0" err="1" smtClean="0"/>
              <a:t>пять</a:t>
            </a:r>
            <a:r>
              <a:rPr lang="uk-UA" dirty="0" smtClean="0"/>
              <a:t>, </a:t>
            </a:r>
            <a:r>
              <a:rPr lang="uk-UA" i="1" dirty="0" err="1" smtClean="0"/>
              <a:t>пятыи</a:t>
            </a:r>
            <a:r>
              <a:rPr lang="uk-UA" dirty="0" smtClean="0"/>
              <a:t>. </a:t>
            </a:r>
          </a:p>
          <a:p>
            <a:pPr>
              <a:buNone/>
            </a:pPr>
            <a:r>
              <a:rPr lang="uk-UA" dirty="0" smtClean="0"/>
              <a:t>У сучасній мові збереглися лише повні форми порядкових числівників.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Історично числівники належали до різних частин мови:</a:t>
            </a:r>
            <a:endParaRPr lang="uk-UA" dirty="0" smtClean="0"/>
          </a:p>
          <a:p>
            <a:r>
              <a:rPr lang="uk-UA" i="1" dirty="0" err="1" smtClean="0"/>
              <a:t>одинъ</a:t>
            </a:r>
            <a:r>
              <a:rPr lang="uk-UA" dirty="0" smtClean="0"/>
              <a:t>, </a:t>
            </a:r>
            <a:r>
              <a:rPr lang="uk-UA" i="1" dirty="0" err="1" smtClean="0"/>
              <a:t>дъва</a:t>
            </a:r>
            <a:r>
              <a:rPr lang="uk-UA" dirty="0" smtClean="0"/>
              <a:t> та </a:t>
            </a:r>
            <a:r>
              <a:rPr lang="uk-UA" i="1" dirty="0" err="1" smtClean="0"/>
              <a:t>оба</a:t>
            </a:r>
            <a:r>
              <a:rPr lang="uk-UA" dirty="0" smtClean="0"/>
              <a:t> – займенники</a:t>
            </a:r>
          </a:p>
          <a:p>
            <a:r>
              <a:rPr lang="uk-UA" i="1" dirty="0" err="1" smtClean="0"/>
              <a:t>трьє</a:t>
            </a:r>
            <a:r>
              <a:rPr lang="uk-UA" dirty="0" smtClean="0"/>
              <a:t> і </a:t>
            </a:r>
            <a:r>
              <a:rPr lang="uk-UA" i="1" dirty="0" err="1" smtClean="0"/>
              <a:t>четырє</a:t>
            </a:r>
            <a:r>
              <a:rPr lang="uk-UA" dirty="0" smtClean="0"/>
              <a:t> – прикметники </a:t>
            </a:r>
          </a:p>
          <a:p>
            <a:r>
              <a:rPr lang="uk-UA" i="1" dirty="0" err="1" smtClean="0"/>
              <a:t>пять</a:t>
            </a:r>
            <a:r>
              <a:rPr lang="uk-UA" dirty="0" smtClean="0"/>
              <a:t>, </a:t>
            </a:r>
            <a:r>
              <a:rPr lang="uk-UA" i="1" dirty="0" err="1" smtClean="0"/>
              <a:t>шесть</a:t>
            </a:r>
            <a:r>
              <a:rPr lang="uk-UA" dirty="0" smtClean="0"/>
              <a:t> … </a:t>
            </a:r>
            <a:r>
              <a:rPr lang="uk-UA" i="1" dirty="0" smtClean="0"/>
              <a:t>десять</a:t>
            </a:r>
            <a:r>
              <a:rPr lang="uk-UA" dirty="0" smtClean="0"/>
              <a:t>, </a:t>
            </a:r>
            <a:r>
              <a:rPr lang="uk-UA" i="1" dirty="0" smtClean="0"/>
              <a:t>сто</a:t>
            </a:r>
            <a:r>
              <a:rPr lang="uk-UA" dirty="0" smtClean="0"/>
              <a:t> і </a:t>
            </a:r>
            <a:r>
              <a:rPr lang="uk-UA" i="1" dirty="0" smtClean="0"/>
              <a:t>тисяча</a:t>
            </a:r>
            <a:r>
              <a:rPr lang="uk-UA" dirty="0" smtClean="0"/>
              <a:t> – іменники </a:t>
            </a:r>
          </a:p>
          <a:p>
            <a:r>
              <a:rPr lang="uk-UA" dirty="0" smtClean="0"/>
              <a:t>від </a:t>
            </a:r>
            <a:r>
              <a:rPr lang="uk-UA" b="1" dirty="0" smtClean="0"/>
              <a:t>11</a:t>
            </a:r>
            <a:r>
              <a:rPr lang="uk-UA" dirty="0" smtClean="0"/>
              <a:t> до </a:t>
            </a:r>
            <a:r>
              <a:rPr lang="uk-UA" b="1" dirty="0" smtClean="0"/>
              <a:t>19</a:t>
            </a:r>
            <a:r>
              <a:rPr lang="uk-UA" dirty="0" smtClean="0"/>
              <a:t> творилися в др. мові за схемою: </a:t>
            </a:r>
          </a:p>
          <a:p>
            <a:pPr>
              <a:buNone/>
            </a:pPr>
            <a:r>
              <a:rPr lang="uk-UA" u="sng" dirty="0" err="1" smtClean="0"/>
              <a:t>одинъ</a:t>
            </a:r>
            <a:r>
              <a:rPr lang="uk-UA" u="sng" dirty="0" smtClean="0"/>
              <a:t> (</a:t>
            </a:r>
            <a:r>
              <a:rPr lang="uk-UA" u="sng" dirty="0" err="1" smtClean="0"/>
              <a:t>дъва</a:t>
            </a:r>
            <a:r>
              <a:rPr lang="uk-UA" u="sng" dirty="0" smtClean="0"/>
              <a:t>) на + </a:t>
            </a:r>
            <a:r>
              <a:rPr lang="uk-UA" u="sng" dirty="0" err="1" smtClean="0"/>
              <a:t>М.в</a:t>
            </a:r>
            <a:r>
              <a:rPr lang="uk-UA" u="sng" dirty="0" smtClean="0"/>
              <a:t>. </a:t>
            </a:r>
            <a:r>
              <a:rPr lang="uk-UA" u="sng" dirty="0" err="1" smtClean="0"/>
              <a:t>одн</a:t>
            </a:r>
            <a:r>
              <a:rPr lang="uk-UA" u="sng" dirty="0" smtClean="0"/>
              <a:t>. десяте</a:t>
            </a:r>
            <a:r>
              <a:rPr lang="uk-UA" dirty="0" smtClean="0"/>
              <a:t> </a:t>
            </a:r>
          </a:p>
          <a:p>
            <a:pPr algn="ctr">
              <a:buNone/>
            </a:pPr>
            <a:r>
              <a:rPr lang="uk-UA" i="1" dirty="0" err="1" smtClean="0"/>
              <a:t>четыре</a:t>
            </a:r>
            <a:r>
              <a:rPr lang="uk-UA" i="1" dirty="0" smtClean="0"/>
              <a:t> на десяте</a:t>
            </a:r>
          </a:p>
          <a:p>
            <a:r>
              <a:rPr lang="uk-UA" dirty="0" smtClean="0"/>
              <a:t> </a:t>
            </a:r>
            <a:r>
              <a:rPr lang="uk-UA" b="1" dirty="0" smtClean="0"/>
              <a:t>20</a:t>
            </a:r>
            <a:r>
              <a:rPr lang="uk-UA" dirty="0" smtClean="0"/>
              <a:t>, </a:t>
            </a:r>
            <a:r>
              <a:rPr lang="uk-UA" b="1" dirty="0" smtClean="0"/>
              <a:t>30</a:t>
            </a:r>
            <a:r>
              <a:rPr lang="uk-UA" dirty="0" smtClean="0"/>
              <a:t>, </a:t>
            </a:r>
            <a:r>
              <a:rPr lang="uk-UA" b="1" dirty="0" smtClean="0"/>
              <a:t>50</a:t>
            </a:r>
            <a:r>
              <a:rPr lang="uk-UA" dirty="0" smtClean="0"/>
              <a:t> і т.п. будувалися з поєднання </a:t>
            </a:r>
            <a:r>
              <a:rPr lang="uk-UA" i="1" dirty="0" err="1" smtClean="0"/>
              <a:t>дъва</a:t>
            </a:r>
            <a:r>
              <a:rPr lang="uk-UA" dirty="0" smtClean="0"/>
              <a:t> (</a:t>
            </a:r>
            <a:r>
              <a:rPr lang="uk-UA" dirty="0" err="1" smtClean="0"/>
              <a:t>т</a:t>
            </a:r>
            <a:r>
              <a:rPr lang="uk-UA" i="1" dirty="0" err="1" smtClean="0"/>
              <a:t>р</a:t>
            </a:r>
            <a:r>
              <a:rPr lang="uk-UA" dirty="0" err="1" smtClean="0"/>
              <a:t>іє</a:t>
            </a:r>
            <a:r>
              <a:rPr lang="uk-UA" dirty="0" smtClean="0"/>
              <a:t>…) та відповідної форми від </a:t>
            </a:r>
            <a:r>
              <a:rPr lang="uk-UA" i="1" dirty="0" smtClean="0"/>
              <a:t>десять</a:t>
            </a:r>
          </a:p>
          <a:p>
            <a:pPr algn="ctr">
              <a:buNone/>
            </a:pPr>
            <a:r>
              <a:rPr lang="uk-UA" i="1" dirty="0" err="1" smtClean="0"/>
              <a:t>пять</a:t>
            </a:r>
            <a:r>
              <a:rPr lang="uk-UA" i="1" dirty="0" smtClean="0"/>
              <a:t> десять.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dirty="0" smtClean="0"/>
              <a:t>Синтаксис числівника</a:t>
            </a:r>
          </a:p>
          <a:p>
            <a:r>
              <a:rPr lang="uk-UA" i="1" dirty="0" smtClean="0"/>
              <a:t>один</a:t>
            </a:r>
            <a:r>
              <a:rPr lang="uk-UA" dirty="0" smtClean="0"/>
              <a:t> </a:t>
            </a:r>
            <a:r>
              <a:rPr lang="uk-UA" dirty="0" smtClean="0"/>
              <a:t>поєднується з </a:t>
            </a:r>
            <a:r>
              <a:rPr lang="uk-UA" dirty="0" err="1" smtClean="0"/>
              <a:t>Н.в</a:t>
            </a:r>
            <a:r>
              <a:rPr lang="uk-UA" dirty="0" smtClean="0"/>
              <a:t>. (один город), </a:t>
            </a:r>
          </a:p>
          <a:p>
            <a:r>
              <a:rPr lang="uk-UA" i="1" dirty="0" smtClean="0"/>
              <a:t>два</a:t>
            </a:r>
            <a:r>
              <a:rPr lang="uk-UA" dirty="0" smtClean="0"/>
              <a:t> (також </a:t>
            </a:r>
            <a:r>
              <a:rPr lang="uk-UA" i="1" dirty="0" smtClean="0"/>
              <a:t>три</a:t>
            </a:r>
            <a:r>
              <a:rPr lang="uk-UA" dirty="0" smtClean="0"/>
              <a:t> і </a:t>
            </a:r>
            <a:r>
              <a:rPr lang="uk-UA" i="1" dirty="0" err="1" smtClean="0"/>
              <a:t>четыре</a:t>
            </a:r>
            <a:r>
              <a:rPr lang="uk-UA" dirty="0" smtClean="0"/>
              <a:t>) – з давньою формою двоїни (переважно дорівнювала </a:t>
            </a:r>
            <a:r>
              <a:rPr lang="uk-UA" dirty="0" err="1" smtClean="0"/>
              <a:t>Р.в</a:t>
            </a:r>
            <a:r>
              <a:rPr lang="uk-UA" dirty="0" smtClean="0"/>
              <a:t>. </a:t>
            </a:r>
            <a:r>
              <a:rPr lang="uk-UA" dirty="0" err="1" smtClean="0"/>
              <a:t>одн</a:t>
            </a:r>
            <a:r>
              <a:rPr lang="uk-UA" dirty="0" smtClean="0"/>
              <a:t>. – два, три, </a:t>
            </a:r>
            <a:r>
              <a:rPr lang="uk-UA" dirty="0" err="1" smtClean="0"/>
              <a:t>четыре</a:t>
            </a:r>
            <a:r>
              <a:rPr lang="uk-UA" dirty="0" smtClean="0"/>
              <a:t> </a:t>
            </a:r>
            <a:r>
              <a:rPr lang="uk-UA" dirty="0" err="1" smtClean="0"/>
              <a:t>города</a:t>
            </a:r>
            <a:r>
              <a:rPr lang="uk-UA" dirty="0" smtClean="0"/>
              <a:t>), </a:t>
            </a:r>
          </a:p>
          <a:p>
            <a:r>
              <a:rPr lang="uk-UA" dirty="0" smtClean="0"/>
              <a:t>від 5 поєднуються з </a:t>
            </a:r>
            <a:r>
              <a:rPr lang="uk-UA" dirty="0" err="1" smtClean="0"/>
              <a:t>Р.в</a:t>
            </a:r>
            <a:r>
              <a:rPr lang="uk-UA" dirty="0" smtClean="0"/>
              <a:t>. множ. (</a:t>
            </a:r>
            <a:r>
              <a:rPr lang="uk-UA" dirty="0" err="1" smtClean="0"/>
              <a:t>пять</a:t>
            </a:r>
            <a:r>
              <a:rPr lang="uk-UA" dirty="0" smtClean="0"/>
              <a:t>, десять </a:t>
            </a:r>
            <a:r>
              <a:rPr lang="uk-UA" dirty="0" err="1" smtClean="0"/>
              <a:t>городов</a:t>
            </a:r>
            <a:r>
              <a:rPr lang="uk-UA" dirty="0" smtClean="0"/>
              <a:t>). </a:t>
            </a:r>
            <a:endParaRPr lang="uk-UA" dirty="0" smtClean="0"/>
          </a:p>
          <a:p>
            <a:r>
              <a:rPr lang="uk-UA" dirty="0" smtClean="0"/>
              <a:t>У будові та відмінювання давньоруських числівників відбувалося багато змін, які полягали на спрощеннях та </a:t>
            </a:r>
            <a:r>
              <a:rPr lang="uk-UA" smtClean="0"/>
              <a:t>аналогічних вирівнюваннях.</a:t>
            </a:r>
            <a:endParaRPr lang="ru-RU" dirty="0" smtClean="0"/>
          </a:p>
          <a:p>
            <a:r>
              <a:rPr lang="uk-UA" dirty="0" smtClean="0"/>
              <a:t>винятково східнослов’янськими є слова </a:t>
            </a:r>
            <a:r>
              <a:rPr lang="uk-UA" i="1" dirty="0" smtClean="0"/>
              <a:t>сорок </a:t>
            </a:r>
            <a:r>
              <a:rPr lang="uk-UA" dirty="0" smtClean="0"/>
              <a:t>та </a:t>
            </a:r>
            <a:r>
              <a:rPr lang="uk-UA" i="1" dirty="0" smtClean="0"/>
              <a:t>дев’яносто</a:t>
            </a:r>
            <a:r>
              <a:rPr lang="uk-UA" dirty="0" smtClean="0"/>
              <a:t>, </a:t>
            </a:r>
          </a:p>
          <a:p>
            <a:pPr>
              <a:buNone/>
            </a:pPr>
            <a:r>
              <a:rPr lang="uk-UA" dirty="0" smtClean="0"/>
              <a:t>нотуються від 14 – 15 ст.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Типи відмінювання прикметників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186502" cy="4525963"/>
          </a:xfrm>
        </p:spPr>
        <p:txBody>
          <a:bodyPr>
            <a:normAutofit lnSpcReduction="10000"/>
          </a:bodyPr>
          <a:lstStyle/>
          <a:p>
            <a:r>
              <a:rPr lang="uk-UA" b="1" dirty="0" smtClean="0"/>
              <a:t>Іменниковий</a:t>
            </a:r>
            <a:r>
              <a:rPr lang="uk-UA" dirty="0" smtClean="0"/>
              <a:t> (форма коротка, проста):</a:t>
            </a:r>
          </a:p>
          <a:p>
            <a:pPr>
              <a:buNone/>
            </a:pPr>
            <a:r>
              <a:rPr lang="uk-UA" dirty="0" err="1" smtClean="0">
                <a:solidFill>
                  <a:schemeClr val="tx2"/>
                </a:solidFill>
              </a:rPr>
              <a:t>ч.р</a:t>
            </a:r>
            <a:r>
              <a:rPr lang="uk-UA" dirty="0" smtClean="0">
                <a:solidFill>
                  <a:schemeClr val="tx2"/>
                </a:solidFill>
              </a:rPr>
              <a:t>.  </a:t>
            </a:r>
            <a:r>
              <a:rPr lang="uk-UA" dirty="0" err="1" smtClean="0">
                <a:solidFill>
                  <a:schemeClr val="tx2"/>
                </a:solidFill>
              </a:rPr>
              <a:t>новъ</a:t>
            </a:r>
            <a:r>
              <a:rPr lang="uk-UA" dirty="0" smtClean="0">
                <a:solidFill>
                  <a:schemeClr val="tx2"/>
                </a:solidFill>
              </a:rPr>
              <a:t>, нова, нову … - </a:t>
            </a:r>
            <a:r>
              <a:rPr lang="uk-UA" dirty="0" err="1" smtClean="0">
                <a:solidFill>
                  <a:schemeClr val="tx2"/>
                </a:solidFill>
              </a:rPr>
              <a:t>новый</a:t>
            </a:r>
            <a:r>
              <a:rPr lang="uk-UA" dirty="0" smtClean="0">
                <a:solidFill>
                  <a:schemeClr val="tx2"/>
                </a:solidFill>
              </a:rPr>
              <a:t> </a:t>
            </a:r>
            <a:endParaRPr lang="uk-UA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tx2"/>
                </a:solidFill>
              </a:rPr>
              <a:t>як </a:t>
            </a:r>
            <a:r>
              <a:rPr lang="uk-UA" dirty="0" err="1" smtClean="0">
                <a:solidFill>
                  <a:schemeClr val="tx2"/>
                </a:solidFill>
              </a:rPr>
              <a:t>столъ</a:t>
            </a:r>
            <a:r>
              <a:rPr lang="uk-UA" dirty="0" smtClean="0">
                <a:solidFill>
                  <a:schemeClr val="tx2"/>
                </a:solidFill>
              </a:rPr>
              <a:t>, стола, столу…</a:t>
            </a:r>
          </a:p>
          <a:p>
            <a:pPr>
              <a:buNone/>
            </a:pPr>
            <a:r>
              <a:rPr lang="uk-UA" dirty="0" err="1" smtClean="0">
                <a:solidFill>
                  <a:schemeClr val="tx2"/>
                </a:solidFill>
              </a:rPr>
              <a:t>ж.р</a:t>
            </a:r>
            <a:r>
              <a:rPr lang="uk-UA" dirty="0" smtClean="0">
                <a:solidFill>
                  <a:schemeClr val="tx2"/>
                </a:solidFill>
              </a:rPr>
              <a:t>. нова, </a:t>
            </a:r>
            <a:r>
              <a:rPr lang="uk-UA" dirty="0" err="1" smtClean="0">
                <a:solidFill>
                  <a:schemeClr val="tx2"/>
                </a:solidFill>
              </a:rPr>
              <a:t>нови</a:t>
            </a:r>
            <a:r>
              <a:rPr lang="uk-UA" dirty="0" smtClean="0">
                <a:solidFill>
                  <a:schemeClr val="tx2"/>
                </a:solidFill>
              </a:rPr>
              <a:t>, </a:t>
            </a:r>
            <a:r>
              <a:rPr lang="uk-UA" dirty="0" err="1" smtClean="0">
                <a:solidFill>
                  <a:schemeClr val="tx2"/>
                </a:solidFill>
              </a:rPr>
              <a:t>новě</a:t>
            </a:r>
            <a:r>
              <a:rPr lang="uk-UA" dirty="0" smtClean="0">
                <a:solidFill>
                  <a:schemeClr val="tx2"/>
                </a:solidFill>
              </a:rPr>
              <a:t>… </a:t>
            </a:r>
          </a:p>
          <a:p>
            <a:pPr>
              <a:buNone/>
            </a:pPr>
            <a:r>
              <a:rPr lang="uk-UA" dirty="0" smtClean="0">
                <a:solidFill>
                  <a:schemeClr val="tx2"/>
                </a:solidFill>
              </a:rPr>
              <a:t>як </a:t>
            </a:r>
            <a:r>
              <a:rPr lang="uk-UA" dirty="0" err="1" smtClean="0">
                <a:solidFill>
                  <a:schemeClr val="tx2"/>
                </a:solidFill>
              </a:rPr>
              <a:t>жена</a:t>
            </a:r>
            <a:r>
              <a:rPr lang="uk-UA" dirty="0" smtClean="0">
                <a:solidFill>
                  <a:schemeClr val="tx2"/>
                </a:solidFill>
              </a:rPr>
              <a:t>, жени, </a:t>
            </a:r>
            <a:r>
              <a:rPr lang="uk-UA" dirty="0" err="1" smtClean="0">
                <a:solidFill>
                  <a:schemeClr val="tx2"/>
                </a:solidFill>
              </a:rPr>
              <a:t>женě</a:t>
            </a:r>
            <a:r>
              <a:rPr lang="uk-UA" dirty="0" smtClean="0">
                <a:solidFill>
                  <a:schemeClr val="tx2"/>
                </a:solidFill>
              </a:rPr>
              <a:t>…</a:t>
            </a:r>
          </a:p>
          <a:p>
            <a:pPr>
              <a:buNone/>
            </a:pPr>
            <a:r>
              <a:rPr lang="uk-UA" dirty="0" err="1" smtClean="0">
                <a:solidFill>
                  <a:srgbClr val="FF0000"/>
                </a:solidFill>
              </a:rPr>
              <a:t>сінь</a:t>
            </a:r>
            <a:r>
              <a:rPr lang="uk-UA" dirty="0" smtClean="0">
                <a:solidFill>
                  <a:srgbClr val="FF0000"/>
                </a:solidFill>
              </a:rPr>
              <a:t>, </a:t>
            </a:r>
            <a:r>
              <a:rPr lang="uk-UA" dirty="0" err="1" smtClean="0">
                <a:solidFill>
                  <a:srgbClr val="FF0000"/>
                </a:solidFill>
              </a:rPr>
              <a:t>сіня</a:t>
            </a:r>
            <a:r>
              <a:rPr lang="uk-UA" dirty="0" smtClean="0">
                <a:solidFill>
                  <a:srgbClr val="FF0000"/>
                </a:solidFill>
              </a:rPr>
              <a:t>, </a:t>
            </a:r>
            <a:r>
              <a:rPr lang="uk-UA" dirty="0" err="1" smtClean="0">
                <a:solidFill>
                  <a:srgbClr val="FF0000"/>
                </a:solidFill>
              </a:rPr>
              <a:t>сінє</a:t>
            </a:r>
            <a:r>
              <a:rPr lang="uk-UA" dirty="0" smtClean="0">
                <a:solidFill>
                  <a:srgbClr val="FF0000"/>
                </a:solidFill>
              </a:rPr>
              <a:t> – </a:t>
            </a:r>
            <a:r>
              <a:rPr lang="uk-UA" dirty="0" err="1" smtClean="0">
                <a:solidFill>
                  <a:srgbClr val="FF0000"/>
                </a:solidFill>
              </a:rPr>
              <a:t>син</a:t>
            </a:r>
            <a:r>
              <a:rPr lang="uk-UA" dirty="0" err="1" smtClean="0">
                <a:solidFill>
                  <a:srgbClr val="FF0000"/>
                </a:solidFill>
              </a:rPr>
              <a:t>и</a:t>
            </a:r>
            <a:r>
              <a:rPr lang="uk-UA" dirty="0" err="1" smtClean="0">
                <a:solidFill>
                  <a:srgbClr val="FF0000"/>
                </a:solidFill>
              </a:rPr>
              <a:t>й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як </a:t>
            </a:r>
            <a:r>
              <a:rPr lang="uk-UA" dirty="0" err="1" smtClean="0">
                <a:solidFill>
                  <a:srgbClr val="FF0000"/>
                </a:solidFill>
              </a:rPr>
              <a:t>конь</a:t>
            </a:r>
            <a:r>
              <a:rPr lang="uk-UA" dirty="0" smtClean="0">
                <a:solidFill>
                  <a:srgbClr val="FF0000"/>
                </a:solidFill>
              </a:rPr>
              <a:t>, душа, поле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215074" y="3071810"/>
            <a:ext cx="270202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3200" dirty="0" smtClean="0">
                <a:solidFill>
                  <a:schemeClr val="tx2"/>
                </a:solidFill>
              </a:rPr>
              <a:t>Тверда основа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72264" y="4786322"/>
            <a:ext cx="222163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М'яка основа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Стрелка влево 5"/>
          <p:cNvSpPr/>
          <p:nvPr/>
        </p:nvSpPr>
        <p:spPr>
          <a:xfrm>
            <a:off x="5072066" y="4786322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5000628" y="3143248"/>
            <a:ext cx="978408" cy="4131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5697559"/>
          </a:xfrm>
        </p:spPr>
        <p:txBody>
          <a:bodyPr/>
          <a:lstStyle/>
          <a:p>
            <a:r>
              <a:rPr lang="uk-UA" b="1" dirty="0" smtClean="0"/>
              <a:t>Займенниковий</a:t>
            </a:r>
            <a:r>
              <a:rPr lang="uk-UA" dirty="0" smtClean="0"/>
              <a:t> (форма складена, повна)</a:t>
            </a:r>
          </a:p>
          <a:p>
            <a:pPr>
              <a:buNone/>
            </a:pPr>
            <a:r>
              <a:rPr lang="uk-UA" dirty="0" smtClean="0"/>
              <a:t>форма іменникової відміни + форми давнього вказівного (відносного) займенника </a:t>
            </a:r>
            <a:r>
              <a:rPr lang="uk-UA" b="1" dirty="0" smtClean="0"/>
              <a:t>*</a:t>
            </a:r>
            <a:r>
              <a:rPr lang="en-US" b="1" dirty="0" smtClean="0"/>
              <a:t>j</a:t>
            </a:r>
            <a:r>
              <a:rPr lang="ru-RU" b="1" dirty="0" err="1" smtClean="0"/>
              <a:t>ь</a:t>
            </a:r>
            <a:r>
              <a:rPr lang="ru-RU" b="1" dirty="0" smtClean="0"/>
              <a:t>, *</a:t>
            </a:r>
            <a:r>
              <a:rPr lang="en-US" b="1" dirty="0" err="1" smtClean="0"/>
              <a:t>ja</a:t>
            </a:r>
            <a:r>
              <a:rPr lang="ru-RU" b="1" dirty="0" smtClean="0"/>
              <a:t>, *</a:t>
            </a:r>
            <a:r>
              <a:rPr lang="en-US" b="1" dirty="0" smtClean="0"/>
              <a:t>je</a:t>
            </a:r>
            <a:endParaRPr lang="uk-UA" b="1" dirty="0" smtClean="0"/>
          </a:p>
          <a:p>
            <a:pPr>
              <a:buNone/>
            </a:pPr>
            <a:r>
              <a:rPr lang="uk-UA" dirty="0" err="1" smtClean="0"/>
              <a:t>Н.в</a:t>
            </a:r>
            <a:r>
              <a:rPr lang="uk-UA" dirty="0" smtClean="0"/>
              <a:t>. </a:t>
            </a:r>
            <a:r>
              <a:rPr lang="uk-UA" dirty="0" err="1" smtClean="0"/>
              <a:t>ч.р</a:t>
            </a:r>
            <a:r>
              <a:rPr lang="uk-UA" dirty="0" smtClean="0"/>
              <a:t>. </a:t>
            </a:r>
            <a:r>
              <a:rPr lang="en-US" i="1" dirty="0" err="1" smtClean="0"/>
              <a:t>dobr</a:t>
            </a:r>
            <a:r>
              <a:rPr lang="ru-RU" i="1" dirty="0" err="1" smtClean="0"/>
              <a:t>ъ</a:t>
            </a:r>
            <a:r>
              <a:rPr lang="en-US" i="1" dirty="0" smtClean="0"/>
              <a:t>j</a:t>
            </a:r>
            <a:r>
              <a:rPr lang="ru-RU" i="1" dirty="0" err="1" smtClean="0"/>
              <a:t>ь</a:t>
            </a:r>
            <a:r>
              <a:rPr lang="ru-RU" i="1" dirty="0" smtClean="0"/>
              <a:t> </a:t>
            </a:r>
            <a:r>
              <a:rPr lang="ru-RU" dirty="0" smtClean="0"/>
              <a:t>(</a:t>
            </a:r>
            <a:r>
              <a:rPr lang="uk-UA" dirty="0" smtClean="0"/>
              <a:t>на письмі: </a:t>
            </a:r>
            <a:r>
              <a:rPr lang="ru-RU" dirty="0" err="1" smtClean="0"/>
              <a:t>добръ</a:t>
            </a:r>
            <a:r>
              <a:rPr lang="uk-UA" dirty="0" smtClean="0"/>
              <a:t>і</a:t>
            </a:r>
            <a:r>
              <a:rPr lang="ru-RU" dirty="0" smtClean="0"/>
              <a:t>)</a:t>
            </a:r>
            <a:r>
              <a:rPr lang="uk-UA" dirty="0" smtClean="0"/>
              <a:t> – поруч з </a:t>
            </a:r>
            <a:r>
              <a:rPr lang="uk-UA" dirty="0" err="1" smtClean="0"/>
              <a:t>цсл</a:t>
            </a:r>
            <a:r>
              <a:rPr lang="uk-UA" dirty="0" smtClean="0"/>
              <a:t>.  </a:t>
            </a:r>
            <a:r>
              <a:rPr lang="uk-UA" i="1" dirty="0" err="1" smtClean="0"/>
              <a:t>добриі</a:t>
            </a:r>
            <a:r>
              <a:rPr lang="uk-UA" dirty="0" smtClean="0"/>
              <a:t>. </a:t>
            </a:r>
          </a:p>
          <a:p>
            <a:pPr>
              <a:buNone/>
            </a:pPr>
            <a:r>
              <a:rPr lang="uk-UA" dirty="0" err="1" smtClean="0"/>
              <a:t>Р.в</a:t>
            </a:r>
            <a:r>
              <a:rPr lang="uk-UA" dirty="0" smtClean="0"/>
              <a:t>. </a:t>
            </a:r>
            <a:r>
              <a:rPr lang="en-US" i="1" dirty="0" smtClean="0"/>
              <a:t>dobra</a:t>
            </a:r>
            <a:r>
              <a:rPr lang="uk-UA" dirty="0" smtClean="0"/>
              <a:t> + </a:t>
            </a:r>
            <a:r>
              <a:rPr lang="en-US" i="1" dirty="0" err="1" smtClean="0"/>
              <a:t>jego</a:t>
            </a:r>
            <a:r>
              <a:rPr lang="en-US" dirty="0" smtClean="0"/>
              <a:t> &gt; </a:t>
            </a:r>
            <a:r>
              <a:rPr lang="uk-UA" dirty="0" smtClean="0"/>
              <a:t>*</a:t>
            </a:r>
            <a:r>
              <a:rPr lang="en-US" dirty="0" err="1" smtClean="0"/>
              <a:t>dobr</a:t>
            </a:r>
            <a:r>
              <a:rPr lang="en-US" b="1" dirty="0" err="1" smtClean="0"/>
              <a:t>aje</a:t>
            </a:r>
            <a:r>
              <a:rPr lang="en-US" dirty="0" err="1" smtClean="0"/>
              <a:t>go</a:t>
            </a:r>
            <a:r>
              <a:rPr lang="en-US" dirty="0" smtClean="0"/>
              <a:t> </a:t>
            </a:r>
            <a:r>
              <a:rPr lang="uk-UA" dirty="0" smtClean="0"/>
              <a:t>&gt; </a:t>
            </a:r>
            <a:r>
              <a:rPr lang="en-US" dirty="0" err="1" smtClean="0"/>
              <a:t>dobr</a:t>
            </a:r>
            <a:r>
              <a:rPr lang="en-US" b="1" dirty="0" err="1" smtClean="0"/>
              <a:t>aa</a:t>
            </a:r>
            <a:r>
              <a:rPr lang="en-US" dirty="0" err="1" smtClean="0"/>
              <a:t>go</a:t>
            </a:r>
            <a:r>
              <a:rPr lang="uk-UA" dirty="0" smtClean="0"/>
              <a:t> &gt; </a:t>
            </a:r>
            <a:r>
              <a:rPr lang="en-US" dirty="0" err="1" smtClean="0"/>
              <a:t>dobr</a:t>
            </a:r>
            <a:r>
              <a:rPr lang="en-US" b="1" dirty="0" err="1" smtClean="0"/>
              <a:t>a</a:t>
            </a:r>
            <a:r>
              <a:rPr lang="en-US" dirty="0" err="1" smtClean="0"/>
              <a:t>go</a:t>
            </a:r>
            <a:r>
              <a:rPr lang="uk-UA" dirty="0" smtClean="0"/>
              <a:t>; від </a:t>
            </a:r>
            <a:r>
              <a:rPr lang="en-US" dirty="0" smtClean="0"/>
              <a:t>XI </a:t>
            </a:r>
            <a:r>
              <a:rPr lang="uk-UA" dirty="0" smtClean="0"/>
              <a:t>ст. під впливом форми займенника </a:t>
            </a:r>
            <a:r>
              <a:rPr lang="en-US" b="1" dirty="0" err="1" smtClean="0"/>
              <a:t>togo</a:t>
            </a:r>
            <a:r>
              <a:rPr lang="en-US" dirty="0" smtClean="0"/>
              <a:t> </a:t>
            </a:r>
            <a:r>
              <a:rPr lang="uk-UA" dirty="0" smtClean="0"/>
              <a:t>з’явилася форма </a:t>
            </a:r>
            <a:r>
              <a:rPr lang="en-US" i="1" dirty="0" err="1" smtClean="0"/>
              <a:t>dobr</a:t>
            </a:r>
            <a:r>
              <a:rPr lang="en-US" b="1" i="1" dirty="0" err="1" smtClean="0"/>
              <a:t>ogo</a:t>
            </a:r>
            <a:endParaRPr lang="ru-RU" b="1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1" y="-1"/>
          <a:ext cx="9144000" cy="6858001"/>
        </p:xfrm>
        <a:graphic>
          <a:graphicData uri="http://schemas.openxmlformats.org/drawingml/2006/table">
            <a:tbl>
              <a:tblPr/>
              <a:tblGrid>
                <a:gridCol w="1120900"/>
                <a:gridCol w="1450837"/>
                <a:gridCol w="1332499"/>
                <a:gridCol w="298417"/>
                <a:gridCol w="2577255"/>
                <a:gridCol w="298417"/>
                <a:gridCol w="708386"/>
                <a:gridCol w="1357289"/>
              </a:tblGrid>
              <a:tr h="319907">
                <a:tc grid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однина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90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Чоловічий рід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Жіночий рід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Середній рід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93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Н.в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Р.в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Д.в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З.в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О.в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М.в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Times New Roman"/>
                          <a:ea typeface="Times New Roman"/>
                          <a:cs typeface="Times New Roman"/>
                        </a:rPr>
                        <a:t>dobr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ъ</a:t>
                      </a:r>
                      <a:r>
                        <a:rPr lang="pl-PL" sz="20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Times New Roman"/>
                          <a:ea typeface="Times New Roman"/>
                          <a:cs typeface="Times New Roman"/>
                        </a:rPr>
                        <a:t>dobrogo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Times New Roman"/>
                          <a:ea typeface="Times New Roman"/>
                          <a:cs typeface="Times New Roman"/>
                        </a:rPr>
                        <a:t>dobromu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Times New Roman"/>
                          <a:ea typeface="Times New Roman"/>
                          <a:cs typeface="Times New Roman"/>
                        </a:rPr>
                        <a:t>dobr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ъ</a:t>
                      </a:r>
                      <a:r>
                        <a:rPr lang="pl-PL" sz="20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Times New Roman"/>
                          <a:ea typeface="Times New Roman"/>
                          <a:cs typeface="Times New Roman"/>
                        </a:rPr>
                        <a:t>dobrym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Times New Roman"/>
                          <a:ea typeface="Times New Roman"/>
                          <a:cs typeface="Times New Roman"/>
                        </a:rPr>
                        <a:t>dobrom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Times New Roman"/>
                          <a:ea typeface="Times New Roman"/>
                          <a:cs typeface="Times New Roman"/>
                        </a:rPr>
                        <a:t>dobryi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Times New Roman"/>
                          <a:ea typeface="Times New Roman"/>
                          <a:cs typeface="Times New Roman"/>
                        </a:rPr>
                        <a:t>dobrago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Times New Roman"/>
                          <a:ea typeface="Times New Roman"/>
                          <a:cs typeface="Times New Roman"/>
                        </a:rPr>
                        <a:t>dobrumu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Times New Roman"/>
                          <a:ea typeface="Times New Roman"/>
                          <a:cs typeface="Times New Roman"/>
                        </a:rPr>
                        <a:t>dobryi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Times New Roman"/>
                          <a:ea typeface="Times New Roman"/>
                          <a:cs typeface="Times New Roman"/>
                        </a:rPr>
                        <a:t>dobryim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Times New Roman"/>
                          <a:ea typeface="Times New Roman"/>
                          <a:cs typeface="Times New Roman"/>
                        </a:rPr>
                        <a:t>dobrěm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Times New Roman"/>
                          <a:cs typeface="Times New Roman"/>
                        </a:rPr>
                        <a:t>dobraja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Times New Roman"/>
                          <a:cs typeface="Times New Roman"/>
                        </a:rPr>
                        <a:t>dobroě 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pl-PL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dobryě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Times New Roman"/>
                          <a:cs typeface="Times New Roman"/>
                        </a:rPr>
                        <a:t>dobroi  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pl-PL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dobrěi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Times New Roman"/>
                          <a:cs typeface="Times New Roman"/>
                        </a:rPr>
                        <a:t>dobruju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dobroju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dobroi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dobrěti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Times New Roman"/>
                          <a:ea typeface="Times New Roman"/>
                          <a:cs typeface="Times New Roman"/>
                        </a:rPr>
                        <a:t>dobroe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Times New Roman"/>
                          <a:ea typeface="Times New Roman"/>
                          <a:cs typeface="Times New Roman"/>
                        </a:rPr>
                        <a:t>dobrogo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Times New Roman"/>
                          <a:ea typeface="Times New Roman"/>
                          <a:cs typeface="Times New Roman"/>
                        </a:rPr>
                        <a:t>dobromu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Times New Roman"/>
                          <a:ea typeface="Times New Roman"/>
                          <a:cs typeface="Times New Roman"/>
                        </a:rPr>
                        <a:t>dobroe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Times New Roman"/>
                          <a:ea typeface="Times New Roman"/>
                          <a:cs typeface="Times New Roman"/>
                        </a:rPr>
                        <a:t>dobrym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Times New Roman"/>
                          <a:ea typeface="Times New Roman"/>
                          <a:cs typeface="Times New Roman"/>
                        </a:rPr>
                        <a:t>dobrom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dobrago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dobrumu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dobryimь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dobrěmь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907">
                <a:tc grid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множина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90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Чоловічий рід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Жіночий рід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Середній рід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94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Н.в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Р.в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Д.в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З.в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О.в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М.в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dobrii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dobryě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Times New Roman"/>
                          <a:cs typeface="Times New Roman"/>
                        </a:rPr>
                        <a:t>dobryě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Times New Roman"/>
                          <a:cs typeface="Times New Roman"/>
                        </a:rPr>
                        <a:t>dobrych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ъ</a:t>
                      </a:r>
                      <a:r>
                        <a:rPr lang="pl-PL" sz="20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pl-PL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dobryich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ъ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Times New Roman"/>
                          <a:cs typeface="Times New Roman"/>
                        </a:rPr>
                        <a:t>dobrym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ъ</a:t>
                      </a:r>
                      <a:r>
                        <a:rPr lang="pl-PL" sz="20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pl-PL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2000" dirty="0">
                          <a:latin typeface="Times New Roman"/>
                          <a:ea typeface="Times New Roman"/>
                          <a:cs typeface="Times New Roman"/>
                        </a:rPr>
                        <a:t>dobryim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ъ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Times New Roman"/>
                          <a:cs typeface="Times New Roman"/>
                        </a:rPr>
                        <a:t>dobryě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Times New Roman"/>
                          <a:cs typeface="Times New Roman"/>
                        </a:rPr>
                        <a:t>dobrymi    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pl-PL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dobryimi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dobrychъ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dobryichъ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dobraja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dobraja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907">
                <a:tc grid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двоїна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90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Чоловічий рід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Жіночий рід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Середній рід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972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Н.– З.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Р.–М.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Д.–О.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dobraja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dobrěi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dobroju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dobryma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dobryima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dobrěi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21" marR="186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i="1" dirty="0" err="1" smtClean="0"/>
              <a:t>добрааго</a:t>
            </a:r>
            <a:r>
              <a:rPr lang="uk-UA" i="1" dirty="0" smtClean="0"/>
              <a:t>, </a:t>
            </a:r>
            <a:r>
              <a:rPr lang="uk-UA" i="1" dirty="0" err="1" smtClean="0"/>
              <a:t>добриімъ</a:t>
            </a:r>
            <a:r>
              <a:rPr lang="uk-UA" dirty="0" smtClean="0"/>
              <a:t> </a:t>
            </a:r>
            <a:endParaRPr lang="en-US" dirty="0" smtClean="0"/>
          </a:p>
          <a:p>
            <a:pPr algn="ctr">
              <a:buNone/>
            </a:pPr>
            <a:r>
              <a:rPr lang="uk-UA" i="1" dirty="0" err="1" smtClean="0"/>
              <a:t>добраго</a:t>
            </a:r>
            <a:r>
              <a:rPr lang="uk-UA" i="1" dirty="0" smtClean="0"/>
              <a:t>, </a:t>
            </a:r>
            <a:r>
              <a:rPr lang="uk-UA" i="1" dirty="0" err="1" smtClean="0"/>
              <a:t>добруму</a:t>
            </a:r>
            <a:r>
              <a:rPr lang="uk-UA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швидко вийшли з ужитку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зустрічаються в </a:t>
            </a:r>
            <a:r>
              <a:rPr lang="uk-UA" dirty="0" err="1" smtClean="0"/>
              <a:t>цсл</a:t>
            </a:r>
            <a:r>
              <a:rPr lang="en-US" dirty="0" smtClean="0"/>
              <a:t>. </a:t>
            </a:r>
            <a:r>
              <a:rPr lang="uk-UA" dirty="0" smtClean="0"/>
              <a:t>пам’ятках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закінчення </a:t>
            </a:r>
            <a:r>
              <a:rPr lang="uk-UA" dirty="0" err="1" smtClean="0"/>
              <a:t>-</a:t>
            </a:r>
            <a:r>
              <a:rPr lang="uk-UA" b="1" dirty="0" err="1" smtClean="0"/>
              <a:t>аго</a:t>
            </a:r>
            <a:r>
              <a:rPr lang="uk-UA" dirty="0" smtClean="0"/>
              <a:t> утримувалось у російській орфографії до 1918 р.</a:t>
            </a:r>
            <a:endParaRPr lang="en-US" dirty="0" smtClean="0"/>
          </a:p>
          <a:p>
            <a:r>
              <a:rPr lang="uk-UA" dirty="0" smtClean="0"/>
              <a:t>Короткі прикметники функціонували до </a:t>
            </a:r>
            <a:r>
              <a:rPr lang="en-US" dirty="0" smtClean="0"/>
              <a:t>XIII</a:t>
            </a:r>
            <a:r>
              <a:rPr lang="uk-UA" dirty="0" smtClean="0"/>
              <a:t> – </a:t>
            </a:r>
            <a:r>
              <a:rPr lang="en-US" dirty="0" smtClean="0"/>
              <a:t>XIV </a:t>
            </a:r>
            <a:r>
              <a:rPr lang="uk-UA" dirty="0" smtClean="0"/>
              <a:t>ст.; </a:t>
            </a:r>
          </a:p>
          <a:p>
            <a:r>
              <a:rPr lang="uk-UA" dirty="0" smtClean="0"/>
              <a:t>сьогодні короткі форми </a:t>
            </a:r>
            <a:r>
              <a:rPr lang="uk-UA" dirty="0" err="1" smtClean="0"/>
              <a:t>Н.в</a:t>
            </a:r>
            <a:r>
              <a:rPr lang="uk-UA" dirty="0" smtClean="0"/>
              <a:t>. лише у функції  іменної частини присудка, </a:t>
            </a:r>
          </a:p>
          <a:p>
            <a:pPr>
              <a:buNone/>
            </a:pPr>
            <a:r>
              <a:rPr lang="uk-UA" dirty="0" smtClean="0"/>
              <a:t>у функції означення в </a:t>
            </a:r>
            <a:r>
              <a:rPr lang="pl-PL" dirty="0" smtClean="0"/>
              <a:t>XVII </a:t>
            </a:r>
            <a:r>
              <a:rPr lang="uk-UA" dirty="0" smtClean="0"/>
              <a:t>ст.: </a:t>
            </a:r>
            <a:r>
              <a:rPr lang="uk-UA" i="1" dirty="0" err="1" smtClean="0"/>
              <a:t>взялъ</a:t>
            </a:r>
            <a:r>
              <a:rPr lang="uk-UA" i="1" dirty="0" smtClean="0"/>
              <a:t> </a:t>
            </a:r>
            <a:r>
              <a:rPr lang="uk-UA" i="1" dirty="0" err="1" smtClean="0"/>
              <a:t>конь</a:t>
            </a:r>
            <a:r>
              <a:rPr lang="uk-UA" i="1" dirty="0" smtClean="0"/>
              <a:t> </a:t>
            </a:r>
            <a:r>
              <a:rPr lang="uk-UA" i="1" dirty="0" err="1" smtClean="0"/>
              <a:t>сівъ</a:t>
            </a:r>
            <a:r>
              <a:rPr lang="uk-UA" i="1" dirty="0" smtClean="0"/>
              <a:t>; </a:t>
            </a:r>
            <a:r>
              <a:rPr lang="uk-UA" i="1" dirty="0" err="1" smtClean="0"/>
              <a:t>пріслалі</a:t>
            </a:r>
            <a:r>
              <a:rPr lang="uk-UA" i="1" dirty="0" smtClean="0"/>
              <a:t> </a:t>
            </a:r>
            <a:r>
              <a:rPr lang="uk-UA" i="1" dirty="0" err="1" smtClean="0"/>
              <a:t>ковш</a:t>
            </a:r>
            <a:r>
              <a:rPr lang="uk-UA" i="1" dirty="0" smtClean="0"/>
              <a:t> </a:t>
            </a:r>
            <a:r>
              <a:rPr lang="uk-UA" i="1" dirty="0" err="1" smtClean="0"/>
              <a:t>золотъ</a:t>
            </a:r>
            <a:endParaRPr lang="uk-UA" i="1" dirty="0" smtClean="0"/>
          </a:p>
          <a:p>
            <a:pPr>
              <a:buNone/>
            </a:pPr>
            <a:r>
              <a:rPr lang="uk-UA" dirty="0" smtClean="0"/>
              <a:t>у відміні іменників та займенників закінченню </a:t>
            </a:r>
            <a:r>
              <a:rPr lang="uk-UA" b="1" dirty="0" smtClean="0"/>
              <a:t>-ě</a:t>
            </a:r>
            <a:r>
              <a:rPr lang="uk-UA" dirty="0" smtClean="0"/>
              <a:t> у декількох відмінках в </a:t>
            </a:r>
            <a:r>
              <a:rPr lang="uk-UA" dirty="0" err="1" smtClean="0"/>
              <a:t>стсл</a:t>
            </a:r>
            <a:r>
              <a:rPr lang="uk-UA" dirty="0" smtClean="0"/>
              <a:t> мові = закінчення -</a:t>
            </a:r>
            <a:r>
              <a:rPr lang="uk-UA" b="1" dirty="0" smtClean="0"/>
              <a:t>ę</a:t>
            </a:r>
            <a:r>
              <a:rPr lang="uk-UA" dirty="0" smtClean="0"/>
              <a:t> (у русько-церковній вимові </a:t>
            </a:r>
            <a:r>
              <a:rPr lang="en-US" dirty="0" smtClean="0"/>
              <a:t>&gt;</a:t>
            </a:r>
            <a:r>
              <a:rPr lang="uk-UA" dirty="0" smtClean="0"/>
              <a:t> </a:t>
            </a:r>
            <a:r>
              <a:rPr lang="uk-UA" b="1" dirty="0" err="1" smtClean="0"/>
              <a:t>-’а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&gt;</a:t>
            </a:r>
            <a:r>
              <a:rPr lang="uk-UA" dirty="0" smtClean="0"/>
              <a:t> титул царів звучав </a:t>
            </a:r>
            <a:r>
              <a:rPr lang="uk-UA" i="1" dirty="0" err="1" smtClean="0"/>
              <a:t>царь</a:t>
            </a:r>
            <a:r>
              <a:rPr lang="uk-UA" i="1" dirty="0" smtClean="0"/>
              <a:t> </a:t>
            </a:r>
            <a:r>
              <a:rPr lang="uk-UA" i="1" dirty="0" err="1" smtClean="0"/>
              <a:t>всє</a:t>
            </a:r>
            <a:r>
              <a:rPr lang="uk-UA" b="1" i="1" dirty="0" err="1" smtClean="0"/>
              <a:t>я</a:t>
            </a:r>
            <a:r>
              <a:rPr lang="uk-UA" i="1" dirty="0" smtClean="0"/>
              <a:t> Русі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Вищий ступінь порівняння прикметників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001156" cy="2257428"/>
          </a:xfrm>
        </p:spPr>
        <p:txBody>
          <a:bodyPr/>
          <a:lstStyle/>
          <a:p>
            <a:pPr algn="ctr">
              <a:buNone/>
            </a:pPr>
            <a:r>
              <a:rPr lang="uk-UA" b="1" dirty="0" smtClean="0"/>
              <a:t>-</a:t>
            </a:r>
            <a:r>
              <a:rPr lang="en-US" b="1" dirty="0" smtClean="0"/>
              <a:t>j</a:t>
            </a:r>
            <a:r>
              <a:rPr lang="uk-UA" b="1" dirty="0" smtClean="0"/>
              <a:t>ьš-</a:t>
            </a:r>
            <a:r>
              <a:rPr lang="uk-UA" dirty="0" smtClean="0"/>
              <a:t> та </a:t>
            </a:r>
            <a:r>
              <a:rPr lang="uk-UA" b="1" dirty="0" smtClean="0"/>
              <a:t>-ьš-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могли відмінюватися так, як і інші прикметники (згідно з іменниковою або займенниковою відміною)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3571876"/>
          <a:ext cx="8715437" cy="1928827"/>
        </p:xfrm>
        <a:graphic>
          <a:graphicData uri="http://schemas.openxmlformats.org/drawingml/2006/table">
            <a:tbl>
              <a:tblPr/>
              <a:tblGrid>
                <a:gridCol w="792163"/>
                <a:gridCol w="2575560"/>
                <a:gridCol w="2576385"/>
                <a:gridCol w="2771329"/>
              </a:tblGrid>
              <a:tr h="4822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Чоловічий рід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Жіночий рід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Times New Roman"/>
                          <a:cs typeface="Times New Roman"/>
                        </a:rPr>
                        <a:t>Середній рід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Н.в.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Р.в.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Д.в.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xu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ž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nov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ě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xu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žьš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nov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ě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š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xu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žьš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nov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ě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š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xu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žьš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nov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ě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š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xu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žьšě     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nov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ě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šě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xu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žьš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nov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ě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š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xu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ž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nov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ě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xu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žьš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nov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ě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š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xu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žьš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nov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ě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š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9" marR="62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2844" y="5572140"/>
            <a:ext cx="684193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/>
              <a:t>ž</a:t>
            </a:r>
            <a:r>
              <a:rPr lang="uk-UA" sz="2800" dirty="0" smtClean="0"/>
              <a:t> в </a:t>
            </a:r>
            <a:r>
              <a:rPr lang="en-US" sz="2800" i="1" dirty="0" err="1" smtClean="0"/>
              <a:t>xu</a:t>
            </a:r>
            <a:r>
              <a:rPr lang="uk-UA" sz="2800" i="1" dirty="0" smtClean="0"/>
              <a:t>ž</a:t>
            </a:r>
            <a:r>
              <a:rPr lang="en-US" sz="2800" i="1" dirty="0" smtClean="0"/>
              <a:t>ii</a:t>
            </a:r>
            <a:r>
              <a:rPr lang="uk-UA" sz="2800" dirty="0" smtClean="0"/>
              <a:t> виникло зі сполучення </a:t>
            </a:r>
            <a:r>
              <a:rPr lang="en-US" sz="2800" b="1" dirty="0" err="1" smtClean="0"/>
              <a:t>dj</a:t>
            </a:r>
            <a:r>
              <a:rPr lang="uk-UA" sz="2800" dirty="0" smtClean="0"/>
              <a:t> *</a:t>
            </a:r>
            <a:r>
              <a:rPr lang="en-US" sz="2800" b="1" dirty="0" err="1" smtClean="0"/>
              <a:t>xud</a:t>
            </a:r>
            <a:r>
              <a:rPr lang="ru-RU" sz="2800" dirty="0" smtClean="0"/>
              <a:t> + </a:t>
            </a:r>
            <a:r>
              <a:rPr lang="en-US" sz="2800" b="1" dirty="0" smtClean="0"/>
              <a:t>j</a:t>
            </a:r>
            <a:r>
              <a:rPr lang="ru-RU" sz="2800" b="1" dirty="0" err="1" smtClean="0"/>
              <a:t>ь</a:t>
            </a:r>
            <a:endParaRPr lang="ru-RU" sz="2800" b="1" dirty="0" smtClean="0"/>
          </a:p>
          <a:p>
            <a:r>
              <a:rPr lang="uk-UA" sz="2800" dirty="0" smtClean="0"/>
              <a:t>Основи на </a:t>
            </a:r>
            <a:r>
              <a:rPr lang="uk-UA" sz="2800" b="1" dirty="0" smtClean="0"/>
              <a:t>к</a:t>
            </a:r>
            <a:r>
              <a:rPr lang="uk-UA" sz="2800" b="1" dirty="0" smtClean="0"/>
              <a:t>, г, х</a:t>
            </a:r>
            <a:r>
              <a:rPr lang="uk-UA" sz="2800" dirty="0" smtClean="0"/>
              <a:t> </a:t>
            </a:r>
            <a:r>
              <a:rPr lang="en-US" sz="2800" dirty="0" smtClean="0"/>
              <a:t>&gt; </a:t>
            </a:r>
            <a:r>
              <a:rPr lang="uk-UA" sz="2800" b="1" dirty="0" smtClean="0"/>
              <a:t>ч, ж, ш</a:t>
            </a:r>
            <a:endParaRPr lang="en-US" sz="2800" dirty="0" smtClean="0"/>
          </a:p>
          <a:p>
            <a:r>
              <a:rPr lang="uk-UA" sz="2800" b="1" dirty="0" smtClean="0"/>
              <a:t>ě</a:t>
            </a:r>
            <a:r>
              <a:rPr lang="uk-UA" sz="2800" dirty="0" smtClean="0"/>
              <a:t> </a:t>
            </a:r>
            <a:r>
              <a:rPr lang="en-US" sz="2800" dirty="0" smtClean="0"/>
              <a:t>&gt;</a:t>
            </a:r>
            <a:r>
              <a:rPr lang="uk-UA" sz="2800" dirty="0" smtClean="0"/>
              <a:t> </a:t>
            </a:r>
            <a:r>
              <a:rPr lang="uk-UA" sz="2800" b="1" dirty="0" smtClean="0"/>
              <a:t>а</a:t>
            </a:r>
            <a:r>
              <a:rPr lang="uk-UA" sz="2800" dirty="0" smtClean="0"/>
              <a:t>: </a:t>
            </a:r>
            <a:r>
              <a:rPr lang="en-US" sz="2800" i="1" dirty="0" smtClean="0"/>
              <a:t>m</a:t>
            </a:r>
            <a:r>
              <a:rPr lang="ru-RU" sz="2800" i="1" dirty="0" err="1" smtClean="0"/>
              <a:t>ъ</a:t>
            </a:r>
            <a:r>
              <a:rPr lang="en-US" sz="2800" i="1" dirty="0" err="1" smtClean="0"/>
              <a:t>nog</a:t>
            </a:r>
            <a:r>
              <a:rPr lang="ru-RU" sz="2800" i="1" dirty="0" err="1" smtClean="0"/>
              <a:t>ъ</a:t>
            </a:r>
            <a:r>
              <a:rPr lang="ru-RU" sz="2800" i="1" dirty="0" smtClean="0"/>
              <a:t>, </a:t>
            </a:r>
            <a:r>
              <a:rPr lang="en-US" sz="2800" i="1" dirty="0" smtClean="0"/>
              <a:t>m</a:t>
            </a:r>
            <a:r>
              <a:rPr lang="ru-RU" sz="2800" i="1" dirty="0" err="1" smtClean="0"/>
              <a:t>ъ</a:t>
            </a:r>
            <a:r>
              <a:rPr lang="en-US" sz="2800" i="1" dirty="0" smtClean="0"/>
              <a:t>no</a:t>
            </a:r>
            <a:r>
              <a:rPr lang="ru-RU" sz="2800" i="1" dirty="0" err="1" smtClean="0"/>
              <a:t>ž</a:t>
            </a:r>
            <a:r>
              <a:rPr lang="en-US" sz="2800" i="1" dirty="0" err="1" smtClean="0"/>
              <a:t>ai</a:t>
            </a:r>
            <a:r>
              <a:rPr lang="ru-RU" sz="2800" i="1" dirty="0" smtClean="0"/>
              <a:t>, </a:t>
            </a:r>
            <a:r>
              <a:rPr lang="en-US" sz="2800" i="1" dirty="0" smtClean="0"/>
              <a:t>m</a:t>
            </a:r>
            <a:r>
              <a:rPr lang="ru-RU" sz="2800" i="1" dirty="0" err="1" smtClean="0"/>
              <a:t>ъ</a:t>
            </a:r>
            <a:r>
              <a:rPr lang="en-US" sz="2800" i="1" dirty="0" smtClean="0"/>
              <a:t>no</a:t>
            </a:r>
            <a:r>
              <a:rPr lang="ru-RU" sz="2800" i="1" dirty="0" err="1" smtClean="0"/>
              <a:t>ž</a:t>
            </a:r>
            <a:r>
              <a:rPr lang="en-US" sz="2800" i="1" dirty="0" err="1" smtClean="0"/>
              <a:t>ai</a:t>
            </a:r>
            <a:r>
              <a:rPr lang="ru-RU" sz="2800" i="1" dirty="0" err="1" smtClean="0"/>
              <a:t>š</a:t>
            </a:r>
            <a:r>
              <a:rPr lang="en-US" sz="2800" i="1" dirty="0" err="1" smtClean="0"/>
              <a:t>i</a:t>
            </a:r>
            <a:r>
              <a:rPr lang="ru-RU" sz="2800" i="1" dirty="0" smtClean="0"/>
              <a:t>, </a:t>
            </a:r>
            <a:r>
              <a:rPr lang="en-US" sz="2800" i="1" dirty="0" smtClean="0"/>
              <a:t>m</a:t>
            </a:r>
            <a:r>
              <a:rPr lang="ru-RU" sz="2800" i="1" dirty="0" err="1" smtClean="0"/>
              <a:t>ъ</a:t>
            </a:r>
            <a:r>
              <a:rPr lang="en-US" sz="2800" i="1" dirty="0" smtClean="0"/>
              <a:t>no</a:t>
            </a:r>
            <a:r>
              <a:rPr lang="ru-RU" sz="2800" i="1" dirty="0" err="1" smtClean="0"/>
              <a:t>ž</a:t>
            </a:r>
            <a:r>
              <a:rPr lang="en-US" sz="2800" i="1" dirty="0" err="1" smtClean="0"/>
              <a:t>ae</a:t>
            </a:r>
            <a:endParaRPr lang="ru-RU" sz="2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Найвищий ступінь порівняння прикметників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i="1" dirty="0" err="1" smtClean="0"/>
              <a:t>самый</a:t>
            </a:r>
            <a:r>
              <a:rPr lang="uk-UA" i="1" dirty="0" smtClean="0"/>
              <a:t> </a:t>
            </a:r>
            <a:r>
              <a:rPr lang="uk-UA" i="1" dirty="0" err="1" smtClean="0"/>
              <a:t>сильный</a:t>
            </a:r>
            <a:r>
              <a:rPr lang="uk-UA" dirty="0" smtClean="0"/>
              <a:t> (від 16 </a:t>
            </a:r>
            <a:r>
              <a:rPr lang="uk-UA" dirty="0" err="1" smtClean="0"/>
              <a:t>ст</a:t>
            </a:r>
            <a:r>
              <a:rPr lang="uk-UA" dirty="0" smtClean="0"/>
              <a:t>), </a:t>
            </a:r>
          </a:p>
          <a:p>
            <a:r>
              <a:rPr lang="uk-UA" dirty="0" smtClean="0"/>
              <a:t>форми з префіксом </a:t>
            </a:r>
            <a:r>
              <a:rPr lang="uk-UA" b="1" dirty="0" err="1" smtClean="0"/>
              <a:t>най</a:t>
            </a:r>
            <a:r>
              <a:rPr lang="uk-UA" dirty="0" err="1" smtClean="0"/>
              <a:t>-</a:t>
            </a:r>
            <a:r>
              <a:rPr lang="uk-UA" dirty="0" smtClean="0"/>
              <a:t> або </a:t>
            </a:r>
            <a:r>
              <a:rPr lang="uk-UA" b="1" dirty="0" err="1" smtClean="0"/>
              <a:t>на</a:t>
            </a:r>
            <a:r>
              <a:rPr lang="uk-UA" dirty="0" err="1" smtClean="0"/>
              <a:t>-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(в </a:t>
            </a:r>
            <a:r>
              <a:rPr lang="pl-PL" dirty="0" smtClean="0"/>
              <a:t>XI</a:t>
            </a:r>
            <a:r>
              <a:rPr lang="uk-UA" dirty="0" smtClean="0"/>
              <a:t>– </a:t>
            </a:r>
            <a:r>
              <a:rPr lang="pl-PL" dirty="0" smtClean="0"/>
              <a:t>XV </a:t>
            </a:r>
            <a:r>
              <a:rPr lang="uk-UA" dirty="0" smtClean="0"/>
              <a:t>ст. під </a:t>
            </a:r>
            <a:r>
              <a:rPr lang="uk-UA" dirty="0" err="1" smtClean="0"/>
              <a:t>цсл</a:t>
            </a:r>
            <a:r>
              <a:rPr lang="uk-UA" dirty="0" smtClean="0"/>
              <a:t>. впливом, в </a:t>
            </a:r>
            <a:r>
              <a:rPr lang="pl-PL" dirty="0" smtClean="0"/>
              <a:t>XVI</a:t>
            </a:r>
            <a:r>
              <a:rPr lang="uk-UA" dirty="0" smtClean="0"/>
              <a:t>– </a:t>
            </a:r>
            <a:r>
              <a:rPr lang="pl-PL" dirty="0" smtClean="0"/>
              <a:t>XVIII</a:t>
            </a:r>
            <a:r>
              <a:rPr lang="uk-UA" dirty="0" smtClean="0"/>
              <a:t>ст. під пол. впливом)</a:t>
            </a:r>
            <a:endParaRPr lang="pl-PL" dirty="0" smtClean="0"/>
          </a:p>
          <a:p>
            <a:pPr algn="ctr">
              <a:buNone/>
            </a:pPr>
            <a:r>
              <a:rPr lang="uk-UA" i="1" dirty="0" err="1" smtClean="0"/>
              <a:t>наилучшии</a:t>
            </a:r>
            <a:r>
              <a:rPr lang="uk-UA" i="1" dirty="0" smtClean="0"/>
              <a:t>, </a:t>
            </a:r>
            <a:r>
              <a:rPr lang="uk-UA" i="1" dirty="0" err="1" smtClean="0"/>
              <a:t>наипервěи</a:t>
            </a:r>
            <a:r>
              <a:rPr lang="uk-UA" i="1" dirty="0" smtClean="0"/>
              <a:t>, </a:t>
            </a:r>
            <a:r>
              <a:rPr lang="uk-UA" i="1" dirty="0" err="1" smtClean="0"/>
              <a:t>натолстěишии</a:t>
            </a:r>
            <a:r>
              <a:rPr lang="uk-UA" dirty="0" smtClean="0"/>
              <a:t> </a:t>
            </a:r>
            <a:endParaRPr lang="pl-PL" dirty="0" smtClean="0"/>
          </a:p>
          <a:p>
            <a:pPr>
              <a:buNone/>
            </a:pPr>
            <a:r>
              <a:rPr lang="uk-UA" dirty="0" smtClean="0"/>
              <a:t>до сьогодні збереглися </a:t>
            </a:r>
            <a:r>
              <a:rPr lang="uk-UA" i="1" dirty="0" err="1" smtClean="0"/>
              <a:t>наиболěе</a:t>
            </a:r>
            <a:r>
              <a:rPr lang="uk-UA" i="1" dirty="0" smtClean="0"/>
              <a:t>, </a:t>
            </a:r>
            <a:r>
              <a:rPr lang="uk-UA" i="1" dirty="0" err="1" smtClean="0"/>
              <a:t>наименěе</a:t>
            </a:r>
            <a:endParaRPr lang="pl-PL" i="1" dirty="0" smtClean="0"/>
          </a:p>
          <a:p>
            <a:r>
              <a:rPr lang="uk-UA" dirty="0" smtClean="0"/>
              <a:t>форми з  суфіксом </a:t>
            </a:r>
            <a:r>
              <a:rPr lang="uk-UA" b="1" dirty="0" smtClean="0"/>
              <a:t>-š-, -</a:t>
            </a:r>
            <a:r>
              <a:rPr lang="en-US" b="1" dirty="0" err="1" smtClean="0"/>
              <a:t>ej</a:t>
            </a:r>
            <a:r>
              <a:rPr lang="uk-UA" b="1" dirty="0" smtClean="0"/>
              <a:t>š-/-</a:t>
            </a:r>
            <a:r>
              <a:rPr lang="en-US" b="1" dirty="0" err="1" smtClean="0"/>
              <a:t>aj</a:t>
            </a:r>
            <a:r>
              <a:rPr lang="uk-UA" b="1" dirty="0" smtClean="0"/>
              <a:t>š-</a:t>
            </a:r>
            <a:r>
              <a:rPr lang="uk-UA" dirty="0" smtClean="0"/>
              <a:t>, які спочатку слугували для творення вищого ступеня, </a:t>
            </a:r>
            <a:endParaRPr lang="pl-PL" dirty="0" smtClean="0"/>
          </a:p>
          <a:p>
            <a:r>
              <a:rPr lang="uk-UA" dirty="0" smtClean="0"/>
              <a:t>тип </a:t>
            </a:r>
            <a:r>
              <a:rPr lang="uk-UA" b="1" i="1" dirty="0" err="1" smtClean="0"/>
              <a:t>сильнеě</a:t>
            </a:r>
            <a:r>
              <a:rPr lang="uk-UA" b="1" i="1" dirty="0" smtClean="0"/>
              <a:t> </a:t>
            </a:r>
            <a:r>
              <a:rPr lang="uk-UA" b="1" i="1" dirty="0" err="1" smtClean="0"/>
              <a:t>всех</a:t>
            </a:r>
            <a:r>
              <a:rPr lang="uk-UA" b="1" i="1" dirty="0" smtClean="0"/>
              <a:t> / </a:t>
            </a:r>
            <a:r>
              <a:rPr lang="uk-UA" b="1" i="1" dirty="0" err="1" smtClean="0"/>
              <a:t>всего</a:t>
            </a:r>
            <a:r>
              <a:rPr lang="uk-UA" dirty="0" smtClean="0"/>
              <a:t> (від </a:t>
            </a:r>
            <a:r>
              <a:rPr lang="pl-PL" dirty="0" smtClean="0"/>
              <a:t>XI </a:t>
            </a:r>
            <a:r>
              <a:rPr lang="uk-UA" dirty="0" smtClean="0"/>
              <a:t>ст., але аж від </a:t>
            </a:r>
            <a:r>
              <a:rPr lang="pl-PL" dirty="0" smtClean="0"/>
              <a:t>XVII </a:t>
            </a:r>
            <a:r>
              <a:rPr lang="uk-UA" dirty="0" smtClean="0"/>
              <a:t>ст. у загальному вжитку)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/>
          <a:lstStyle/>
          <a:p>
            <a:r>
              <a:rPr lang="uk-UA" b="1" dirty="0" smtClean="0"/>
              <a:t>Числівник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197493"/>
          </a:xfrm>
        </p:spPr>
        <p:txBody>
          <a:bodyPr/>
          <a:lstStyle/>
          <a:p>
            <a:r>
              <a:rPr lang="uk-UA" dirty="0" smtClean="0"/>
              <a:t>позначення кількості за допомогою назв частин тіла людини: </a:t>
            </a:r>
            <a:r>
              <a:rPr lang="uk-UA" b="1" dirty="0" err="1" smtClean="0"/>
              <a:t>локоть</a:t>
            </a:r>
            <a:r>
              <a:rPr lang="uk-UA" dirty="0" smtClean="0"/>
              <a:t>, </a:t>
            </a:r>
            <a:r>
              <a:rPr lang="uk-UA" b="1" dirty="0" err="1" smtClean="0"/>
              <a:t>пять</a:t>
            </a:r>
            <a:r>
              <a:rPr lang="uk-UA" dirty="0" smtClean="0"/>
              <a:t> від </a:t>
            </a:r>
            <a:r>
              <a:rPr lang="uk-UA" i="1" dirty="0" err="1" smtClean="0"/>
              <a:t>пясть</a:t>
            </a:r>
            <a:endParaRPr lang="uk-UA" i="1" dirty="0" smtClean="0"/>
          </a:p>
          <a:p>
            <a:r>
              <a:rPr lang="uk-UA" dirty="0" smtClean="0"/>
              <a:t>числівник як частини мови виокремлюється від </a:t>
            </a:r>
            <a:r>
              <a:rPr lang="en-US" dirty="0" smtClean="0"/>
              <a:t>XIV </a:t>
            </a:r>
            <a:r>
              <a:rPr lang="uk-UA" dirty="0" err="1" smtClean="0"/>
              <a:t>ст</a:t>
            </a:r>
            <a:r>
              <a:rPr lang="uk-UA" dirty="0" smtClean="0"/>
              <a:t>, </a:t>
            </a:r>
            <a:endParaRPr lang="en-US" dirty="0" smtClean="0"/>
          </a:p>
          <a:p>
            <a:r>
              <a:rPr lang="en-US" dirty="0" smtClean="0"/>
              <a:t>XVII </a:t>
            </a:r>
            <a:r>
              <a:rPr lang="uk-UA" dirty="0" smtClean="0"/>
              <a:t>ст.</a:t>
            </a:r>
            <a:r>
              <a:rPr lang="en-US" dirty="0" smtClean="0"/>
              <a:t> -</a:t>
            </a:r>
            <a:r>
              <a:rPr lang="uk-UA" dirty="0" smtClean="0"/>
              <a:t> така частина мови вже безсумнівно існує, </a:t>
            </a:r>
            <a:endParaRPr lang="en-US" dirty="0" smtClean="0"/>
          </a:p>
          <a:p>
            <a:r>
              <a:rPr lang="uk-UA" dirty="0" smtClean="0"/>
              <a:t>від </a:t>
            </a:r>
            <a:r>
              <a:rPr lang="en-US" dirty="0" smtClean="0"/>
              <a:t>XVIII </a:t>
            </a:r>
            <a:r>
              <a:rPr lang="uk-UA" dirty="0" smtClean="0"/>
              <a:t>ст. числівникові закінчення оформлюються як частина мови.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1780</Words>
  <PresentationFormat>Экран (4:3)</PresentationFormat>
  <Paragraphs>278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ІСТОРІЯ ПРИКМЕТНИКА ТА ЧИСЛІВНИКА</vt:lpstr>
      <vt:lpstr>План</vt:lpstr>
      <vt:lpstr>Типи відмінювання прикметників</vt:lpstr>
      <vt:lpstr>Слайд 4</vt:lpstr>
      <vt:lpstr>Слайд 5</vt:lpstr>
      <vt:lpstr>Слайд 6</vt:lpstr>
      <vt:lpstr>Вищий ступінь порівняння прикметників</vt:lpstr>
      <vt:lpstr>Найвищий ступінь порівняння прикметників</vt:lpstr>
      <vt:lpstr>Числівник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23</cp:revision>
  <dcterms:created xsi:type="dcterms:W3CDTF">2014-09-20T11:16:58Z</dcterms:created>
  <dcterms:modified xsi:type="dcterms:W3CDTF">2014-09-23T17:34:43Z</dcterms:modified>
</cp:coreProperties>
</file>