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CDEBC-D364-410E-92BF-447B1C03262D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B33C1-FD59-4828-AE39-6F2FF2601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892E-74A0-4D14-B959-0C21A675B609}" type="datetime1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6377-E897-4F86-BE4B-A8D854119633}" type="datetime1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BEFB-994A-4F2E-851D-C68CB19B4465}" type="datetime1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C46-71BC-4C4A-813F-39BB40D46799}" type="datetime1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2C74-E0AB-4B7C-9091-7D065A62EEA6}" type="datetime1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544-ECAF-4193-875A-6F3D4860B3E6}" type="datetime1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1EB5-AE12-48ED-BAE8-7817205B99DD}" type="datetime1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7E0C-8A80-4A45-94FE-9DCE2444B45A}" type="datetime1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9A57-CAC2-4DD4-9E18-32AD1D5AA326}" type="datetime1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1287-A17D-42CA-A096-CB5B356E77EC}" type="datetime1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006B-C986-4B2C-8493-632E9D675F60}" type="datetime1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8C134-006C-4280-87A0-E6F0893E46AB}" type="datetime1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Історія дієслова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9.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Форми минулого часу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Аорист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2828932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вираження короткотривалої або моментальної дії в минулому часі, яка повністю завершилась</a:t>
            </a:r>
          </a:p>
          <a:p>
            <a:pPr>
              <a:buNone/>
            </a:pPr>
            <a:r>
              <a:rPr lang="uk-UA" i="1" dirty="0" err="1" smtClean="0"/>
              <a:t>хвалихь</a:t>
            </a:r>
            <a:r>
              <a:rPr lang="uk-UA" dirty="0" smtClean="0"/>
              <a:t> = </a:t>
            </a:r>
            <a:r>
              <a:rPr lang="uk-UA" i="1" dirty="0" smtClean="0"/>
              <a:t>похвалив</a:t>
            </a:r>
            <a:r>
              <a:rPr lang="uk-UA" dirty="0" smtClean="0"/>
              <a:t>, або </a:t>
            </a:r>
            <a:r>
              <a:rPr lang="uk-UA" i="1" dirty="0" smtClean="0"/>
              <a:t>хвалив</a:t>
            </a:r>
            <a:r>
              <a:rPr lang="uk-UA" dirty="0" smtClean="0"/>
              <a:t> в певний період часу</a:t>
            </a:r>
          </a:p>
          <a:p>
            <a:pPr>
              <a:buNone/>
            </a:pPr>
            <a:r>
              <a:rPr lang="uk-UA" dirty="0" smtClean="0"/>
              <a:t>ХІІ – ХІІІ ст. виступає рідко у </a:t>
            </a:r>
            <a:r>
              <a:rPr lang="uk-UA" dirty="0" err="1" smtClean="0"/>
              <a:t>пам</a:t>
            </a:r>
            <a:r>
              <a:rPr lang="ru-RU" dirty="0" smtClean="0"/>
              <a:t>’</a:t>
            </a:r>
            <a:r>
              <a:rPr lang="uk-UA" dirty="0" smtClean="0"/>
              <a:t>ятках світського характеру</a:t>
            </a:r>
          </a:p>
          <a:p>
            <a:pPr>
              <a:buNone/>
            </a:pPr>
            <a:r>
              <a:rPr lang="en-US" dirty="0" smtClean="0"/>
              <a:t>XVIII</a:t>
            </a:r>
            <a:r>
              <a:rPr lang="uk-UA" dirty="0" smtClean="0"/>
              <a:t> ст. виступають у піднесеному стилі, одах.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4000504"/>
          <a:ext cx="9144001" cy="1752600"/>
        </p:xfrm>
        <a:graphic>
          <a:graphicData uri="http://schemas.openxmlformats.org/drawingml/2006/table">
            <a:tbl>
              <a:tblPr/>
              <a:tblGrid>
                <a:gridCol w="954179"/>
                <a:gridCol w="2331937"/>
                <a:gridCol w="2857520"/>
                <a:gridCol w="3000365"/>
              </a:tblGrid>
              <a:tr h="223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однина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множина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двоїна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1 ос</a:t>
                      </a: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2 ос.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3 ос.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ведохъ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знахъ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веде          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веде(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ть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)    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зна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ть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ведохомъ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знахомъ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-ми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-мо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-ме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ведосте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знасте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ведоша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ть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) 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знаша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ть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ведоховě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знаховě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ведоста</a:t>
                      </a: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знаста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ведоста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знаста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6027003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У </a:t>
            </a:r>
            <a:r>
              <a:rPr lang="uk-UA" sz="2400" dirty="0" err="1" smtClean="0"/>
              <a:t>стсл</a:t>
            </a:r>
            <a:r>
              <a:rPr lang="uk-UA" sz="2400" dirty="0" smtClean="0"/>
              <a:t> мові форма 3 ос. двоїни закінчувалась на </a:t>
            </a:r>
            <a:r>
              <a:rPr lang="ru-RU" sz="2400" dirty="0" smtClean="0"/>
              <a:t>-</a:t>
            </a:r>
            <a:r>
              <a:rPr lang="uk-UA" sz="2400" b="1" dirty="0" smtClean="0"/>
              <a:t>е</a:t>
            </a:r>
            <a:r>
              <a:rPr lang="uk-UA" sz="2400" dirty="0" smtClean="0"/>
              <a:t>: </a:t>
            </a:r>
            <a:r>
              <a:rPr lang="uk-UA" sz="2400" i="1" dirty="0" err="1" smtClean="0"/>
              <a:t>ведосте</a:t>
            </a:r>
            <a:r>
              <a:rPr lang="uk-UA" sz="2400" dirty="0" smtClean="0"/>
              <a:t>, </a:t>
            </a:r>
            <a:r>
              <a:rPr lang="uk-UA" sz="2400" i="1" dirty="0" err="1" smtClean="0"/>
              <a:t>знасте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357166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Імперфект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2857520"/>
          </a:xfrm>
        </p:spPr>
        <p:txBody>
          <a:bodyPr>
            <a:noAutofit/>
          </a:bodyPr>
          <a:lstStyle/>
          <a:p>
            <a:r>
              <a:rPr lang="uk-UA" sz="2200" dirty="0" smtClean="0"/>
              <a:t>вираження минулої дії, яка тривала довго або повторювалась, повністю закінчилась </a:t>
            </a:r>
          </a:p>
          <a:p>
            <a:pPr>
              <a:buNone/>
            </a:pPr>
            <a:r>
              <a:rPr lang="uk-UA" sz="2200" dirty="0" err="1" smtClean="0"/>
              <a:t>крічаахъ</a:t>
            </a:r>
            <a:r>
              <a:rPr lang="uk-UA" sz="2200" dirty="0" smtClean="0"/>
              <a:t> – кричав</a:t>
            </a:r>
          </a:p>
          <a:p>
            <a:pPr>
              <a:buNone/>
            </a:pPr>
            <a:r>
              <a:rPr lang="uk-UA" sz="2200" dirty="0" err="1" smtClean="0"/>
              <a:t>-</a:t>
            </a:r>
            <a:r>
              <a:rPr lang="uk-UA" sz="2200" b="1" dirty="0" err="1" smtClean="0"/>
              <a:t>ěах</a:t>
            </a:r>
            <a:r>
              <a:rPr lang="uk-UA" sz="2200" dirty="0" err="1" smtClean="0"/>
              <a:t>-</a:t>
            </a:r>
            <a:r>
              <a:rPr lang="uk-UA" sz="2200" dirty="0" smtClean="0"/>
              <a:t> </a:t>
            </a:r>
          </a:p>
          <a:p>
            <a:pPr>
              <a:buNone/>
            </a:pPr>
            <a:r>
              <a:rPr lang="uk-UA" sz="2200" dirty="0" err="1" smtClean="0"/>
              <a:t>-</a:t>
            </a:r>
            <a:r>
              <a:rPr lang="uk-UA" sz="2200" b="1" dirty="0" err="1" smtClean="0"/>
              <a:t>ах</a:t>
            </a:r>
            <a:r>
              <a:rPr lang="uk-UA" sz="2200" dirty="0" err="1" smtClean="0"/>
              <a:t>-</a:t>
            </a:r>
            <a:r>
              <a:rPr lang="uk-UA" sz="2200" dirty="0" smtClean="0"/>
              <a:t> (після основ, які закінчувались на -а або -ě) : </a:t>
            </a:r>
          </a:p>
          <a:p>
            <a:pPr>
              <a:buNone/>
            </a:pPr>
            <a:r>
              <a:rPr lang="uk-UA" sz="2200" i="1" dirty="0" err="1" smtClean="0"/>
              <a:t>нешěахъ</a:t>
            </a:r>
            <a:r>
              <a:rPr lang="uk-UA" sz="2200" dirty="0" smtClean="0"/>
              <a:t> (від </a:t>
            </a:r>
            <a:r>
              <a:rPr lang="uk-UA" sz="2200" dirty="0" err="1" smtClean="0"/>
              <a:t>несті</a:t>
            </a:r>
            <a:r>
              <a:rPr lang="uk-UA" sz="2200" dirty="0" smtClean="0"/>
              <a:t>), </a:t>
            </a:r>
            <a:r>
              <a:rPr lang="uk-UA" sz="2200" i="1" dirty="0" err="1" smtClean="0"/>
              <a:t>крічаахъ</a:t>
            </a:r>
            <a:r>
              <a:rPr lang="uk-UA" sz="2200" dirty="0" smtClean="0"/>
              <a:t> (від </a:t>
            </a:r>
            <a:r>
              <a:rPr lang="uk-UA" sz="2200" dirty="0" err="1" smtClean="0"/>
              <a:t>крічаті</a:t>
            </a:r>
            <a:r>
              <a:rPr lang="uk-UA" sz="2200" dirty="0" smtClean="0"/>
              <a:t>).</a:t>
            </a:r>
          </a:p>
          <a:p>
            <a:pPr>
              <a:buNone/>
            </a:pPr>
            <a:r>
              <a:rPr lang="uk-UA" sz="2200" dirty="0" smtClean="0"/>
              <a:t>У </a:t>
            </a:r>
            <a:r>
              <a:rPr lang="uk-UA" sz="2200" dirty="0" err="1" smtClean="0"/>
              <a:t>др</a:t>
            </a:r>
            <a:r>
              <a:rPr lang="uk-UA" sz="2200" dirty="0" smtClean="0"/>
              <a:t> мові </a:t>
            </a:r>
            <a:r>
              <a:rPr lang="en-US" sz="2200" dirty="0" smtClean="0"/>
              <a:t>XI</a:t>
            </a:r>
            <a:r>
              <a:rPr lang="uk-UA" sz="2200" dirty="0" smtClean="0"/>
              <a:t> ст. поширеними були стягнені форми типу </a:t>
            </a:r>
            <a:r>
              <a:rPr lang="uk-UA" sz="2200" i="1" dirty="0" err="1" smtClean="0"/>
              <a:t>несяхъ</a:t>
            </a:r>
            <a:r>
              <a:rPr lang="uk-UA" sz="2200" i="1" dirty="0" smtClean="0"/>
              <a:t>, </a:t>
            </a:r>
            <a:r>
              <a:rPr lang="uk-UA" sz="2200" i="1" dirty="0" err="1" smtClean="0"/>
              <a:t>крічахъ</a:t>
            </a:r>
            <a:endParaRPr lang="uk-UA" sz="2200" i="1" dirty="0" smtClean="0"/>
          </a:p>
          <a:p>
            <a:pPr>
              <a:buNone/>
            </a:pPr>
            <a:r>
              <a:rPr lang="uk-UA" sz="2200" dirty="0" smtClean="0"/>
              <a:t>У </a:t>
            </a:r>
            <a:r>
              <a:rPr lang="uk-UA" sz="2200" dirty="0" err="1" smtClean="0"/>
              <a:t>стсл</a:t>
            </a:r>
            <a:r>
              <a:rPr lang="uk-UA" sz="2200" dirty="0" smtClean="0"/>
              <a:t> мові форма 3 особи двоїни  - -</a:t>
            </a:r>
            <a:r>
              <a:rPr lang="uk-UA" sz="2200" b="1" dirty="0" smtClean="0"/>
              <a:t>е</a:t>
            </a:r>
            <a:r>
              <a:rPr lang="uk-UA" sz="2200" dirty="0" smtClean="0"/>
              <a:t>: </a:t>
            </a:r>
            <a:r>
              <a:rPr lang="uk-UA" sz="2200" i="1" dirty="0" err="1" smtClean="0"/>
              <a:t>бьраашете</a:t>
            </a:r>
            <a:r>
              <a:rPr lang="uk-UA" sz="2200" dirty="0" smtClean="0"/>
              <a:t>, </a:t>
            </a:r>
            <a:r>
              <a:rPr lang="uk-UA" sz="2200" i="1" dirty="0" err="1" smtClean="0"/>
              <a:t>несяашете</a:t>
            </a: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747770"/>
          <a:ext cx="9144001" cy="3154680"/>
        </p:xfrm>
        <a:graphic>
          <a:graphicData uri="http://schemas.openxmlformats.org/drawingml/2006/table">
            <a:tbl>
              <a:tblPr/>
              <a:tblGrid>
                <a:gridCol w="1199441"/>
                <a:gridCol w="3971847"/>
                <a:gridCol w="3972713"/>
              </a:tblGrid>
              <a:tr h="3016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однина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множина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1 ос.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ос.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3 ос.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бьрахъ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несяхъ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бьрашě</a:t>
                      </a: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несяше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бьрашě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ть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)    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несяше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ть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бьрахомъ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несяхомъ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-ми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-мо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-ме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бьрашете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несяшете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бьраху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ть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)     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несяху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ть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Двоїна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1 ос.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бьраховě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несяховě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2 ос.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бьрашета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несяшета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3 ос.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бьрашета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несяшета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Перфект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1"/>
            <a:ext cx="8229600" cy="2571767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вираження минулої незакінченої дії, або ж дії, результати якої тривали до часу мовлення. </a:t>
            </a:r>
          </a:p>
          <a:p>
            <a:r>
              <a:rPr lang="uk-UA" dirty="0" smtClean="0"/>
              <a:t>утворення: форма дієслова теперішнього часу </a:t>
            </a:r>
            <a:r>
              <a:rPr lang="uk-UA" b="1" dirty="0" err="1" smtClean="0"/>
              <a:t>есмь</a:t>
            </a:r>
            <a:r>
              <a:rPr lang="uk-UA" dirty="0" smtClean="0"/>
              <a:t> (</a:t>
            </a:r>
            <a:r>
              <a:rPr lang="uk-UA" b="1" dirty="0" err="1" smtClean="0"/>
              <a:t>быті</a:t>
            </a:r>
            <a:r>
              <a:rPr lang="uk-UA" dirty="0" smtClean="0"/>
              <a:t>) + відповідна форма дієприкметника (активного минулого часу) на -</a:t>
            </a:r>
            <a:r>
              <a:rPr lang="uk-UA" b="1" dirty="0" smtClean="0"/>
              <a:t>л</a:t>
            </a:r>
            <a:r>
              <a:rPr lang="uk-UA" dirty="0" smtClean="0"/>
              <a:t>-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071811"/>
          <a:ext cx="9144000" cy="2357454"/>
        </p:xfrm>
        <a:graphic>
          <a:graphicData uri="http://schemas.openxmlformats.org/drawingml/2006/table">
            <a:tbl>
              <a:tblPr/>
              <a:tblGrid>
                <a:gridCol w="831116"/>
                <a:gridCol w="2770672"/>
                <a:gridCol w="2770672"/>
                <a:gridCol w="2771540"/>
              </a:tblGrid>
              <a:tr h="589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однина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множина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двоїна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0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1 ос.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2 ос.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3 ос.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єсмь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єсі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зналь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, -а, -о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єсть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єсмъ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єсте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зналі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, -ы, -а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суть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єсвě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єста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     знала, -ы, -а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єста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570383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XI</a:t>
            </a:r>
            <a:r>
              <a:rPr lang="uk-UA" sz="2000" dirty="0" smtClean="0"/>
              <a:t> – </a:t>
            </a:r>
            <a:r>
              <a:rPr lang="en-US" sz="2000" dirty="0" smtClean="0"/>
              <a:t>XII</a:t>
            </a:r>
            <a:r>
              <a:rPr lang="uk-UA" sz="2000" dirty="0" smtClean="0"/>
              <a:t> ст.: </a:t>
            </a:r>
            <a:r>
              <a:rPr lang="uk-UA" sz="2000" i="1" dirty="0" err="1" smtClean="0"/>
              <a:t>язъ</a:t>
            </a:r>
            <a:r>
              <a:rPr lang="uk-UA" sz="2000" i="1" dirty="0" smtClean="0"/>
              <a:t> </a:t>
            </a:r>
            <a:r>
              <a:rPr lang="uk-UA" sz="2000" i="1" dirty="0" err="1" smtClean="0"/>
              <a:t>далъ</a:t>
            </a:r>
            <a:r>
              <a:rPr lang="uk-UA" sz="2000" i="1" dirty="0" smtClean="0"/>
              <a:t> </a:t>
            </a:r>
            <a:r>
              <a:rPr lang="uk-UA" sz="2000" i="1" dirty="0" err="1" smtClean="0"/>
              <a:t>рукоі</a:t>
            </a:r>
            <a:r>
              <a:rPr lang="uk-UA" sz="2000" i="1" dirty="0" smtClean="0"/>
              <a:t> </a:t>
            </a:r>
            <a:r>
              <a:rPr lang="uk-UA" sz="2000" i="1" dirty="0" err="1" smtClean="0"/>
              <a:t>своєі</a:t>
            </a:r>
            <a:r>
              <a:rPr lang="uk-UA" sz="2000" dirty="0" smtClean="0"/>
              <a:t>, </a:t>
            </a:r>
            <a:r>
              <a:rPr lang="uk-UA" sz="2000" i="1" dirty="0" err="1" smtClean="0"/>
              <a:t>уздумалъ</a:t>
            </a:r>
            <a:r>
              <a:rPr lang="uk-UA" sz="2000" i="1" dirty="0" smtClean="0"/>
              <a:t> князь</a:t>
            </a:r>
            <a:r>
              <a:rPr lang="uk-UA" sz="2000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uk-UA" sz="2000" dirty="0" smtClean="0"/>
              <a:t>в документах канцелярій </a:t>
            </a:r>
            <a:r>
              <a:rPr lang="en-US" sz="2000" dirty="0" smtClean="0"/>
              <a:t>XVI</a:t>
            </a:r>
            <a:r>
              <a:rPr lang="uk-UA" sz="2000" dirty="0" smtClean="0"/>
              <a:t>-</a:t>
            </a:r>
            <a:r>
              <a:rPr lang="en-US" sz="2000" dirty="0" smtClean="0"/>
              <a:t>XVII</a:t>
            </a:r>
            <a:r>
              <a:rPr lang="uk-UA" sz="2000" dirty="0" smtClean="0"/>
              <a:t> ст. трапляються форми зі сполучником: </a:t>
            </a:r>
            <a:r>
              <a:rPr lang="uk-UA" sz="2000" i="1" dirty="0" err="1" smtClean="0"/>
              <a:t>ночевала</a:t>
            </a:r>
            <a:r>
              <a:rPr lang="uk-UA" sz="2000" i="1" dirty="0" smtClean="0"/>
              <a:t> </a:t>
            </a:r>
            <a:r>
              <a:rPr lang="uk-UA" sz="2000" i="1" dirty="0" err="1" smtClean="0"/>
              <a:t>єсмъ</a:t>
            </a:r>
            <a:r>
              <a:rPr lang="uk-UA" sz="2000" i="1" dirty="0" smtClean="0"/>
              <a:t>, </a:t>
            </a:r>
            <a:r>
              <a:rPr lang="uk-UA" sz="2000" i="1" dirty="0" err="1" smtClean="0"/>
              <a:t>ізволілі</a:t>
            </a:r>
            <a:r>
              <a:rPr lang="uk-UA" sz="2000" i="1" dirty="0" smtClean="0"/>
              <a:t> </a:t>
            </a:r>
            <a:r>
              <a:rPr lang="uk-UA" sz="2000" i="1" dirty="0" err="1" smtClean="0"/>
              <a:t>єстя</a:t>
            </a:r>
            <a:r>
              <a:rPr lang="uk-UA" sz="2000" dirty="0" smtClean="0"/>
              <a:t>)</a:t>
            </a: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Плюсквамперфект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вираження </a:t>
            </a:r>
            <a:r>
              <a:rPr lang="uk-UA" dirty="0" err="1" smtClean="0"/>
              <a:t>ранішої</a:t>
            </a:r>
            <a:r>
              <a:rPr lang="uk-UA" dirty="0" smtClean="0"/>
              <a:t> дії, яка попередила іншу дію в минулому (і виражалась минулим часом). </a:t>
            </a:r>
          </a:p>
          <a:p>
            <a:r>
              <a:rPr lang="uk-UA" dirty="0" smtClean="0"/>
              <a:t>утворення: форма імперфекта дієслова </a:t>
            </a:r>
            <a:r>
              <a:rPr lang="uk-UA" i="1" dirty="0" err="1" smtClean="0"/>
              <a:t>быті</a:t>
            </a:r>
            <a:r>
              <a:rPr lang="uk-UA" dirty="0" smtClean="0"/>
              <a:t>  + відповідна форма дієприкметника (активного стану минулого часу) на -</a:t>
            </a:r>
            <a:r>
              <a:rPr lang="uk-UA" b="1" dirty="0" smtClean="0"/>
              <a:t>л</a:t>
            </a:r>
            <a:r>
              <a:rPr lang="uk-UA" dirty="0" smtClean="0"/>
              <a:t>-: </a:t>
            </a:r>
          </a:p>
          <a:p>
            <a:pPr>
              <a:buNone/>
            </a:pPr>
            <a:r>
              <a:rPr lang="uk-UA" i="1" dirty="0" err="1" smtClean="0"/>
              <a:t>бяхъ</a:t>
            </a:r>
            <a:r>
              <a:rPr lang="uk-UA" i="1" dirty="0" smtClean="0"/>
              <a:t> </a:t>
            </a:r>
            <a:r>
              <a:rPr lang="uk-UA" i="1" dirty="0" err="1" smtClean="0"/>
              <a:t>ходілъ</a:t>
            </a:r>
            <a:r>
              <a:rPr lang="uk-UA" i="1" dirty="0" smtClean="0"/>
              <a:t>, </a:t>
            </a:r>
            <a:r>
              <a:rPr lang="uk-UA" i="1" dirty="0" err="1" smtClean="0"/>
              <a:t>бяху</a:t>
            </a:r>
            <a:r>
              <a:rPr lang="uk-UA" i="1" dirty="0" smtClean="0"/>
              <a:t> </a:t>
            </a:r>
            <a:r>
              <a:rPr lang="uk-UA" i="1" dirty="0" err="1" smtClean="0"/>
              <a:t>ходілі</a:t>
            </a:r>
            <a:r>
              <a:rPr lang="uk-UA" dirty="0" smtClean="0"/>
              <a:t> </a:t>
            </a:r>
          </a:p>
          <a:p>
            <a:r>
              <a:rPr lang="uk-UA" dirty="0" smtClean="0"/>
              <a:t>або + форми перфекта дієслова </a:t>
            </a:r>
            <a:r>
              <a:rPr lang="uk-UA" i="1" dirty="0" err="1" smtClean="0"/>
              <a:t>быті</a:t>
            </a:r>
            <a:r>
              <a:rPr lang="uk-UA" dirty="0" smtClean="0"/>
              <a:t>: </a:t>
            </a:r>
          </a:p>
          <a:p>
            <a:pPr>
              <a:buNone/>
            </a:pPr>
            <a:r>
              <a:rPr lang="uk-UA" i="1" dirty="0" err="1" smtClean="0"/>
              <a:t>былъ</a:t>
            </a:r>
            <a:r>
              <a:rPr lang="uk-UA" i="1" dirty="0" smtClean="0"/>
              <a:t> </a:t>
            </a:r>
            <a:r>
              <a:rPr lang="uk-UA" i="1" dirty="0" err="1" smtClean="0"/>
              <a:t>єсмь</a:t>
            </a:r>
            <a:r>
              <a:rPr lang="uk-UA" i="1" dirty="0" smtClean="0"/>
              <a:t> </a:t>
            </a:r>
            <a:r>
              <a:rPr lang="uk-UA" i="1" dirty="0" err="1" smtClean="0"/>
              <a:t>ходілъ</a:t>
            </a:r>
            <a:r>
              <a:rPr lang="uk-UA" dirty="0" smtClean="0"/>
              <a:t>, </a:t>
            </a:r>
            <a:r>
              <a:rPr lang="uk-UA" i="1" dirty="0" err="1" smtClean="0"/>
              <a:t>былі</a:t>
            </a:r>
            <a:r>
              <a:rPr lang="uk-UA" i="1" dirty="0" smtClean="0"/>
              <a:t> суть </a:t>
            </a:r>
            <a:r>
              <a:rPr lang="uk-UA" i="1" dirty="0" err="1" smtClean="0"/>
              <a:t>ходілі</a:t>
            </a:r>
            <a:r>
              <a:rPr lang="uk-UA" dirty="0" smtClean="0"/>
              <a:t>, </a:t>
            </a:r>
            <a:r>
              <a:rPr lang="uk-UA" i="1" dirty="0" smtClean="0"/>
              <a:t>то далі </a:t>
            </a:r>
            <a:r>
              <a:rPr lang="uk-UA" i="1" dirty="0" err="1" smtClean="0"/>
              <a:t>єсмє</a:t>
            </a:r>
            <a:r>
              <a:rPr lang="uk-UA" i="1" dirty="0" smtClean="0"/>
              <a:t> </a:t>
            </a:r>
            <a:r>
              <a:rPr lang="uk-UA" i="1" dirty="0" err="1" smtClean="0"/>
              <a:t>былі</a:t>
            </a:r>
            <a:r>
              <a:rPr lang="uk-UA" i="1" dirty="0" smtClean="0"/>
              <a:t> </a:t>
            </a:r>
            <a:r>
              <a:rPr lang="uk-UA" i="1" dirty="0" err="1" smtClean="0"/>
              <a:t>Андрєю</a:t>
            </a:r>
            <a:r>
              <a:rPr lang="uk-UA" i="1" dirty="0" smtClean="0"/>
              <a:t> </a:t>
            </a:r>
            <a:r>
              <a:rPr lang="uk-UA" dirty="0" smtClean="0"/>
              <a:t>(</a:t>
            </a:r>
            <a:r>
              <a:rPr lang="en-US" dirty="0" smtClean="0"/>
              <a:t>XIII</a:t>
            </a:r>
            <a:r>
              <a:rPr lang="uk-UA" dirty="0" smtClean="0"/>
              <a:t>-</a:t>
            </a:r>
            <a:r>
              <a:rPr lang="en-US" dirty="0" smtClean="0"/>
              <a:t>XIV</a:t>
            </a:r>
            <a:r>
              <a:rPr lang="uk-UA" dirty="0" smtClean="0"/>
              <a:t> </a:t>
            </a:r>
            <a:r>
              <a:rPr lang="uk-UA" dirty="0" err="1" smtClean="0"/>
              <a:t>ст</a:t>
            </a:r>
            <a:r>
              <a:rPr lang="uk-UA" dirty="0" smtClean="0"/>
              <a:t>). </a:t>
            </a:r>
          </a:p>
          <a:p>
            <a:pPr>
              <a:buNone/>
            </a:pPr>
            <a:r>
              <a:rPr lang="uk-UA" dirty="0" smtClean="0"/>
              <a:t>Форми з </a:t>
            </a:r>
            <a:r>
              <a:rPr lang="uk-UA" dirty="0" smtClean="0"/>
              <a:t>плюсквам</a:t>
            </a:r>
            <a:r>
              <a:rPr lang="uk-UA" dirty="0" smtClean="0"/>
              <a:t>перфектом </a:t>
            </a:r>
            <a:r>
              <a:rPr lang="uk-UA" dirty="0" smtClean="0"/>
              <a:t>зникають разом з занепадом у </a:t>
            </a:r>
            <a:r>
              <a:rPr lang="uk-UA" dirty="0" err="1" smtClean="0"/>
              <a:t>др</a:t>
            </a:r>
            <a:r>
              <a:rPr lang="uk-UA" dirty="0" smtClean="0"/>
              <a:t> мові імперфекта. </a:t>
            </a:r>
          </a:p>
          <a:p>
            <a:pPr>
              <a:buNone/>
            </a:pPr>
            <a:r>
              <a:rPr lang="uk-UA" dirty="0" smtClean="0"/>
              <a:t>Форми з </a:t>
            </a:r>
            <a:r>
              <a:rPr lang="uk-UA" dirty="0" smtClean="0"/>
              <a:t>перфектом </a:t>
            </a:r>
            <a:r>
              <a:rPr lang="uk-UA" dirty="0" smtClean="0"/>
              <a:t>втрачають сполучник у вигляді теперішнього часу </a:t>
            </a:r>
            <a:r>
              <a:rPr lang="uk-UA" i="1" dirty="0" err="1" smtClean="0"/>
              <a:t>єсмь</a:t>
            </a:r>
            <a:r>
              <a:rPr lang="uk-UA" dirty="0" smtClean="0"/>
              <a:t> (від </a:t>
            </a:r>
            <a:r>
              <a:rPr lang="uk-UA" dirty="0" err="1" smtClean="0"/>
              <a:t>быті</a:t>
            </a:r>
            <a:r>
              <a:rPr lang="uk-UA" dirty="0" smtClean="0"/>
              <a:t>): </a:t>
            </a:r>
          </a:p>
          <a:p>
            <a:pPr>
              <a:buNone/>
            </a:pPr>
            <a:r>
              <a:rPr lang="uk-UA" i="1" dirty="0" err="1" smtClean="0"/>
              <a:t>Юргі</a:t>
            </a:r>
            <a:r>
              <a:rPr lang="uk-UA" i="1" dirty="0" smtClean="0"/>
              <a:t> </a:t>
            </a:r>
            <a:r>
              <a:rPr lang="uk-UA" i="1" dirty="0" err="1" smtClean="0"/>
              <a:t>быль</a:t>
            </a:r>
            <a:r>
              <a:rPr lang="uk-UA" i="1" dirty="0" smtClean="0"/>
              <a:t> </a:t>
            </a:r>
            <a:r>
              <a:rPr lang="uk-UA" i="1" dirty="0" err="1" smtClean="0"/>
              <a:t>выдалъ</a:t>
            </a:r>
            <a:r>
              <a:rPr lang="uk-UA" dirty="0" smtClean="0"/>
              <a:t> (замість </a:t>
            </a:r>
            <a:r>
              <a:rPr lang="uk-UA" i="1" dirty="0" err="1" smtClean="0"/>
              <a:t>былъ</a:t>
            </a:r>
            <a:r>
              <a:rPr lang="uk-UA" i="1" dirty="0" smtClean="0"/>
              <a:t> </a:t>
            </a:r>
            <a:r>
              <a:rPr lang="uk-UA" i="1" dirty="0" err="1" smtClean="0"/>
              <a:t>есть</a:t>
            </a:r>
            <a:r>
              <a:rPr lang="uk-UA" i="1" dirty="0" smtClean="0"/>
              <a:t> </a:t>
            </a:r>
            <a:r>
              <a:rPr lang="uk-UA" i="1" dirty="0" err="1" smtClean="0"/>
              <a:t>выдалъ</a:t>
            </a:r>
            <a:r>
              <a:rPr lang="uk-UA" dirty="0" smtClean="0"/>
              <a:t>). </a:t>
            </a:r>
          </a:p>
          <a:p>
            <a:pPr>
              <a:buNone/>
            </a:pPr>
            <a:r>
              <a:rPr lang="uk-UA" dirty="0" smtClean="0"/>
              <a:t>У говірках нотується ще на початку ХХ </a:t>
            </a:r>
            <a:r>
              <a:rPr lang="uk-UA" dirty="0" err="1" smtClean="0"/>
              <a:t>ст</a:t>
            </a:r>
            <a:r>
              <a:rPr lang="uk-UA" dirty="0" smtClean="0"/>
              <a:t>: </a:t>
            </a:r>
            <a:r>
              <a:rPr lang="uk-UA" i="1" dirty="0" err="1" smtClean="0"/>
              <a:t>зємля</a:t>
            </a:r>
            <a:r>
              <a:rPr lang="uk-UA" i="1" dirty="0" smtClean="0"/>
              <a:t> </a:t>
            </a:r>
            <a:r>
              <a:rPr lang="uk-UA" i="1" dirty="0" err="1" smtClean="0"/>
              <a:t>была</a:t>
            </a:r>
            <a:r>
              <a:rPr lang="uk-UA" i="1" dirty="0" smtClean="0"/>
              <a:t> </a:t>
            </a:r>
            <a:r>
              <a:rPr lang="uk-UA" i="1" dirty="0" err="1" smtClean="0"/>
              <a:t>высохла</a:t>
            </a:r>
            <a:r>
              <a:rPr lang="uk-UA" i="1" dirty="0" smtClean="0"/>
              <a:t>, </a:t>
            </a:r>
            <a:r>
              <a:rPr lang="uk-UA" i="1" dirty="0" err="1" smtClean="0"/>
              <a:t>но</a:t>
            </a:r>
            <a:r>
              <a:rPr lang="uk-UA" i="1" dirty="0" smtClean="0"/>
              <a:t> </a:t>
            </a:r>
            <a:r>
              <a:rPr lang="uk-UA" i="1" dirty="0" err="1" smtClean="0"/>
              <a:t>опєт</a:t>
            </a:r>
            <a:r>
              <a:rPr lang="ru-RU" i="1" dirty="0" smtClean="0"/>
              <a:t>’</a:t>
            </a:r>
            <a:r>
              <a:rPr lang="uk-UA" i="1" dirty="0" smtClean="0"/>
              <a:t> промокла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Від </a:t>
            </a:r>
            <a:r>
              <a:rPr lang="en-US" dirty="0" smtClean="0"/>
              <a:t>XVI</a:t>
            </a:r>
            <a:r>
              <a:rPr lang="uk-UA" dirty="0" smtClean="0"/>
              <a:t>-</a:t>
            </a:r>
            <a:r>
              <a:rPr lang="en-US" dirty="0" smtClean="0"/>
              <a:t>XVII</a:t>
            </a:r>
            <a:r>
              <a:rPr lang="uk-UA" dirty="0" smtClean="0"/>
              <a:t> ст. - мутація плюсквамперфекта</a:t>
            </a:r>
          </a:p>
          <a:p>
            <a:pPr algn="ctr">
              <a:buNone/>
            </a:pPr>
            <a:r>
              <a:rPr lang="uk-UA" i="1" dirty="0" smtClean="0"/>
              <a:t>я </a:t>
            </a:r>
            <a:r>
              <a:rPr lang="uk-UA" i="1" dirty="0" err="1" smtClean="0"/>
              <a:t>пошёл</a:t>
            </a:r>
            <a:r>
              <a:rPr lang="uk-UA" i="1" dirty="0" smtClean="0"/>
              <a:t> </a:t>
            </a:r>
            <a:r>
              <a:rPr lang="uk-UA" i="1" dirty="0" err="1" smtClean="0"/>
              <a:t>было</a:t>
            </a:r>
            <a:r>
              <a:rPr lang="uk-UA" i="1" dirty="0" smtClean="0"/>
              <a:t>, </a:t>
            </a:r>
            <a:r>
              <a:rPr lang="uk-UA" i="1" dirty="0" err="1" smtClean="0"/>
              <a:t>мы</a:t>
            </a:r>
            <a:r>
              <a:rPr lang="uk-UA" i="1" dirty="0" smtClean="0"/>
              <a:t> хотіли </a:t>
            </a:r>
            <a:r>
              <a:rPr lang="uk-UA" i="1" dirty="0" err="1" smtClean="0"/>
              <a:t>было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Майбутні часи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/>
              <a:t>А. Майбутній простий час.</a:t>
            </a:r>
            <a:endParaRPr lang="ru-RU" dirty="0" smtClean="0"/>
          </a:p>
          <a:p>
            <a:r>
              <a:rPr lang="uk-UA" dirty="0" smtClean="0"/>
              <a:t>розвинувся з форм теперішнього часу</a:t>
            </a:r>
          </a:p>
          <a:p>
            <a:pPr>
              <a:buNone/>
            </a:pPr>
            <a:r>
              <a:rPr lang="uk-UA" i="1" dirty="0" err="1" smtClean="0"/>
              <a:t>вдійми</a:t>
            </a:r>
            <a:r>
              <a:rPr lang="uk-UA" i="1" dirty="0" smtClean="0"/>
              <a:t> ся </a:t>
            </a:r>
            <a:r>
              <a:rPr lang="uk-UA" i="1" dirty="0" err="1" smtClean="0"/>
              <a:t>пєчєнєгомъ</a:t>
            </a:r>
            <a:r>
              <a:rPr lang="uk-UA" i="1" dirty="0" smtClean="0"/>
              <a:t>, </a:t>
            </a:r>
            <a:r>
              <a:rPr lang="uk-UA" i="1" dirty="0" err="1" smtClean="0"/>
              <a:t>да</a:t>
            </a:r>
            <a:r>
              <a:rPr lang="uk-UA" i="1" dirty="0" smtClean="0"/>
              <a:t> кого </a:t>
            </a:r>
            <a:r>
              <a:rPr lang="uk-UA" i="1" dirty="0" err="1" smtClean="0"/>
              <a:t>жівять</a:t>
            </a:r>
            <a:r>
              <a:rPr lang="uk-UA" i="1" dirty="0" smtClean="0"/>
              <a:t>, кого лі </a:t>
            </a:r>
            <a:r>
              <a:rPr lang="uk-UA" i="1" dirty="0" err="1" smtClean="0"/>
              <a:t>умєртвять</a:t>
            </a:r>
            <a:r>
              <a:rPr lang="uk-UA" i="1" dirty="0" smtClean="0"/>
              <a:t> </a:t>
            </a:r>
            <a:r>
              <a:rPr lang="uk-UA" dirty="0" smtClean="0"/>
              <a:t>– якщо піддамося печенігам, виявиться, кому дадуть жити, а кого </a:t>
            </a:r>
            <a:r>
              <a:rPr lang="uk-UA" dirty="0" smtClean="0"/>
              <a:t>вб</a:t>
            </a:r>
            <a:r>
              <a:rPr lang="en-US" dirty="0" smtClean="0"/>
              <a:t>’</a:t>
            </a:r>
            <a:r>
              <a:rPr lang="uk-UA" dirty="0" err="1" smtClean="0"/>
              <a:t>ють</a:t>
            </a:r>
            <a:r>
              <a:rPr lang="uk-UA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Б. Майбутній складений час І.</a:t>
            </a:r>
            <a:endParaRPr lang="ru-RU" dirty="0" smtClean="0"/>
          </a:p>
          <a:p>
            <a:r>
              <a:rPr lang="uk-UA" dirty="0" smtClean="0"/>
              <a:t>утворювалась за допомогою форм теперішнього часу допоміжних дієслів </a:t>
            </a:r>
            <a:r>
              <a:rPr lang="uk-UA" i="1" dirty="0" err="1" smtClean="0"/>
              <a:t>хотěті</a:t>
            </a:r>
            <a:r>
              <a:rPr lang="uk-UA" dirty="0" smtClean="0"/>
              <a:t>, </a:t>
            </a:r>
            <a:r>
              <a:rPr lang="uk-UA" i="1" dirty="0" smtClean="0"/>
              <a:t>початі</a:t>
            </a:r>
            <a:r>
              <a:rPr lang="uk-UA" dirty="0" smtClean="0"/>
              <a:t> (також </a:t>
            </a:r>
            <a:r>
              <a:rPr lang="uk-UA" i="1" dirty="0" err="1" smtClean="0"/>
              <a:t>начаті</a:t>
            </a:r>
            <a:r>
              <a:rPr lang="uk-UA" dirty="0" smtClean="0"/>
              <a:t>, </a:t>
            </a:r>
            <a:r>
              <a:rPr lang="uk-UA" i="1" dirty="0" err="1" smtClean="0"/>
              <a:t>учаті</a:t>
            </a:r>
            <a:r>
              <a:rPr lang="uk-UA" dirty="0" smtClean="0"/>
              <a:t>), </a:t>
            </a:r>
            <a:r>
              <a:rPr lang="uk-UA" i="1" dirty="0" err="1" smtClean="0"/>
              <a:t>іматі</a:t>
            </a:r>
            <a:r>
              <a:rPr lang="uk-UA" dirty="0" smtClean="0"/>
              <a:t> </a:t>
            </a:r>
            <a:r>
              <a:rPr lang="uk-UA" dirty="0" err="1" smtClean="0"/>
              <a:t>+інфінітив</a:t>
            </a:r>
            <a:r>
              <a:rPr lang="uk-UA" dirty="0" smtClean="0"/>
              <a:t>: </a:t>
            </a:r>
          </a:p>
          <a:p>
            <a:pPr>
              <a:buNone/>
            </a:pPr>
            <a:r>
              <a:rPr lang="uk-UA" i="1" dirty="0" smtClean="0"/>
              <a:t>а </a:t>
            </a:r>
            <a:r>
              <a:rPr lang="uk-UA" i="1" dirty="0" err="1" smtClean="0"/>
              <a:t>імуть</a:t>
            </a:r>
            <a:r>
              <a:rPr lang="uk-UA" i="1" dirty="0" smtClean="0"/>
              <a:t> </a:t>
            </a:r>
            <a:r>
              <a:rPr lang="uk-UA" i="1" dirty="0" err="1" smtClean="0"/>
              <a:t>чего</a:t>
            </a:r>
            <a:r>
              <a:rPr lang="uk-UA" i="1" dirty="0" smtClean="0"/>
              <a:t> </a:t>
            </a:r>
            <a:r>
              <a:rPr lang="uk-UA" i="1" dirty="0" err="1" smtClean="0"/>
              <a:t>іскаті</a:t>
            </a:r>
            <a:r>
              <a:rPr lang="uk-UA" i="1" dirty="0" smtClean="0"/>
              <a:t> на </a:t>
            </a:r>
            <a:r>
              <a:rPr lang="uk-UA" i="1" dirty="0" err="1" smtClean="0"/>
              <a:t>новгородцехъ</a:t>
            </a:r>
            <a:r>
              <a:rPr lang="uk-UA" i="1" dirty="0" smtClean="0"/>
              <a:t> </a:t>
            </a:r>
            <a:r>
              <a:rPr lang="uk-UA" dirty="0" smtClean="0"/>
              <a:t>– а будуть щось шукати в помешканнях новгородських, </a:t>
            </a:r>
          </a:p>
          <a:p>
            <a:pPr>
              <a:buNone/>
            </a:pPr>
            <a:r>
              <a:rPr lang="uk-UA" i="1" dirty="0" smtClean="0"/>
              <a:t>уже </a:t>
            </a:r>
            <a:r>
              <a:rPr lang="uk-UA" i="1" dirty="0" err="1" smtClean="0"/>
              <a:t>хочем</a:t>
            </a:r>
            <a:r>
              <a:rPr lang="uk-UA" i="1" dirty="0" smtClean="0"/>
              <a:t> </a:t>
            </a:r>
            <a:r>
              <a:rPr lang="uk-UA" i="1" dirty="0" err="1" smtClean="0"/>
              <a:t>помереті</a:t>
            </a:r>
            <a:r>
              <a:rPr lang="uk-UA" i="1" dirty="0" smtClean="0"/>
              <a:t> од </a:t>
            </a:r>
            <a:r>
              <a:rPr lang="uk-UA" i="1" dirty="0" err="1" smtClean="0"/>
              <a:t>глада</a:t>
            </a:r>
            <a:r>
              <a:rPr lang="uk-UA" i="1" dirty="0" smtClean="0"/>
              <a:t> </a:t>
            </a:r>
            <a:r>
              <a:rPr lang="uk-UA" dirty="0" smtClean="0"/>
              <a:t>– зараз помремо з голоду. </a:t>
            </a:r>
          </a:p>
          <a:p>
            <a:pPr>
              <a:buNone/>
            </a:pPr>
            <a:r>
              <a:rPr lang="uk-UA" dirty="0" smtClean="0"/>
              <a:t>в канцелярській мові в </a:t>
            </a:r>
            <a:r>
              <a:rPr lang="en-US" dirty="0" smtClean="0"/>
              <a:t>XVII</a:t>
            </a:r>
            <a:r>
              <a:rPr lang="uk-UA" dirty="0" smtClean="0"/>
              <a:t> </a:t>
            </a:r>
            <a:r>
              <a:rPr lang="uk-UA" dirty="0" err="1" smtClean="0"/>
              <a:t>ст</a:t>
            </a:r>
            <a:r>
              <a:rPr lang="uk-UA" dirty="0" smtClean="0"/>
              <a:t>: </a:t>
            </a:r>
            <a:r>
              <a:rPr lang="uk-UA" i="1" dirty="0" err="1" smtClean="0"/>
              <a:t>кто</a:t>
            </a:r>
            <a:r>
              <a:rPr lang="uk-UA" i="1" dirty="0" smtClean="0"/>
              <a:t> </a:t>
            </a:r>
            <a:r>
              <a:rPr lang="uk-UA" i="1" dirty="0" err="1" smtClean="0"/>
              <a:t>учнєтъ</a:t>
            </a:r>
            <a:r>
              <a:rPr lang="uk-UA" i="1" dirty="0" smtClean="0"/>
              <a:t> у кого красти</a:t>
            </a:r>
            <a:r>
              <a:rPr lang="uk-UA" dirty="0" smtClean="0"/>
              <a:t> – хто у кого украде. </a:t>
            </a:r>
          </a:p>
          <a:p>
            <a:pPr>
              <a:buNone/>
            </a:pPr>
            <a:r>
              <a:rPr lang="uk-UA" dirty="0" smtClean="0"/>
              <a:t>форми дієслова </a:t>
            </a:r>
            <a:r>
              <a:rPr lang="uk-UA" i="1" dirty="0" err="1" smtClean="0"/>
              <a:t>быті</a:t>
            </a:r>
            <a:r>
              <a:rPr lang="uk-UA" dirty="0" smtClean="0"/>
              <a:t> (буду, будеш) з інфінітивом поширюються від </a:t>
            </a:r>
            <a:r>
              <a:rPr lang="en-US" dirty="0" smtClean="0"/>
              <a:t>XVII</a:t>
            </a:r>
            <a:r>
              <a:rPr lang="uk-UA" dirty="0" smtClean="0"/>
              <a:t>-</a:t>
            </a:r>
            <a:r>
              <a:rPr lang="en-US" dirty="0" smtClean="0"/>
              <a:t>XVIII</a:t>
            </a:r>
            <a:r>
              <a:rPr lang="uk-UA" dirty="0" smtClean="0"/>
              <a:t> ст.</a:t>
            </a:r>
            <a:r>
              <a:rPr lang="en-US" dirty="0" smtClean="0"/>
              <a:t> &lt; </a:t>
            </a:r>
            <a:r>
              <a:rPr lang="uk-UA" dirty="0" smtClean="0"/>
              <a:t>занепад форм майбутнього складеного часу ІІ</a:t>
            </a:r>
            <a:r>
              <a:rPr lang="en-US" dirty="0" smtClean="0"/>
              <a:t> / </a:t>
            </a:r>
            <a:r>
              <a:rPr lang="uk-UA" dirty="0" smtClean="0"/>
              <a:t>вплив польської мови. 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6261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/>
              <a:t>В. Майбутній складений час ІІ.</a:t>
            </a:r>
            <a:endParaRPr lang="ru-RU" dirty="0" smtClean="0"/>
          </a:p>
          <a:p>
            <a:r>
              <a:rPr lang="uk-UA" dirty="0" smtClean="0"/>
              <a:t>уживався в умовних реченнях</a:t>
            </a:r>
            <a:endParaRPr lang="en-US" dirty="0" smtClean="0"/>
          </a:p>
          <a:p>
            <a:r>
              <a:rPr lang="uk-UA" dirty="0" smtClean="0"/>
              <a:t>утворювався від дієприкметника (минулого активного) на -</a:t>
            </a:r>
            <a:r>
              <a:rPr lang="uk-UA" b="1" dirty="0" smtClean="0"/>
              <a:t>л</a:t>
            </a:r>
            <a:r>
              <a:rPr lang="uk-UA" dirty="0" smtClean="0"/>
              <a:t>- </a:t>
            </a:r>
            <a:r>
              <a:rPr lang="en-US" dirty="0" smtClean="0"/>
              <a:t>+ </a:t>
            </a:r>
            <a:r>
              <a:rPr lang="uk-UA" dirty="0" smtClean="0"/>
              <a:t>форми теперішнього часу дієслова </a:t>
            </a:r>
            <a:r>
              <a:rPr lang="uk-UA" i="1" dirty="0" err="1" smtClean="0"/>
              <a:t>быті</a:t>
            </a:r>
            <a:r>
              <a:rPr lang="uk-UA" dirty="0" smtClean="0"/>
              <a:t>: </a:t>
            </a:r>
            <a:endParaRPr lang="en-US" dirty="0" smtClean="0"/>
          </a:p>
          <a:p>
            <a:pPr>
              <a:buNone/>
            </a:pPr>
            <a:r>
              <a:rPr lang="uk-UA" i="1" dirty="0" smtClean="0"/>
              <a:t>а </a:t>
            </a:r>
            <a:r>
              <a:rPr lang="uk-UA" i="1" dirty="0" err="1" smtClean="0"/>
              <a:t>кто</a:t>
            </a:r>
            <a:r>
              <a:rPr lang="uk-UA" i="1" dirty="0" smtClean="0"/>
              <a:t> </a:t>
            </a:r>
            <a:r>
              <a:rPr lang="uk-UA" i="1" dirty="0" err="1" smtClean="0"/>
              <a:t>будєть</a:t>
            </a:r>
            <a:r>
              <a:rPr lang="uk-UA" i="1" dirty="0" smtClean="0"/>
              <a:t> </a:t>
            </a:r>
            <a:r>
              <a:rPr lang="uk-UA" i="1" dirty="0" err="1" smtClean="0"/>
              <a:t>началъ</a:t>
            </a:r>
            <a:r>
              <a:rPr lang="uk-UA" i="1" dirty="0" smtClean="0"/>
              <a:t>, тому </a:t>
            </a:r>
            <a:r>
              <a:rPr lang="uk-UA" i="1" dirty="0" err="1" smtClean="0"/>
              <a:t>платіті</a:t>
            </a:r>
            <a:r>
              <a:rPr lang="uk-UA" i="1" dirty="0" smtClean="0"/>
              <a:t> 60 </a:t>
            </a:r>
            <a:r>
              <a:rPr lang="uk-UA" i="1" dirty="0" err="1" smtClean="0"/>
              <a:t>кунъ</a:t>
            </a:r>
            <a:r>
              <a:rPr lang="uk-UA" dirty="0" smtClean="0"/>
              <a:t> – а хто почне, заплатити 60 кун.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уживався у підрядних реченнях</a:t>
            </a:r>
          </a:p>
          <a:p>
            <a:pPr>
              <a:buNone/>
            </a:pPr>
            <a:r>
              <a:rPr lang="uk-UA" dirty="0" smtClean="0"/>
              <a:t>виражав більш раннє майбутнє ( «</a:t>
            </a:r>
            <a:r>
              <a:rPr lang="uk-UA" dirty="0" err="1" smtClean="0"/>
              <a:t>преждебудущее</a:t>
            </a:r>
            <a:r>
              <a:rPr lang="uk-UA" dirty="0" smtClean="0"/>
              <a:t> </a:t>
            </a:r>
            <a:r>
              <a:rPr lang="uk-UA" dirty="0" err="1" smtClean="0"/>
              <a:t>время</a:t>
            </a:r>
            <a:r>
              <a:rPr lang="uk-UA" dirty="0" smtClean="0"/>
              <a:t>» ). </a:t>
            </a:r>
          </a:p>
          <a:p>
            <a:pPr>
              <a:buNone/>
            </a:pPr>
            <a:r>
              <a:rPr lang="uk-UA" dirty="0" smtClean="0"/>
              <a:t>виступає у </a:t>
            </a:r>
            <a:r>
              <a:rPr lang="uk-UA" dirty="0" err="1" smtClean="0"/>
              <a:t>пям</a:t>
            </a:r>
            <a:r>
              <a:rPr lang="ru-RU" dirty="0" smtClean="0"/>
              <a:t>’</a:t>
            </a:r>
            <a:r>
              <a:rPr lang="uk-UA" dirty="0" smtClean="0"/>
              <a:t>ятках до </a:t>
            </a:r>
            <a:r>
              <a:rPr lang="en-US" dirty="0" smtClean="0"/>
              <a:t>XV</a:t>
            </a:r>
            <a:r>
              <a:rPr lang="uk-UA" dirty="0" smtClean="0"/>
              <a:t>-</a:t>
            </a:r>
            <a:r>
              <a:rPr lang="en-US" dirty="0" smtClean="0"/>
              <a:t>XVI</a:t>
            </a:r>
            <a:r>
              <a:rPr lang="uk-UA" dirty="0" smtClean="0"/>
              <a:t> ст.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Наказовий спосіб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357299"/>
          <a:ext cx="9143999" cy="2103120"/>
        </p:xfrm>
        <a:graphic>
          <a:graphicData uri="http://schemas.openxmlformats.org/drawingml/2006/table">
            <a:tbl>
              <a:tblPr/>
              <a:tblGrid>
                <a:gridCol w="954179"/>
                <a:gridCol w="1104975"/>
                <a:gridCol w="2361615"/>
                <a:gridCol w="2361615"/>
                <a:gridCol w="2361615"/>
              </a:tblGrid>
              <a:tr h="2000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одн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множ</a:t>
                      </a: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двоїна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2 і 3 ос.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1 ос.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ос.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1 ос.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2 ос.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несі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несěмъ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-ми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-мо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-ме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несěте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несěве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-ва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несěта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хвалі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хвалімо (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-ми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-мо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-ме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хваліте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хвалівě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-ва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хваліта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дажь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дадімъ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-ми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-мо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-ме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дадіте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дадівě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-ва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дадіта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3714752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400" dirty="0" smtClean="0"/>
              <a:t>Форми дієслова </a:t>
            </a:r>
            <a:r>
              <a:rPr lang="uk-UA" sz="2400" i="1" dirty="0" err="1" smtClean="0"/>
              <a:t>несті</a:t>
            </a:r>
            <a:r>
              <a:rPr lang="uk-UA" sz="2400" dirty="0" smtClean="0"/>
              <a:t> типові для давнього </a:t>
            </a:r>
            <a:r>
              <a:rPr lang="uk-UA" sz="2400" dirty="0" err="1" smtClean="0"/>
              <a:t>псл</a:t>
            </a:r>
            <a:r>
              <a:rPr lang="uk-UA" sz="2400" dirty="0" smtClean="0"/>
              <a:t> класу </a:t>
            </a:r>
            <a:r>
              <a:rPr lang="ru-RU" sz="2400" dirty="0" smtClean="0"/>
              <a:t>-</a:t>
            </a:r>
            <a:r>
              <a:rPr lang="uk-UA" sz="2400" b="1" dirty="0" smtClean="0"/>
              <a:t>о-</a:t>
            </a:r>
            <a:r>
              <a:rPr lang="uk-UA" sz="2400" dirty="0" smtClean="0"/>
              <a:t> / -</a:t>
            </a:r>
            <a:r>
              <a:rPr lang="uk-UA" sz="2400" b="1" dirty="0" smtClean="0"/>
              <a:t>е</a:t>
            </a:r>
            <a:r>
              <a:rPr lang="uk-UA" sz="2400" dirty="0" smtClean="0"/>
              <a:t>- та </a:t>
            </a:r>
            <a:r>
              <a:rPr lang="ru-RU" sz="2400" dirty="0" smtClean="0"/>
              <a:t>-</a:t>
            </a:r>
            <a:r>
              <a:rPr lang="uk-UA" sz="2400" b="1" dirty="0" err="1" smtClean="0"/>
              <a:t>но</a:t>
            </a:r>
            <a:r>
              <a:rPr lang="uk-UA" sz="2400" dirty="0" err="1" smtClean="0"/>
              <a:t>-</a:t>
            </a:r>
            <a:r>
              <a:rPr lang="uk-UA" sz="2400" dirty="0" smtClean="0"/>
              <a:t> / </a:t>
            </a:r>
            <a:r>
              <a:rPr lang="uk-UA" sz="2400" dirty="0" err="1" smtClean="0"/>
              <a:t>-</a:t>
            </a:r>
            <a:r>
              <a:rPr lang="uk-UA" sz="2400" b="1" dirty="0" err="1" smtClean="0"/>
              <a:t>не</a:t>
            </a:r>
            <a:r>
              <a:rPr lang="uk-UA" sz="2400" dirty="0" err="1" smtClean="0"/>
              <a:t>-</a:t>
            </a:r>
            <a:r>
              <a:rPr lang="uk-UA" sz="2400" dirty="0" smtClean="0"/>
              <a:t>, </a:t>
            </a:r>
          </a:p>
          <a:p>
            <a:r>
              <a:rPr lang="uk-UA" sz="2400" i="1" dirty="0" err="1" smtClean="0"/>
              <a:t>хваліті</a:t>
            </a:r>
            <a:r>
              <a:rPr lang="uk-UA" sz="2400" dirty="0" smtClean="0"/>
              <a:t> – для класу </a:t>
            </a:r>
            <a:r>
              <a:rPr lang="ru-RU" sz="2400" dirty="0" smtClean="0"/>
              <a:t>-</a:t>
            </a:r>
            <a:r>
              <a:rPr lang="uk-UA" sz="2400" b="1" dirty="0" smtClean="0"/>
              <a:t>ё</a:t>
            </a:r>
            <a:r>
              <a:rPr lang="uk-UA" sz="2400" dirty="0" smtClean="0"/>
              <a:t>- / -</a:t>
            </a:r>
            <a:r>
              <a:rPr lang="uk-UA" sz="2400" b="1" dirty="0" smtClean="0"/>
              <a:t>є</a:t>
            </a:r>
            <a:r>
              <a:rPr lang="uk-UA" sz="2400" dirty="0" smtClean="0"/>
              <a:t>- та </a:t>
            </a:r>
            <a:r>
              <a:rPr lang="ru-RU" sz="2400" dirty="0" smtClean="0"/>
              <a:t>-</a:t>
            </a:r>
            <a:r>
              <a:rPr lang="uk-UA" sz="2400" b="1" dirty="0" smtClean="0"/>
              <a:t>і</a:t>
            </a:r>
            <a:r>
              <a:rPr lang="uk-UA" sz="2400" dirty="0" smtClean="0"/>
              <a:t>-, </a:t>
            </a:r>
          </a:p>
          <a:p>
            <a:r>
              <a:rPr lang="uk-UA" sz="2400" i="1" dirty="0" smtClean="0"/>
              <a:t>даті</a:t>
            </a:r>
            <a:r>
              <a:rPr lang="uk-UA" sz="2400" dirty="0" smtClean="0"/>
              <a:t> – для </a:t>
            </a:r>
            <a:r>
              <a:rPr lang="uk-UA" sz="2400" dirty="0" err="1" smtClean="0"/>
              <a:t>атематичної</a:t>
            </a:r>
            <a:r>
              <a:rPr lang="uk-UA" sz="2400" dirty="0" smtClean="0"/>
              <a:t> відміни. 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err="1" smtClean="0"/>
              <a:t>Атематичні</a:t>
            </a:r>
            <a:r>
              <a:rPr lang="uk-UA" sz="2400" dirty="0" smtClean="0"/>
              <a:t> дієслова  мають у однині </a:t>
            </a:r>
            <a:r>
              <a:rPr lang="uk-UA" sz="2400" b="1" dirty="0" smtClean="0"/>
              <a:t>ж</a:t>
            </a:r>
            <a:r>
              <a:rPr lang="uk-UA" sz="2400" dirty="0" smtClean="0"/>
              <a:t> з </a:t>
            </a:r>
            <a:r>
              <a:rPr lang="uk-UA" sz="2400" dirty="0" err="1" smtClean="0"/>
              <a:t>давн</a:t>
            </a:r>
            <a:r>
              <a:rPr lang="uk-UA" sz="2400" dirty="0" smtClean="0"/>
              <a:t>. *</a:t>
            </a:r>
            <a:r>
              <a:rPr lang="pl-PL" sz="2400" b="1" dirty="0" smtClean="0"/>
              <a:t>dj</a:t>
            </a:r>
            <a:r>
              <a:rPr lang="uk-UA" sz="2400" dirty="0" smtClean="0"/>
              <a:t>: </a:t>
            </a:r>
            <a:r>
              <a:rPr lang="pl-PL" sz="2400" dirty="0" smtClean="0"/>
              <a:t>da</a:t>
            </a:r>
            <a:r>
              <a:rPr lang="uk-UA" sz="2400" dirty="0" smtClean="0"/>
              <a:t>žь &lt; *</a:t>
            </a:r>
            <a:r>
              <a:rPr lang="pl-PL" sz="2400" dirty="0" smtClean="0"/>
              <a:t>dad</a:t>
            </a:r>
            <a:r>
              <a:rPr lang="uk-UA" sz="2400" dirty="0" smtClean="0"/>
              <a:t>-</a:t>
            </a:r>
            <a:r>
              <a:rPr lang="pl-PL" sz="2400" dirty="0" smtClean="0"/>
              <a:t>j</a:t>
            </a:r>
            <a:r>
              <a:rPr lang="uk-UA" sz="2400" dirty="0" smtClean="0"/>
              <a:t>ь, </a:t>
            </a:r>
            <a:r>
              <a:rPr lang="pl-PL" sz="2400" dirty="0" smtClean="0"/>
              <a:t>v</a:t>
            </a:r>
            <a:r>
              <a:rPr lang="uk-UA" sz="2400" dirty="0" smtClean="0"/>
              <a:t>ěžь, </a:t>
            </a:r>
            <a:r>
              <a:rPr lang="uk-UA" sz="2400" dirty="0" err="1" smtClean="0"/>
              <a:t>ěžь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XI</a:t>
            </a:r>
            <a:r>
              <a:rPr lang="uk-UA" dirty="0" smtClean="0"/>
              <a:t> ст. у множині в класі </a:t>
            </a:r>
            <a:r>
              <a:rPr lang="ru-RU" dirty="0" smtClean="0"/>
              <a:t>-</a:t>
            </a:r>
            <a:r>
              <a:rPr lang="uk-UA" b="1" dirty="0" smtClean="0"/>
              <a:t>о</a:t>
            </a:r>
            <a:r>
              <a:rPr lang="uk-UA" dirty="0" smtClean="0"/>
              <a:t>-/-</a:t>
            </a:r>
            <a:r>
              <a:rPr lang="uk-UA" b="1" dirty="0" smtClean="0"/>
              <a:t>е</a:t>
            </a:r>
            <a:r>
              <a:rPr lang="uk-UA" dirty="0" smtClean="0"/>
              <a:t>- та </a:t>
            </a:r>
            <a:r>
              <a:rPr lang="ru-RU" dirty="0" smtClean="0"/>
              <a:t>-</a:t>
            </a:r>
            <a:r>
              <a:rPr lang="uk-UA" b="1" dirty="0" err="1" smtClean="0"/>
              <a:t>но</a:t>
            </a:r>
            <a:r>
              <a:rPr lang="uk-UA" dirty="0" err="1" smtClean="0"/>
              <a:t>-</a:t>
            </a:r>
            <a:r>
              <a:rPr lang="uk-UA" dirty="0" smtClean="0"/>
              <a:t>/</a:t>
            </a:r>
            <a:r>
              <a:rPr lang="uk-UA" dirty="0" err="1" smtClean="0"/>
              <a:t>-</a:t>
            </a:r>
            <a:r>
              <a:rPr lang="uk-UA" b="1" dirty="0" err="1" smtClean="0"/>
              <a:t>не</a:t>
            </a:r>
            <a:r>
              <a:rPr lang="uk-UA" dirty="0" err="1" smtClean="0"/>
              <a:t>-</a:t>
            </a:r>
            <a:r>
              <a:rPr lang="uk-UA" dirty="0" smtClean="0"/>
              <a:t> форми типу </a:t>
            </a:r>
            <a:r>
              <a:rPr lang="uk-UA" i="1" dirty="0" smtClean="0"/>
              <a:t>берімо</a:t>
            </a:r>
            <a:r>
              <a:rPr lang="uk-UA" dirty="0" smtClean="0"/>
              <a:t>, </a:t>
            </a:r>
            <a:r>
              <a:rPr lang="uk-UA" i="1" dirty="0" err="1" smtClean="0"/>
              <a:t>несіте</a:t>
            </a:r>
            <a:r>
              <a:rPr lang="uk-UA" dirty="0" smtClean="0"/>
              <a:t>, утворені під впливом форм </a:t>
            </a:r>
            <a:r>
              <a:rPr lang="uk-UA" dirty="0" err="1" smtClean="0"/>
              <a:t>одн</a:t>
            </a:r>
            <a:r>
              <a:rPr lang="uk-UA" dirty="0" smtClean="0"/>
              <a:t>. (</a:t>
            </a:r>
            <a:r>
              <a:rPr lang="uk-UA" i="1" dirty="0" smtClean="0"/>
              <a:t>бері</a:t>
            </a:r>
            <a:r>
              <a:rPr lang="uk-UA" dirty="0" smtClean="0"/>
              <a:t>, </a:t>
            </a:r>
            <a:r>
              <a:rPr lang="uk-UA" i="1" dirty="0" err="1" smtClean="0"/>
              <a:t>несі</a:t>
            </a:r>
            <a:r>
              <a:rPr lang="uk-UA" dirty="0" smtClean="0"/>
              <a:t>) </a:t>
            </a:r>
          </a:p>
          <a:p>
            <a:pPr>
              <a:buNone/>
            </a:pPr>
            <a:r>
              <a:rPr lang="uk-UA" dirty="0" smtClean="0"/>
              <a:t>форми множини типу </a:t>
            </a:r>
            <a:r>
              <a:rPr lang="uk-UA" i="1" dirty="0" smtClean="0"/>
              <a:t>хвалімо</a:t>
            </a:r>
            <a:r>
              <a:rPr lang="uk-UA" dirty="0" smtClean="0"/>
              <a:t>, </a:t>
            </a:r>
            <a:r>
              <a:rPr lang="uk-UA" i="1" dirty="0" err="1" smtClean="0"/>
              <a:t>хваліте</a:t>
            </a:r>
            <a:r>
              <a:rPr lang="uk-UA" dirty="0" smtClean="0"/>
              <a:t>. </a:t>
            </a:r>
          </a:p>
          <a:p>
            <a:r>
              <a:rPr lang="uk-UA" dirty="0" smtClean="0"/>
              <a:t>від </a:t>
            </a:r>
            <a:r>
              <a:rPr lang="en-US" dirty="0" smtClean="0"/>
              <a:t>XIII</a:t>
            </a:r>
            <a:r>
              <a:rPr lang="uk-UA" dirty="0" smtClean="0"/>
              <a:t>-</a:t>
            </a:r>
            <a:r>
              <a:rPr lang="en-US" dirty="0" smtClean="0"/>
              <a:t>XIV</a:t>
            </a:r>
            <a:r>
              <a:rPr lang="uk-UA" dirty="0" smtClean="0"/>
              <a:t> ст. 1 особа множ. класу </a:t>
            </a:r>
            <a:r>
              <a:rPr lang="ru-RU" dirty="0" smtClean="0"/>
              <a:t>-</a:t>
            </a:r>
            <a:r>
              <a:rPr lang="uk-UA" b="1" dirty="0" smtClean="0"/>
              <a:t>о</a:t>
            </a:r>
            <a:r>
              <a:rPr lang="uk-UA" dirty="0" smtClean="0"/>
              <a:t>-/-</a:t>
            </a:r>
            <a:r>
              <a:rPr lang="uk-UA" b="1" dirty="0" smtClean="0"/>
              <a:t>е</a:t>
            </a:r>
            <a:r>
              <a:rPr lang="uk-UA" dirty="0" smtClean="0"/>
              <a:t>- та </a:t>
            </a:r>
            <a:r>
              <a:rPr lang="ru-RU" dirty="0" smtClean="0"/>
              <a:t>-</a:t>
            </a:r>
            <a:r>
              <a:rPr lang="uk-UA" b="1" dirty="0" err="1" smtClean="0"/>
              <a:t>но</a:t>
            </a:r>
            <a:r>
              <a:rPr lang="uk-UA" dirty="0" err="1" smtClean="0"/>
              <a:t>-</a:t>
            </a:r>
            <a:r>
              <a:rPr lang="uk-UA" dirty="0" smtClean="0"/>
              <a:t>/</a:t>
            </a:r>
            <a:r>
              <a:rPr lang="uk-UA" dirty="0" err="1" smtClean="0"/>
              <a:t>-</a:t>
            </a:r>
            <a:r>
              <a:rPr lang="uk-UA" b="1" dirty="0" err="1" smtClean="0"/>
              <a:t>не</a:t>
            </a:r>
            <a:r>
              <a:rPr lang="uk-UA" dirty="0" err="1" smtClean="0"/>
              <a:t>-</a:t>
            </a:r>
            <a:r>
              <a:rPr lang="uk-UA" dirty="0" smtClean="0"/>
              <a:t> замінює давню форму на форму теперішнього часу: </a:t>
            </a:r>
          </a:p>
          <a:p>
            <a:pPr>
              <a:buNone/>
            </a:pPr>
            <a:r>
              <a:rPr lang="uk-UA" i="1" dirty="0" err="1" smtClean="0"/>
              <a:t>поідемъ</a:t>
            </a:r>
            <a:r>
              <a:rPr lang="uk-UA" i="1" dirty="0" smtClean="0"/>
              <a:t> на </a:t>
            </a:r>
            <a:r>
              <a:rPr lang="uk-UA" i="1" dirty="0" err="1" smtClean="0"/>
              <a:t>ня</a:t>
            </a:r>
            <a:r>
              <a:rPr lang="uk-UA" dirty="0" smtClean="0"/>
              <a:t> – ходімо на нього, суч. </a:t>
            </a:r>
            <a:r>
              <a:rPr lang="uk-UA" i="1" dirty="0" err="1" smtClean="0"/>
              <a:t>пойдём</a:t>
            </a:r>
            <a:r>
              <a:rPr lang="uk-UA" dirty="0" smtClean="0"/>
              <a:t>, </a:t>
            </a:r>
            <a:r>
              <a:rPr lang="uk-UA" i="1" dirty="0" err="1" smtClean="0"/>
              <a:t>пойдёмте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форма </a:t>
            </a:r>
            <a:r>
              <a:rPr lang="uk-UA" i="1" dirty="0" err="1" smtClean="0"/>
              <a:t>хвалимъ</a:t>
            </a:r>
            <a:r>
              <a:rPr lang="uk-UA" dirty="0" smtClean="0"/>
              <a:t> спочатку мала аналогічне звучання з формою 1 ос. множ. теперішнього часу</a:t>
            </a:r>
            <a:endParaRPr lang="ru-RU" dirty="0" smtClean="0"/>
          </a:p>
          <a:p>
            <a:r>
              <a:rPr lang="uk-UA" dirty="0" smtClean="0"/>
              <a:t>2 ос. </a:t>
            </a:r>
            <a:r>
              <a:rPr lang="uk-UA" dirty="0" err="1" smtClean="0"/>
              <a:t>одн</a:t>
            </a:r>
            <a:r>
              <a:rPr lang="uk-UA" dirty="0" smtClean="0"/>
              <a:t>. – зберігся лише наголошений -</a:t>
            </a:r>
            <a:r>
              <a:rPr lang="uk-UA" b="1" dirty="0" smtClean="0"/>
              <a:t>і</a:t>
            </a:r>
            <a:r>
              <a:rPr lang="uk-UA" dirty="0" smtClean="0"/>
              <a:t> в кінці слова (</a:t>
            </a:r>
            <a:r>
              <a:rPr lang="uk-UA" i="1" dirty="0" smtClean="0"/>
              <a:t>неси</a:t>
            </a:r>
            <a:r>
              <a:rPr lang="uk-UA" dirty="0" smtClean="0"/>
              <a:t>, </a:t>
            </a:r>
            <a:r>
              <a:rPr lang="uk-UA" i="1" dirty="0" err="1" smtClean="0"/>
              <a:t>иди</a:t>
            </a:r>
            <a:r>
              <a:rPr lang="uk-UA" dirty="0" smtClean="0"/>
              <a:t>), ненаголошений </a:t>
            </a:r>
            <a:r>
              <a:rPr lang="ru-RU" dirty="0" smtClean="0"/>
              <a:t>-</a:t>
            </a:r>
            <a:r>
              <a:rPr lang="uk-UA" b="1" dirty="0" smtClean="0"/>
              <a:t>і</a:t>
            </a:r>
            <a:r>
              <a:rPr lang="uk-UA" dirty="0" smtClean="0"/>
              <a:t> занепав: </a:t>
            </a:r>
            <a:r>
              <a:rPr lang="uk-UA" i="1" dirty="0" smtClean="0"/>
              <a:t>будь гостем</a:t>
            </a:r>
            <a:r>
              <a:rPr lang="uk-UA" dirty="0" smtClean="0"/>
              <a:t> (</a:t>
            </a:r>
            <a:r>
              <a:rPr lang="en-US" dirty="0" smtClean="0"/>
              <a:t>XIII</a:t>
            </a:r>
            <a:r>
              <a:rPr lang="uk-UA" dirty="0" smtClean="0"/>
              <a:t> </a:t>
            </a:r>
            <a:r>
              <a:rPr lang="uk-UA" dirty="0" err="1" smtClean="0"/>
              <a:t>ст</a:t>
            </a:r>
            <a:r>
              <a:rPr lang="uk-UA" dirty="0" smtClean="0"/>
              <a:t>).</a:t>
            </a:r>
            <a:endParaRPr lang="ru-RU" dirty="0" smtClean="0"/>
          </a:p>
          <a:p>
            <a:r>
              <a:rPr lang="uk-UA" dirty="0" smtClean="0"/>
              <a:t>Форми 3 особи </a:t>
            </a:r>
            <a:r>
              <a:rPr lang="uk-UA" dirty="0" err="1" smtClean="0"/>
              <a:t>одн</a:t>
            </a:r>
            <a:r>
              <a:rPr lang="uk-UA" dirty="0" smtClean="0"/>
              <a:t>. та множ. були заміщені новими, які складалися з форм теперішнього часу на -</a:t>
            </a:r>
            <a:r>
              <a:rPr lang="uk-UA" b="1" dirty="0" smtClean="0"/>
              <a:t>і</a:t>
            </a:r>
            <a:r>
              <a:rPr lang="uk-UA" dirty="0" smtClean="0"/>
              <a:t> та частки </a:t>
            </a:r>
            <a:r>
              <a:rPr lang="uk-UA" b="1" dirty="0" err="1" smtClean="0"/>
              <a:t>да</a:t>
            </a:r>
            <a:r>
              <a:rPr lang="uk-UA" dirty="0" smtClean="0"/>
              <a:t>, </a:t>
            </a:r>
            <a:r>
              <a:rPr lang="uk-UA" b="1" dirty="0" err="1" smtClean="0"/>
              <a:t>пусть</a:t>
            </a:r>
            <a:r>
              <a:rPr lang="uk-UA" dirty="0" smtClean="0"/>
              <a:t> (</a:t>
            </a:r>
            <a:r>
              <a:rPr lang="uk-UA" dirty="0" err="1" smtClean="0"/>
              <a:t>пусть</a:t>
            </a:r>
            <a:r>
              <a:rPr lang="uk-UA" dirty="0" smtClean="0"/>
              <a:t> он </a:t>
            </a:r>
            <a:r>
              <a:rPr lang="uk-UA" dirty="0" err="1" smtClean="0"/>
              <a:t>идёт</a:t>
            </a:r>
            <a:r>
              <a:rPr lang="uk-UA" dirty="0" smtClean="0"/>
              <a:t>).</a:t>
            </a:r>
            <a:endParaRPr lang="ru-RU" dirty="0" smtClean="0"/>
          </a:p>
          <a:p>
            <a:r>
              <a:rPr lang="uk-UA" dirty="0" smtClean="0"/>
              <a:t>У </a:t>
            </a:r>
            <a:r>
              <a:rPr lang="uk-UA" dirty="0" err="1" smtClean="0"/>
              <a:t>атематичній</a:t>
            </a:r>
            <a:r>
              <a:rPr lang="uk-UA" dirty="0" smtClean="0"/>
              <a:t> дієвідміні в 2 ос. </a:t>
            </a:r>
            <a:r>
              <a:rPr lang="uk-UA" dirty="0" err="1" smtClean="0"/>
              <a:t>одн</a:t>
            </a:r>
            <a:r>
              <a:rPr lang="uk-UA" dirty="0" smtClean="0"/>
              <a:t>. від </a:t>
            </a:r>
            <a:r>
              <a:rPr lang="uk-UA" i="1" dirty="0" smtClean="0"/>
              <a:t>даті</a:t>
            </a:r>
            <a:r>
              <a:rPr lang="uk-UA" dirty="0" smtClean="0"/>
              <a:t> вже в </a:t>
            </a:r>
            <a:r>
              <a:rPr lang="en-US" dirty="0" smtClean="0"/>
              <a:t>XIV</a:t>
            </a:r>
            <a:r>
              <a:rPr lang="uk-UA" dirty="0" smtClean="0"/>
              <a:t> ст. маємо аналогічні форми на -</a:t>
            </a:r>
            <a:r>
              <a:rPr lang="uk-UA" b="1" dirty="0" smtClean="0"/>
              <a:t>і</a:t>
            </a:r>
            <a:r>
              <a:rPr lang="uk-UA" dirty="0" smtClean="0"/>
              <a:t>: </a:t>
            </a:r>
          </a:p>
          <a:p>
            <a:pPr algn="ctr">
              <a:buNone/>
            </a:pPr>
            <a:r>
              <a:rPr lang="uk-UA" i="1" dirty="0" err="1" smtClean="0"/>
              <a:t>хлєбъ</a:t>
            </a:r>
            <a:r>
              <a:rPr lang="uk-UA" i="1" dirty="0" smtClean="0"/>
              <a:t> наш </a:t>
            </a:r>
            <a:r>
              <a:rPr lang="uk-UA" i="1" dirty="0" err="1" smtClean="0"/>
              <a:t>даі</a:t>
            </a:r>
            <a:r>
              <a:rPr lang="uk-UA" i="1" dirty="0" smtClean="0"/>
              <a:t> </a:t>
            </a:r>
            <a:r>
              <a:rPr lang="uk-UA" i="1" dirty="0" err="1" smtClean="0"/>
              <a:t>жє</a:t>
            </a:r>
            <a:r>
              <a:rPr lang="uk-UA" i="1" dirty="0" smtClean="0"/>
              <a:t> </a:t>
            </a:r>
            <a:r>
              <a:rPr lang="uk-UA" i="1" dirty="0" err="1" smtClean="0"/>
              <a:t>намъ</a:t>
            </a:r>
            <a:r>
              <a:rPr lang="uk-UA" i="1" dirty="0" smtClean="0"/>
              <a:t> </a:t>
            </a:r>
            <a:r>
              <a:rPr lang="uk-UA" i="1" dirty="0" err="1" smtClean="0"/>
              <a:t>днєсь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Умовний спосіб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Утворення: форми аориста дієслова </a:t>
            </a:r>
            <a:r>
              <a:rPr lang="uk-UA" i="1" dirty="0" err="1" smtClean="0"/>
              <a:t>быті</a:t>
            </a:r>
            <a:r>
              <a:rPr lang="uk-UA" i="1" dirty="0" smtClean="0"/>
              <a:t> +</a:t>
            </a:r>
            <a:r>
              <a:rPr lang="uk-UA" dirty="0" smtClean="0"/>
              <a:t> відповідні форми дієприкметника (минулого активного) на -</a:t>
            </a:r>
            <a:r>
              <a:rPr lang="uk-UA" b="1" dirty="0" smtClean="0"/>
              <a:t>л</a:t>
            </a:r>
            <a:r>
              <a:rPr lang="uk-UA" dirty="0" smtClean="0"/>
              <a:t>-: </a:t>
            </a:r>
          </a:p>
          <a:p>
            <a:pPr>
              <a:buNone/>
            </a:pPr>
            <a:r>
              <a:rPr lang="uk-UA" dirty="0" err="1" smtClean="0"/>
              <a:t>одн</a:t>
            </a:r>
            <a:r>
              <a:rPr lang="uk-UA" dirty="0" smtClean="0"/>
              <a:t>. 1 ос. </a:t>
            </a:r>
            <a:r>
              <a:rPr lang="uk-UA" i="1" dirty="0" err="1" smtClean="0"/>
              <a:t>быхъ</a:t>
            </a:r>
            <a:r>
              <a:rPr lang="uk-UA" dirty="0" smtClean="0"/>
              <a:t> </a:t>
            </a:r>
            <a:r>
              <a:rPr lang="uk-UA" i="1" dirty="0" err="1" smtClean="0"/>
              <a:t>нєслъ</a:t>
            </a:r>
            <a:r>
              <a:rPr lang="uk-UA" dirty="0" smtClean="0"/>
              <a:t>, 2 і 3 ос. </a:t>
            </a:r>
            <a:r>
              <a:rPr lang="uk-UA" i="1" dirty="0" err="1" smtClean="0"/>
              <a:t>бы</a:t>
            </a:r>
            <a:r>
              <a:rPr lang="uk-UA" i="1" dirty="0" smtClean="0"/>
              <a:t> </a:t>
            </a:r>
            <a:r>
              <a:rPr lang="uk-UA" i="1" dirty="0" err="1" smtClean="0"/>
              <a:t>нєслъ</a:t>
            </a:r>
            <a:r>
              <a:rPr lang="ru-RU" dirty="0" smtClean="0"/>
              <a:t>,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множ. 1 ос. </a:t>
            </a:r>
            <a:r>
              <a:rPr lang="uk-UA" i="1" dirty="0" err="1" smtClean="0"/>
              <a:t>быхомъ</a:t>
            </a:r>
            <a:r>
              <a:rPr lang="uk-UA" dirty="0" smtClean="0"/>
              <a:t> </a:t>
            </a:r>
            <a:r>
              <a:rPr lang="uk-UA" i="1" dirty="0" err="1" smtClean="0"/>
              <a:t>нєслі</a:t>
            </a:r>
            <a:r>
              <a:rPr lang="uk-UA" dirty="0" smtClean="0"/>
              <a:t>, 2 ос. </a:t>
            </a:r>
            <a:r>
              <a:rPr lang="uk-UA" i="1" dirty="0" err="1" smtClean="0"/>
              <a:t>быстє</a:t>
            </a:r>
            <a:r>
              <a:rPr lang="uk-UA" dirty="0" smtClean="0"/>
              <a:t> </a:t>
            </a:r>
            <a:r>
              <a:rPr lang="uk-UA" i="1" dirty="0" err="1" smtClean="0"/>
              <a:t>нєслі</a:t>
            </a:r>
            <a:r>
              <a:rPr lang="uk-UA" dirty="0" smtClean="0"/>
              <a:t>, 3 ос. </a:t>
            </a:r>
            <a:r>
              <a:rPr lang="uk-UA" i="1" dirty="0" err="1" smtClean="0"/>
              <a:t>быша</a:t>
            </a:r>
            <a:r>
              <a:rPr lang="uk-UA" dirty="0" smtClean="0"/>
              <a:t> </a:t>
            </a:r>
            <a:r>
              <a:rPr lang="uk-UA" i="1" dirty="0" err="1" smtClean="0"/>
              <a:t>нєслі</a:t>
            </a:r>
            <a:r>
              <a:rPr lang="uk-UA" dirty="0" smtClean="0"/>
              <a:t>: </a:t>
            </a:r>
            <a:r>
              <a:rPr lang="uk-UA" i="1" dirty="0" smtClean="0"/>
              <a:t>а </a:t>
            </a:r>
            <a:r>
              <a:rPr lang="uk-UA" i="1" dirty="0" err="1" smtClean="0"/>
              <a:t>быстє</a:t>
            </a:r>
            <a:r>
              <a:rPr lang="uk-UA" i="1" dirty="0" smtClean="0"/>
              <a:t> </a:t>
            </a:r>
            <a:r>
              <a:rPr lang="uk-UA" i="1" dirty="0" err="1" smtClean="0"/>
              <a:t>пустілі</a:t>
            </a:r>
            <a:r>
              <a:rPr lang="uk-UA" i="1" dirty="0" smtClean="0"/>
              <a:t> </a:t>
            </a:r>
            <a:r>
              <a:rPr lang="uk-UA" i="1" dirty="0" err="1" smtClean="0"/>
              <a:t>жіто</a:t>
            </a:r>
            <a:r>
              <a:rPr lang="uk-UA" i="1" dirty="0" smtClean="0"/>
              <a:t> </a:t>
            </a:r>
            <a:r>
              <a:rPr lang="uk-UA" dirty="0" smtClean="0"/>
              <a:t>(1300 р.).</a:t>
            </a:r>
            <a:endParaRPr lang="ru-RU" dirty="0" smtClean="0"/>
          </a:p>
          <a:p>
            <a:r>
              <a:rPr lang="en-US" dirty="0" smtClean="0"/>
              <a:t>XIV</a:t>
            </a:r>
            <a:r>
              <a:rPr lang="uk-UA" dirty="0" smtClean="0"/>
              <a:t> ст. починають з’являтися форми з додатковим </a:t>
            </a:r>
            <a:r>
              <a:rPr lang="uk-UA" b="1" dirty="0" err="1" smtClean="0"/>
              <a:t>бы</a:t>
            </a:r>
            <a:r>
              <a:rPr lang="uk-UA" dirty="0" smtClean="0"/>
              <a:t>: </a:t>
            </a:r>
          </a:p>
          <a:p>
            <a:pPr>
              <a:buNone/>
            </a:pPr>
            <a:r>
              <a:rPr lang="uk-UA" i="1" dirty="0" err="1" smtClean="0"/>
              <a:t>ашче</a:t>
            </a:r>
            <a:r>
              <a:rPr lang="uk-UA" i="1" dirty="0" smtClean="0"/>
              <a:t> </a:t>
            </a:r>
            <a:r>
              <a:rPr lang="uk-UA" i="1" dirty="0" err="1" smtClean="0"/>
              <a:t>бымя</a:t>
            </a:r>
            <a:r>
              <a:rPr lang="uk-UA" i="1" dirty="0" smtClean="0"/>
              <a:t> </a:t>
            </a:r>
            <a:r>
              <a:rPr lang="uk-UA" i="1" dirty="0" err="1" smtClean="0"/>
              <a:t>быстє</a:t>
            </a:r>
            <a:r>
              <a:rPr lang="uk-UA" i="1" dirty="0" smtClean="0"/>
              <a:t> вдалі</a:t>
            </a:r>
            <a:r>
              <a:rPr lang="uk-UA" dirty="0" smtClean="0"/>
              <a:t> (</a:t>
            </a:r>
            <a:r>
              <a:rPr lang="uk-UA" i="1" dirty="0" err="1" smtClean="0"/>
              <a:t>бы+быстє</a:t>
            </a:r>
            <a:r>
              <a:rPr lang="uk-UA" i="1" dirty="0" smtClean="0"/>
              <a:t> вдалі</a:t>
            </a:r>
            <a:r>
              <a:rPr lang="uk-UA" dirty="0" smtClean="0"/>
              <a:t>), </a:t>
            </a:r>
          </a:p>
          <a:p>
            <a:pPr>
              <a:buNone/>
            </a:pPr>
            <a:r>
              <a:rPr lang="uk-UA" i="1" dirty="0" err="1" smtClean="0"/>
              <a:t>ашче</a:t>
            </a:r>
            <a:r>
              <a:rPr lang="uk-UA" i="1" dirty="0" smtClean="0"/>
              <a:t> </a:t>
            </a:r>
            <a:r>
              <a:rPr lang="uk-UA" i="1" dirty="0" err="1" smtClean="0"/>
              <a:t>быхъ</a:t>
            </a:r>
            <a:r>
              <a:rPr lang="uk-UA" i="1" dirty="0" smtClean="0"/>
              <a:t> </a:t>
            </a:r>
            <a:r>
              <a:rPr lang="uk-UA" i="1" dirty="0" err="1" smtClean="0"/>
              <a:t>нє</a:t>
            </a:r>
            <a:r>
              <a:rPr lang="uk-UA" i="1" dirty="0" smtClean="0"/>
              <a:t> </a:t>
            </a:r>
            <a:r>
              <a:rPr lang="uk-UA" i="1" dirty="0" err="1" smtClean="0"/>
              <a:t>бы</a:t>
            </a:r>
            <a:r>
              <a:rPr lang="uk-UA" i="1" dirty="0" smtClean="0"/>
              <a:t> </a:t>
            </a:r>
            <a:r>
              <a:rPr lang="uk-UA" i="1" dirty="0" err="1" smtClean="0"/>
              <a:t>імъ</a:t>
            </a:r>
            <a:r>
              <a:rPr lang="uk-UA" i="1" dirty="0" smtClean="0"/>
              <a:t> </a:t>
            </a:r>
            <a:r>
              <a:rPr lang="uk-UA" i="1" dirty="0" err="1" smtClean="0"/>
              <a:t>дěлъ</a:t>
            </a:r>
            <a:r>
              <a:rPr lang="uk-UA" i="1" dirty="0" smtClean="0"/>
              <a:t> </a:t>
            </a:r>
            <a:r>
              <a:rPr lang="uk-UA" i="1" dirty="0" err="1" smtClean="0"/>
              <a:t>створілъ</a:t>
            </a:r>
            <a:r>
              <a:rPr lang="uk-UA" dirty="0" smtClean="0"/>
              <a:t> (</a:t>
            </a:r>
            <a:r>
              <a:rPr lang="uk-UA" i="1" dirty="0" smtClean="0"/>
              <a:t>якби їм не зробив</a:t>
            </a:r>
            <a:r>
              <a:rPr lang="uk-UA" dirty="0" smtClean="0"/>
              <a:t>) (</a:t>
            </a:r>
            <a:r>
              <a:rPr lang="uk-UA" i="1" dirty="0" err="1" smtClean="0"/>
              <a:t>бы</a:t>
            </a:r>
            <a:r>
              <a:rPr lang="uk-UA" i="1" dirty="0" smtClean="0"/>
              <a:t> + </a:t>
            </a:r>
            <a:r>
              <a:rPr lang="uk-UA" i="1" dirty="0" err="1" smtClean="0"/>
              <a:t>быхъ</a:t>
            </a:r>
            <a:r>
              <a:rPr lang="uk-UA" i="1" dirty="0" smtClean="0"/>
              <a:t> </a:t>
            </a:r>
            <a:r>
              <a:rPr lang="uk-UA" i="1" dirty="0" err="1" smtClean="0"/>
              <a:t>створілъ</a:t>
            </a:r>
            <a:r>
              <a:rPr lang="uk-UA" dirty="0" smtClean="0"/>
              <a:t>). </a:t>
            </a:r>
          </a:p>
          <a:p>
            <a:r>
              <a:rPr lang="uk-UA" dirty="0" smtClean="0"/>
              <a:t>форма аориста була заміщена формою теперішнього часу дієприкметників з одним лише </a:t>
            </a:r>
            <a:r>
              <a:rPr lang="uk-UA" b="1" dirty="0" err="1" smtClean="0"/>
              <a:t>бы</a:t>
            </a:r>
            <a:r>
              <a:rPr lang="uk-UA" dirty="0" smtClean="0"/>
              <a:t>: </a:t>
            </a:r>
          </a:p>
          <a:p>
            <a:pPr>
              <a:buNone/>
            </a:pPr>
            <a:r>
              <a:rPr lang="uk-UA" i="1" dirty="0" err="1" smtClean="0"/>
              <a:t>ашче</a:t>
            </a:r>
            <a:r>
              <a:rPr lang="uk-UA" i="1" dirty="0" smtClean="0"/>
              <a:t> </a:t>
            </a:r>
            <a:r>
              <a:rPr lang="uk-UA" i="1" dirty="0" err="1" smtClean="0"/>
              <a:t>бы</a:t>
            </a:r>
            <a:r>
              <a:rPr lang="uk-UA" i="1" dirty="0" smtClean="0"/>
              <a:t> </a:t>
            </a:r>
            <a:r>
              <a:rPr lang="uk-UA" i="1" dirty="0" err="1" smtClean="0"/>
              <a:t>вы</a:t>
            </a:r>
            <a:r>
              <a:rPr lang="uk-UA" i="1" dirty="0" smtClean="0"/>
              <a:t> сліпі </a:t>
            </a:r>
            <a:r>
              <a:rPr lang="uk-UA" i="1" dirty="0" err="1" smtClean="0"/>
              <a:t>былі</a:t>
            </a:r>
            <a:r>
              <a:rPr lang="uk-UA" dirty="0" smtClean="0"/>
              <a:t> (14 </a:t>
            </a:r>
            <a:r>
              <a:rPr lang="uk-UA" dirty="0" err="1" smtClean="0"/>
              <a:t>ст</a:t>
            </a:r>
            <a:r>
              <a:rPr lang="uk-UA" dirty="0" smtClean="0"/>
              <a:t>) (якби ви були сліпі).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План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 smtClean="0"/>
              <a:t>Форми дієслова в давньоруській мові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uk-UA" dirty="0" smtClean="0"/>
              <a:t>Форми теперішнього часу. Класи дієслів</a:t>
            </a:r>
          </a:p>
          <a:p>
            <a:pPr marL="514350" indent="-514350">
              <a:buAutoNum type="arabicPeriod"/>
            </a:pPr>
            <a:r>
              <a:rPr lang="uk-UA" dirty="0" smtClean="0"/>
              <a:t>Форми минулого часу</a:t>
            </a:r>
          </a:p>
          <a:p>
            <a:pPr marL="514350" indent="-514350">
              <a:buAutoNum type="arabicPeriod"/>
            </a:pPr>
            <a:r>
              <a:rPr lang="uk-UA" dirty="0" smtClean="0"/>
              <a:t>Майбутні часи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Наказовий спосіб</a:t>
            </a:r>
          </a:p>
          <a:p>
            <a:pPr marL="514350" indent="-514350">
              <a:buAutoNum type="arabicPeriod"/>
            </a:pPr>
            <a:r>
              <a:rPr lang="uk-UA" dirty="0" smtClean="0"/>
              <a:t>Умовний спосіб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/>
              <a:t>Тематичні</a:t>
            </a:r>
            <a:r>
              <a:rPr lang="uk-UA" dirty="0" smtClean="0"/>
              <a:t>: </a:t>
            </a:r>
          </a:p>
          <a:p>
            <a:pPr>
              <a:buNone/>
            </a:pPr>
            <a:r>
              <a:rPr lang="uk-UA" dirty="0" smtClean="0"/>
              <a:t>а) дійсний спосіб - форми теперішнього, майбутнього (простого і складеного), минулого (дві прості форми – аорист, імперфект, та дві складні – перфект і плюсквамперфект) часу; </a:t>
            </a:r>
          </a:p>
          <a:p>
            <a:pPr>
              <a:buNone/>
            </a:pPr>
            <a:r>
              <a:rPr lang="uk-UA" dirty="0" smtClean="0"/>
              <a:t>б) умовний спосіб; </a:t>
            </a:r>
          </a:p>
          <a:p>
            <a:pPr>
              <a:buNone/>
            </a:pPr>
            <a:r>
              <a:rPr lang="uk-UA" dirty="0" smtClean="0"/>
              <a:t>в) наказовий спосіб. </a:t>
            </a:r>
          </a:p>
          <a:p>
            <a:r>
              <a:rPr lang="uk-UA" b="1" dirty="0" err="1" smtClean="0"/>
              <a:t>Атематичні</a:t>
            </a:r>
            <a:r>
              <a:rPr lang="uk-UA" dirty="0" smtClean="0"/>
              <a:t> : </a:t>
            </a:r>
          </a:p>
          <a:p>
            <a:pPr>
              <a:buNone/>
            </a:pPr>
            <a:r>
              <a:rPr lang="uk-UA" dirty="0" smtClean="0"/>
              <a:t>а) інфінітив (характеризувався суфіксами </a:t>
            </a:r>
            <a:r>
              <a:rPr lang="uk-UA" dirty="0" err="1" smtClean="0"/>
              <a:t>-ти</a:t>
            </a:r>
            <a:r>
              <a:rPr lang="uk-UA" dirty="0" smtClean="0"/>
              <a:t>, </a:t>
            </a:r>
            <a:r>
              <a:rPr lang="uk-UA" dirty="0" err="1" smtClean="0"/>
              <a:t>-чи</a:t>
            </a:r>
            <a:r>
              <a:rPr lang="uk-UA" dirty="0" smtClean="0"/>
              <a:t>: нести, речи), який за походженням є застиглою формою іменника з відміною на *і в </a:t>
            </a:r>
            <a:r>
              <a:rPr lang="uk-UA" dirty="0" err="1" smtClean="0"/>
              <a:t>Д.в</a:t>
            </a:r>
            <a:r>
              <a:rPr lang="uk-UA" dirty="0" smtClean="0"/>
              <a:t>. – </a:t>
            </a:r>
            <a:r>
              <a:rPr lang="uk-UA" dirty="0" err="1" smtClean="0"/>
              <a:t>М.в</a:t>
            </a:r>
            <a:r>
              <a:rPr lang="uk-UA" dirty="0" smtClean="0"/>
              <a:t>.; </a:t>
            </a:r>
          </a:p>
          <a:p>
            <a:pPr>
              <a:buNone/>
            </a:pPr>
            <a:r>
              <a:rPr lang="uk-UA" dirty="0" smtClean="0"/>
              <a:t>б) супін </a:t>
            </a:r>
          </a:p>
          <a:p>
            <a:pPr>
              <a:buNone/>
            </a:pPr>
            <a:r>
              <a:rPr lang="uk-UA" i="1" dirty="0" err="1" smtClean="0"/>
              <a:t>идоу</a:t>
            </a:r>
            <a:r>
              <a:rPr lang="uk-UA" i="1" dirty="0" smtClean="0"/>
              <a:t> на </a:t>
            </a:r>
            <a:r>
              <a:rPr lang="uk-UA" i="1" dirty="0" err="1" smtClean="0"/>
              <a:t>вы</a:t>
            </a:r>
            <a:r>
              <a:rPr lang="uk-UA" i="1" dirty="0" smtClean="0"/>
              <a:t> </a:t>
            </a:r>
            <a:r>
              <a:rPr lang="uk-UA" i="1" dirty="0" err="1" smtClean="0"/>
              <a:t>воеватъ</a:t>
            </a:r>
            <a:r>
              <a:rPr lang="uk-UA" dirty="0" smtClean="0"/>
              <a:t> (Лавр. Літопис), </a:t>
            </a:r>
            <a:r>
              <a:rPr lang="uk-UA" i="1" dirty="0" err="1" smtClean="0"/>
              <a:t>тоу</a:t>
            </a:r>
            <a:r>
              <a:rPr lang="uk-UA" i="1" dirty="0" smtClean="0"/>
              <a:t> же </a:t>
            </a:r>
            <a:r>
              <a:rPr lang="uk-UA" i="1" dirty="0" err="1" smtClean="0"/>
              <a:t>сташа</a:t>
            </a:r>
            <a:r>
              <a:rPr lang="uk-UA" i="1" dirty="0" smtClean="0"/>
              <a:t> на </a:t>
            </a:r>
            <a:r>
              <a:rPr lang="uk-UA" i="1" dirty="0" err="1" smtClean="0"/>
              <a:t>ночь</a:t>
            </a:r>
            <a:r>
              <a:rPr lang="uk-UA" i="1" dirty="0" smtClean="0"/>
              <a:t> опочивати </a:t>
            </a:r>
            <a:r>
              <a:rPr lang="uk-UA" i="1" dirty="0" err="1" smtClean="0"/>
              <a:t>собе</a:t>
            </a:r>
            <a:r>
              <a:rPr lang="uk-UA" dirty="0" smtClean="0"/>
              <a:t> (Іпат. Літопис); за походженням супін є формою </a:t>
            </a:r>
            <a:r>
              <a:rPr lang="uk-UA" dirty="0" err="1" smtClean="0"/>
              <a:t>З.в</a:t>
            </a:r>
            <a:r>
              <a:rPr lang="uk-UA" dirty="0" smtClean="0"/>
              <a:t>. </a:t>
            </a:r>
            <a:r>
              <a:rPr lang="uk-UA" dirty="0" err="1" smtClean="0"/>
              <a:t>одн</a:t>
            </a:r>
            <a:r>
              <a:rPr lang="uk-UA" dirty="0" smtClean="0"/>
              <a:t>. відміни на *</a:t>
            </a:r>
            <a:r>
              <a:rPr lang="en-US" dirty="0" smtClean="0"/>
              <a:t>u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uk-UA" dirty="0" smtClean="0"/>
              <a:t>в) дієприкметник.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uk-UA" dirty="0" smtClean="0"/>
              <a:t>Форми дієслова утворювались: </a:t>
            </a:r>
          </a:p>
          <a:p>
            <a:pPr>
              <a:buNone/>
            </a:pPr>
            <a:r>
              <a:rPr lang="uk-UA" u="sng" dirty="0" smtClean="0"/>
              <a:t>від основи теперішнього</a:t>
            </a:r>
            <a:r>
              <a:rPr lang="uk-UA" dirty="0" smtClean="0"/>
              <a:t> – форми теперішнього часу та майбутнього часу, наказовий спосіб, активні та пасивні дієприкметники теперішнього часу</a:t>
            </a:r>
          </a:p>
          <a:p>
            <a:pPr>
              <a:buNone/>
            </a:pPr>
            <a:r>
              <a:rPr lang="uk-UA" u="sng" dirty="0" smtClean="0"/>
              <a:t>від основи минулого часу </a:t>
            </a:r>
            <a:r>
              <a:rPr lang="uk-UA" dirty="0" smtClean="0"/>
              <a:t>(= від основи інфінітива) – минулі часи дійсного способу – аорист та імперфект, інфінітив, супін, дієприкметник минулого часу на -л, активний і пасивний стан минулого часу)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Форми теперішнього часу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Класи дієслів</a:t>
            </a:r>
          </a:p>
          <a:p>
            <a:pPr>
              <a:buNone/>
            </a:pPr>
            <a:r>
              <a:rPr lang="uk-UA" b="1" dirty="0" smtClean="0"/>
              <a:t>І клас</a:t>
            </a:r>
            <a:r>
              <a:rPr lang="uk-UA" dirty="0" smtClean="0"/>
              <a:t> (-о-/-е-)</a:t>
            </a:r>
          </a:p>
          <a:p>
            <a:pPr>
              <a:buNone/>
            </a:pPr>
            <a:r>
              <a:rPr lang="uk-UA" dirty="0" smtClean="0"/>
              <a:t>дієслова, у яких основа теперішнього – простого майбутнього часу в формах 1-ї особи </a:t>
            </a:r>
            <a:r>
              <a:rPr lang="uk-UA" dirty="0" err="1" smtClean="0"/>
              <a:t>одн</a:t>
            </a:r>
            <a:r>
              <a:rPr lang="uk-UA" dirty="0" smtClean="0"/>
              <a:t>  та 3-ї особи множ закінчується на твердий приголосний. </a:t>
            </a:r>
          </a:p>
          <a:p>
            <a:pPr>
              <a:buNone/>
            </a:pPr>
            <a:r>
              <a:rPr lang="uk-UA" dirty="0" smtClean="0"/>
              <a:t> форма 2-ї особи </a:t>
            </a:r>
            <a:r>
              <a:rPr lang="uk-UA" dirty="0" err="1" smtClean="0"/>
              <a:t>одн</a:t>
            </a:r>
            <a:r>
              <a:rPr lang="uk-UA" dirty="0" smtClean="0"/>
              <a:t>. - ‑</a:t>
            </a:r>
            <a:r>
              <a:rPr lang="uk-UA" b="1" dirty="0" smtClean="0"/>
              <a:t>е</a:t>
            </a:r>
            <a:r>
              <a:rPr lang="uk-UA" dirty="0" smtClean="0"/>
              <a:t> (з </a:t>
            </a:r>
            <a:r>
              <a:rPr lang="uk-UA" dirty="0" err="1" smtClean="0"/>
              <a:t>давн</a:t>
            </a:r>
            <a:r>
              <a:rPr lang="uk-UA" dirty="0" smtClean="0"/>
              <a:t>. -</a:t>
            </a:r>
            <a:r>
              <a:rPr lang="uk-UA" b="1" dirty="0" smtClean="0"/>
              <a:t>о</a:t>
            </a:r>
            <a:r>
              <a:rPr lang="uk-UA" dirty="0" smtClean="0"/>
              <a:t>-/-</a:t>
            </a:r>
            <a:r>
              <a:rPr lang="uk-UA" b="1" dirty="0" smtClean="0"/>
              <a:t>е</a:t>
            </a:r>
            <a:r>
              <a:rPr lang="uk-UA" dirty="0" smtClean="0"/>
              <a:t>-) після </a:t>
            </a:r>
            <a:r>
              <a:rPr lang="uk-UA" dirty="0" err="1" smtClean="0"/>
              <a:t>вторинно</a:t>
            </a:r>
            <a:r>
              <a:rPr lang="uk-UA" dirty="0" smtClean="0"/>
              <a:t> пом’якшеного приголосного: </a:t>
            </a:r>
          </a:p>
          <a:p>
            <a:pPr>
              <a:buNone/>
            </a:pPr>
            <a:r>
              <a:rPr lang="uk-UA" i="1" dirty="0" err="1" smtClean="0"/>
              <a:t>несеши</a:t>
            </a:r>
            <a:r>
              <a:rPr lang="uk-UA" dirty="0" smtClean="0"/>
              <a:t> (первинно </a:t>
            </a:r>
            <a:r>
              <a:rPr lang="uk-UA" b="1" dirty="0" smtClean="0"/>
              <a:t>е</a:t>
            </a:r>
            <a:r>
              <a:rPr lang="uk-UA" dirty="0" smtClean="0"/>
              <a:t> відносився до основи дієслова і стояв перед закінченням </a:t>
            </a:r>
            <a:r>
              <a:rPr lang="uk-UA" b="1" dirty="0" err="1" smtClean="0"/>
              <a:t>ши</a:t>
            </a:r>
            <a:r>
              <a:rPr lang="uk-UA" dirty="0" smtClean="0"/>
              <a:t>; потім відбувається вирівнювання основ і тематичний голосний відходить до закінчення).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 ІІ класу</a:t>
            </a:r>
            <a:r>
              <a:rPr lang="uk-UA" dirty="0" smtClean="0"/>
              <a:t> (</a:t>
            </a:r>
            <a:r>
              <a:rPr lang="uk-UA" dirty="0" err="1" smtClean="0"/>
              <a:t>-но-</a:t>
            </a:r>
            <a:r>
              <a:rPr lang="uk-UA" dirty="0" smtClean="0"/>
              <a:t>/</a:t>
            </a:r>
            <a:r>
              <a:rPr lang="uk-UA" dirty="0" err="1" smtClean="0"/>
              <a:t>-не-</a:t>
            </a:r>
            <a:r>
              <a:rPr lang="uk-UA" dirty="0" smtClean="0"/>
              <a:t>)</a:t>
            </a:r>
          </a:p>
          <a:p>
            <a:pPr>
              <a:buNone/>
            </a:pPr>
            <a:r>
              <a:rPr lang="uk-UA" dirty="0" smtClean="0"/>
              <a:t>основа форм 1-ї особи </a:t>
            </a:r>
            <a:r>
              <a:rPr lang="uk-UA" dirty="0" err="1" smtClean="0"/>
              <a:t>одн</a:t>
            </a:r>
            <a:r>
              <a:rPr lang="uk-UA" dirty="0" smtClean="0"/>
              <a:t> та 3-ї особи множ закінчувалась на твердий приголосний </a:t>
            </a:r>
            <a:r>
              <a:rPr lang="uk-UA" dirty="0" err="1" smtClean="0"/>
              <a:t>-</a:t>
            </a:r>
            <a:r>
              <a:rPr lang="uk-UA" b="1" dirty="0" err="1" smtClean="0"/>
              <a:t>но</a:t>
            </a:r>
            <a:r>
              <a:rPr lang="uk-UA" dirty="0" err="1" smtClean="0"/>
              <a:t>-</a:t>
            </a:r>
            <a:r>
              <a:rPr lang="uk-UA" dirty="0" smtClean="0"/>
              <a:t>/</a:t>
            </a:r>
            <a:r>
              <a:rPr lang="uk-UA" dirty="0" err="1" smtClean="0"/>
              <a:t>-</a:t>
            </a:r>
            <a:r>
              <a:rPr lang="uk-UA" b="1" dirty="0" err="1" smtClean="0"/>
              <a:t>не</a:t>
            </a:r>
            <a:r>
              <a:rPr lang="uk-UA" dirty="0" err="1" smtClean="0"/>
              <a:t>-</a:t>
            </a:r>
            <a:r>
              <a:rPr lang="uk-UA" dirty="0" smtClean="0"/>
              <a:t>, </a:t>
            </a:r>
          </a:p>
          <a:p>
            <a:pPr>
              <a:buNone/>
            </a:pPr>
            <a:r>
              <a:rPr lang="uk-UA" dirty="0" smtClean="0"/>
              <a:t>наявність у складі основи суфікса </a:t>
            </a:r>
            <a:r>
              <a:rPr lang="uk-UA" dirty="0" err="1" smtClean="0"/>
              <a:t>-</a:t>
            </a:r>
            <a:r>
              <a:rPr lang="uk-UA" b="1" dirty="0" err="1" smtClean="0"/>
              <a:t>ну</a:t>
            </a:r>
            <a:r>
              <a:rPr lang="uk-UA" dirty="0" err="1" smtClean="0"/>
              <a:t>-</a:t>
            </a:r>
            <a:r>
              <a:rPr lang="uk-UA" dirty="0" smtClean="0"/>
              <a:t> (-</a:t>
            </a:r>
            <a:r>
              <a:rPr lang="uk-UA" b="1" dirty="0" smtClean="0"/>
              <a:t>н</a:t>
            </a:r>
            <a:r>
              <a:rPr lang="uk-UA" dirty="0" smtClean="0"/>
              <a:t>-), </a:t>
            </a:r>
          </a:p>
          <a:p>
            <a:pPr>
              <a:buNone/>
            </a:pPr>
            <a:r>
              <a:rPr lang="uk-UA" dirty="0" smtClean="0"/>
              <a:t> слово </a:t>
            </a:r>
            <a:r>
              <a:rPr lang="uk-UA" i="1" dirty="0" err="1" smtClean="0"/>
              <a:t>жьнуть</a:t>
            </a:r>
            <a:r>
              <a:rPr lang="uk-UA" dirty="0" smtClean="0"/>
              <a:t> відноситься до першого класу, оскільки -</a:t>
            </a:r>
            <a:r>
              <a:rPr lang="uk-UA" b="1" dirty="0" smtClean="0"/>
              <a:t>н</a:t>
            </a:r>
            <a:r>
              <a:rPr lang="uk-UA" dirty="0" smtClean="0"/>
              <a:t>- входить до складу кореня, а дієслова </a:t>
            </a:r>
            <a:r>
              <a:rPr lang="uk-UA" i="1" dirty="0" smtClean="0"/>
              <a:t>тонути</a:t>
            </a:r>
            <a:r>
              <a:rPr lang="uk-UA" dirty="0" smtClean="0"/>
              <a:t> (корінь *</a:t>
            </a:r>
            <a:r>
              <a:rPr lang="en-US" dirty="0" smtClean="0"/>
              <a:t>tor</a:t>
            </a:r>
            <a:r>
              <a:rPr lang="ru-RU" dirty="0" smtClean="0"/>
              <a:t>-</a:t>
            </a:r>
            <a:r>
              <a:rPr lang="uk-UA" dirty="0" smtClean="0"/>
              <a:t> топити), </a:t>
            </a:r>
            <a:r>
              <a:rPr lang="uk-UA" i="1" dirty="0" smtClean="0"/>
              <a:t>стануть</a:t>
            </a:r>
            <a:r>
              <a:rPr lang="uk-UA" dirty="0" smtClean="0"/>
              <a:t> (стати) відносяться до ІІ класу, оскільки </a:t>
            </a:r>
            <a:r>
              <a:rPr lang="uk-UA" dirty="0" err="1" smtClean="0"/>
              <a:t>-</a:t>
            </a:r>
            <a:r>
              <a:rPr lang="uk-UA" b="1" dirty="0" err="1" smtClean="0"/>
              <a:t>ну-</a:t>
            </a:r>
            <a:r>
              <a:rPr lang="uk-UA" dirty="0" smtClean="0"/>
              <a:t> є суфіксом.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ІІІ клас (</a:t>
            </a:r>
            <a:r>
              <a:rPr lang="en-US" b="1" dirty="0" smtClean="0"/>
              <a:t>-</a:t>
            </a:r>
            <a:r>
              <a:rPr lang="en-US" b="1" dirty="0" err="1" smtClean="0"/>
              <a:t>jo</a:t>
            </a:r>
            <a:r>
              <a:rPr lang="en-US" b="1" dirty="0" smtClean="0"/>
              <a:t>-/-je)</a:t>
            </a:r>
            <a:endParaRPr lang="uk-UA" b="1" dirty="0" smtClean="0"/>
          </a:p>
          <a:p>
            <a:pPr>
              <a:buNone/>
            </a:pPr>
            <a:r>
              <a:rPr lang="uk-UA" dirty="0" smtClean="0"/>
              <a:t>основа у всіх формах закінчується на </a:t>
            </a:r>
            <a:r>
              <a:rPr lang="uk-UA" b="1" dirty="0" smtClean="0"/>
              <a:t>й</a:t>
            </a:r>
            <a:r>
              <a:rPr lang="uk-UA" dirty="0" smtClean="0"/>
              <a:t> або м</a:t>
            </a:r>
            <a:r>
              <a:rPr lang="ru-RU" dirty="0" smtClean="0"/>
              <a:t>’</a:t>
            </a:r>
            <a:r>
              <a:rPr lang="uk-UA" dirty="0" smtClean="0"/>
              <a:t>який приголосний </a:t>
            </a:r>
            <a:r>
              <a:rPr lang="ru-RU" dirty="0" smtClean="0"/>
              <a:t>-</a:t>
            </a:r>
            <a:r>
              <a:rPr lang="uk-UA" b="1" dirty="0" err="1" smtClean="0"/>
              <a:t>йо</a:t>
            </a:r>
            <a:r>
              <a:rPr lang="uk-UA" dirty="0" err="1" smtClean="0"/>
              <a:t>-</a:t>
            </a:r>
            <a:r>
              <a:rPr lang="uk-UA" dirty="0" smtClean="0"/>
              <a:t>/-</a:t>
            </a:r>
            <a:r>
              <a:rPr lang="uk-UA" b="1" dirty="0" smtClean="0"/>
              <a:t>є</a:t>
            </a:r>
            <a:r>
              <a:rPr lang="uk-UA" dirty="0" smtClean="0"/>
              <a:t>-, який виник під дією </a:t>
            </a:r>
            <a:r>
              <a:rPr lang="ru-RU" dirty="0" smtClean="0"/>
              <a:t>*</a:t>
            </a:r>
            <a:r>
              <a:rPr lang="en-US" b="1" dirty="0" smtClean="0"/>
              <a:t>j</a:t>
            </a:r>
            <a:r>
              <a:rPr lang="ru-RU" dirty="0" smtClean="0"/>
              <a:t>: </a:t>
            </a:r>
            <a:endParaRPr lang="en-US" dirty="0" smtClean="0"/>
          </a:p>
          <a:p>
            <a:pPr>
              <a:buNone/>
            </a:pPr>
            <a:r>
              <a:rPr lang="uk-UA" i="1" dirty="0" err="1" smtClean="0"/>
              <a:t>вяжут</a:t>
            </a:r>
            <a:r>
              <a:rPr lang="uk-UA" dirty="0" smtClean="0"/>
              <a:t> – дієслово ІІІ класу, де </a:t>
            </a:r>
            <a:r>
              <a:rPr lang="uk-UA" b="1" dirty="0" smtClean="0"/>
              <a:t>ж</a:t>
            </a:r>
            <a:r>
              <a:rPr lang="uk-UA" dirty="0" smtClean="0"/>
              <a:t> </a:t>
            </a:r>
            <a:r>
              <a:rPr lang="ru-RU" dirty="0" smtClean="0"/>
              <a:t>&lt; *</a:t>
            </a:r>
            <a:r>
              <a:rPr lang="en-US" b="1" dirty="0" err="1" smtClean="0"/>
              <a:t>zj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en-US" b="1" dirty="0" smtClean="0"/>
              <a:t>IV</a:t>
            </a:r>
            <a:r>
              <a:rPr lang="uk-UA" b="1" dirty="0" smtClean="0"/>
              <a:t> клас</a:t>
            </a:r>
            <a:r>
              <a:rPr lang="uk-UA" dirty="0" smtClean="0"/>
              <a:t> </a:t>
            </a:r>
            <a:r>
              <a:rPr lang="en-US" dirty="0" smtClean="0"/>
              <a:t>(-</a:t>
            </a:r>
            <a:r>
              <a:rPr lang="en-US" b="1" dirty="0" err="1" smtClean="0"/>
              <a:t>i</a:t>
            </a:r>
            <a:r>
              <a:rPr lang="en-US" dirty="0" smtClean="0"/>
              <a:t>-)</a:t>
            </a:r>
          </a:p>
          <a:p>
            <a:pPr>
              <a:buNone/>
            </a:pPr>
            <a:r>
              <a:rPr lang="uk-UA" dirty="0" smtClean="0"/>
              <a:t>тематичний голосний </a:t>
            </a:r>
            <a:r>
              <a:rPr lang="ru-RU" dirty="0" smtClean="0"/>
              <a:t>-</a:t>
            </a:r>
            <a:r>
              <a:rPr lang="uk-UA" b="1" dirty="0" smtClean="0"/>
              <a:t>и</a:t>
            </a:r>
            <a:r>
              <a:rPr lang="uk-UA" dirty="0" smtClean="0"/>
              <a:t> не проявляється лише у формах 1-ї особи і 3-ї особи. У СРМ такі дієслова відносяться до другої дієвідміни (ходити).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9"/>
            <a:ext cx="8229600" cy="314327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V</a:t>
            </a:r>
            <a:r>
              <a:rPr lang="uk-UA" b="1" dirty="0" smtClean="0"/>
              <a:t> клас</a:t>
            </a:r>
            <a:r>
              <a:rPr lang="en-US" b="1" dirty="0" smtClean="0"/>
              <a:t> (</a:t>
            </a:r>
            <a:r>
              <a:rPr lang="uk-UA" dirty="0" err="1" smtClean="0"/>
              <a:t>атематичні</a:t>
            </a:r>
            <a:r>
              <a:rPr lang="uk-UA" dirty="0" smtClean="0"/>
              <a:t> дієслова) </a:t>
            </a:r>
          </a:p>
          <a:p>
            <a:pPr>
              <a:buNone/>
            </a:pPr>
            <a:r>
              <a:rPr lang="uk-UA" dirty="0" err="1" smtClean="0"/>
              <a:t>быти</a:t>
            </a:r>
            <a:r>
              <a:rPr lang="uk-UA" dirty="0" smtClean="0"/>
              <a:t>, дати, </a:t>
            </a:r>
            <a:r>
              <a:rPr lang="uk-UA" dirty="0" err="1" smtClean="0"/>
              <a:t>ěсти</a:t>
            </a:r>
            <a:r>
              <a:rPr lang="uk-UA" dirty="0" smtClean="0"/>
              <a:t>, </a:t>
            </a:r>
            <a:r>
              <a:rPr lang="uk-UA" dirty="0" err="1" smtClean="0"/>
              <a:t>вěдěти</a:t>
            </a:r>
            <a:r>
              <a:rPr lang="uk-UA" dirty="0" smtClean="0"/>
              <a:t>, </a:t>
            </a:r>
            <a:r>
              <a:rPr lang="uk-UA" i="1" dirty="0" err="1" smtClean="0"/>
              <a:t>имати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dirty="0" smtClean="0"/>
              <a:t>у 1-й особі </a:t>
            </a:r>
            <a:r>
              <a:rPr lang="uk-UA" dirty="0" err="1" smtClean="0"/>
              <a:t>одн</a:t>
            </a:r>
            <a:r>
              <a:rPr lang="uk-UA" dirty="0" smtClean="0"/>
              <a:t>. - закінчення </a:t>
            </a:r>
            <a:r>
              <a:rPr lang="uk-UA" dirty="0" err="1" smtClean="0"/>
              <a:t>-</a:t>
            </a:r>
            <a:r>
              <a:rPr lang="uk-UA" b="1" dirty="0" err="1" smtClean="0"/>
              <a:t>мь</a:t>
            </a:r>
            <a:r>
              <a:rPr lang="uk-UA" dirty="0" smtClean="0"/>
              <a:t> (</a:t>
            </a:r>
            <a:r>
              <a:rPr lang="uk-UA" dirty="0" err="1" smtClean="0"/>
              <a:t>есмь</a:t>
            </a:r>
            <a:r>
              <a:rPr lang="uk-UA" dirty="0" smtClean="0"/>
              <a:t>, дам, </a:t>
            </a:r>
            <a:r>
              <a:rPr lang="uk-UA" dirty="0" err="1" smtClean="0"/>
              <a:t>ěмь</a:t>
            </a:r>
            <a:r>
              <a:rPr lang="uk-UA" dirty="0" smtClean="0"/>
              <a:t>, </a:t>
            </a:r>
            <a:r>
              <a:rPr lang="uk-UA" dirty="0" err="1" smtClean="0"/>
              <a:t>вěмь</a:t>
            </a:r>
            <a:r>
              <a:rPr lang="uk-UA" dirty="0" smtClean="0"/>
              <a:t>, </a:t>
            </a:r>
            <a:r>
              <a:rPr lang="uk-UA" dirty="0" err="1" smtClean="0"/>
              <a:t>имамь</a:t>
            </a:r>
            <a:r>
              <a:rPr lang="uk-UA" dirty="0" smtClean="0"/>
              <a:t>), </a:t>
            </a:r>
          </a:p>
          <a:p>
            <a:pPr>
              <a:buNone/>
            </a:pPr>
            <a:r>
              <a:rPr lang="uk-UA" dirty="0" smtClean="0"/>
              <a:t>у 2-й особі </a:t>
            </a:r>
            <a:r>
              <a:rPr lang="uk-UA" dirty="0" err="1" smtClean="0"/>
              <a:t>одн</a:t>
            </a:r>
            <a:r>
              <a:rPr lang="uk-UA" dirty="0" smtClean="0"/>
              <a:t>. – закінчення </a:t>
            </a:r>
            <a:r>
              <a:rPr lang="uk-UA" dirty="0" err="1" smtClean="0"/>
              <a:t>-</a:t>
            </a:r>
            <a:r>
              <a:rPr lang="uk-UA" b="1" dirty="0" err="1" smtClean="0"/>
              <a:t>си</a:t>
            </a:r>
            <a:r>
              <a:rPr lang="uk-UA" dirty="0" smtClean="0"/>
              <a:t> (</a:t>
            </a:r>
            <a:r>
              <a:rPr lang="uk-UA" dirty="0" err="1" smtClean="0"/>
              <a:t>еси</a:t>
            </a:r>
            <a:r>
              <a:rPr lang="uk-UA" dirty="0" smtClean="0"/>
              <a:t>, даси, </a:t>
            </a:r>
            <a:r>
              <a:rPr lang="uk-UA" dirty="0" err="1" smtClean="0"/>
              <a:t>ěси</a:t>
            </a:r>
            <a:r>
              <a:rPr lang="uk-UA" dirty="0" smtClean="0"/>
              <a:t>, </a:t>
            </a:r>
            <a:r>
              <a:rPr lang="uk-UA" dirty="0" err="1" smtClean="0"/>
              <a:t>вěси</a:t>
            </a:r>
            <a:r>
              <a:rPr lang="uk-UA" dirty="0" smtClean="0"/>
              <a:t>, але </a:t>
            </a:r>
            <a:r>
              <a:rPr lang="uk-UA" dirty="0" err="1" smtClean="0"/>
              <a:t>имаши</a:t>
            </a:r>
            <a:r>
              <a:rPr lang="uk-UA" dirty="0" smtClean="0"/>
              <a:t>); </a:t>
            </a:r>
          </a:p>
          <a:p>
            <a:pPr>
              <a:buNone/>
            </a:pPr>
            <a:r>
              <a:rPr lang="uk-UA" dirty="0" smtClean="0"/>
              <a:t>у решті осіб закінчення були ті ж, що і в тематичних дієслів.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3" y="3500438"/>
          <a:ext cx="9144002" cy="3255264"/>
        </p:xfrm>
        <a:graphic>
          <a:graphicData uri="http://schemas.openxmlformats.org/drawingml/2006/table">
            <a:tbl>
              <a:tblPr/>
              <a:tblGrid>
                <a:gridCol w="838667"/>
                <a:gridCol w="2236151"/>
                <a:gridCol w="1359008"/>
                <a:gridCol w="2355088"/>
                <a:gridCol w="2355088"/>
              </a:tblGrid>
              <a:tr h="3750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однина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множина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1 ос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2 ос.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3ос.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несу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несеши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несешь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несеть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, несе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дамь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даси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дасть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несемъ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несеми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несемо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несеме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несете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несуть несу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дамь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дами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дамо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даме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дасте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дадять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дадя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1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Двоїна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5905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1.ос.              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несевě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несева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давě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дава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5905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2 і 3 ос.        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несета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даста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Відміна на -</a:t>
            </a:r>
            <a:r>
              <a:rPr lang="uk-UA" b="1" dirty="0" smtClean="0"/>
              <a:t>і</a:t>
            </a:r>
            <a:r>
              <a:rPr lang="uk-UA" dirty="0" smtClean="0"/>
              <a:t>- мала ті ж закінчення, що й відміна на -</a:t>
            </a:r>
            <a:r>
              <a:rPr lang="uk-UA" b="1" dirty="0" smtClean="0"/>
              <a:t>е</a:t>
            </a:r>
            <a:r>
              <a:rPr lang="uk-UA" dirty="0" smtClean="0"/>
              <a:t>-</a:t>
            </a:r>
          </a:p>
          <a:p>
            <a:r>
              <a:rPr lang="uk-UA" dirty="0" smtClean="0"/>
              <a:t>у 3 ос. множ закінчення </a:t>
            </a:r>
            <a:r>
              <a:rPr lang="uk-UA" dirty="0" err="1" smtClean="0"/>
              <a:t>-</a:t>
            </a:r>
            <a:r>
              <a:rPr lang="uk-UA" b="1" dirty="0" err="1" smtClean="0"/>
              <a:t>ать</a:t>
            </a:r>
            <a:r>
              <a:rPr lang="uk-UA" dirty="0" smtClean="0"/>
              <a:t>: </a:t>
            </a:r>
            <a:r>
              <a:rPr lang="uk-UA" i="1" dirty="0" smtClean="0"/>
              <a:t>хвалять</a:t>
            </a:r>
            <a:r>
              <a:rPr lang="uk-UA" dirty="0" smtClean="0"/>
              <a:t>, </a:t>
            </a:r>
            <a:r>
              <a:rPr lang="uk-UA" i="1" dirty="0" smtClean="0"/>
              <a:t>велять</a:t>
            </a:r>
            <a:r>
              <a:rPr lang="uk-UA" dirty="0" smtClean="0"/>
              <a:t>. </a:t>
            </a:r>
          </a:p>
          <a:p>
            <a:r>
              <a:rPr lang="uk-UA" i="1" dirty="0" smtClean="0"/>
              <a:t>дам:</a:t>
            </a:r>
            <a:r>
              <a:rPr lang="uk-UA" dirty="0" smtClean="0"/>
              <a:t> від </a:t>
            </a:r>
            <a:r>
              <a:rPr lang="en-US" dirty="0" smtClean="0"/>
              <a:t>XIV</a:t>
            </a:r>
            <a:r>
              <a:rPr lang="uk-UA" dirty="0" smtClean="0"/>
              <a:t> ст. в 3 ос. множ. виступає форма </a:t>
            </a:r>
            <a:r>
              <a:rPr lang="uk-UA" i="1" dirty="0" smtClean="0"/>
              <a:t>дадуть</a:t>
            </a:r>
            <a:r>
              <a:rPr lang="uk-UA" dirty="0" smtClean="0"/>
              <a:t> або </a:t>
            </a:r>
            <a:r>
              <a:rPr lang="uk-UA" i="1" dirty="0" err="1" smtClean="0"/>
              <a:t>даду</a:t>
            </a:r>
            <a:r>
              <a:rPr lang="uk-UA" dirty="0" smtClean="0"/>
              <a:t> (як у дієвідміні на -</a:t>
            </a:r>
            <a:r>
              <a:rPr lang="uk-UA" b="1" dirty="0" smtClean="0"/>
              <a:t>е</a:t>
            </a:r>
            <a:r>
              <a:rPr lang="uk-UA" dirty="0" smtClean="0"/>
              <a:t>-). </a:t>
            </a:r>
          </a:p>
          <a:p>
            <a:r>
              <a:rPr lang="uk-UA" i="1" dirty="0" err="1" smtClean="0"/>
              <a:t>есмь</a:t>
            </a:r>
            <a:r>
              <a:rPr lang="uk-UA" i="1" dirty="0" smtClean="0"/>
              <a:t>:</a:t>
            </a:r>
            <a:r>
              <a:rPr lang="uk-UA" dirty="0" smtClean="0"/>
              <a:t> у 3 ос. множ. мало форму </a:t>
            </a:r>
            <a:r>
              <a:rPr lang="uk-UA" i="1" dirty="0" smtClean="0"/>
              <a:t>суть</a:t>
            </a:r>
            <a:r>
              <a:rPr lang="uk-UA" dirty="0" smtClean="0"/>
              <a:t> або </a:t>
            </a:r>
            <a:r>
              <a:rPr lang="uk-UA" i="1" dirty="0" smtClean="0"/>
              <a:t>су</a:t>
            </a:r>
            <a:r>
              <a:rPr lang="uk-UA" dirty="0" smtClean="0"/>
              <a:t>, від </a:t>
            </a:r>
            <a:r>
              <a:rPr lang="en-US" dirty="0" smtClean="0"/>
              <a:t>XIV </a:t>
            </a:r>
            <a:r>
              <a:rPr lang="uk-UA" dirty="0" smtClean="0"/>
              <a:t>ст. в 1 ос. множ. разом з формою </a:t>
            </a:r>
            <a:r>
              <a:rPr lang="uk-UA" i="1" dirty="0" err="1" smtClean="0"/>
              <a:t>есмь</a:t>
            </a:r>
            <a:r>
              <a:rPr lang="uk-UA" dirty="0" smtClean="0"/>
              <a:t>, </a:t>
            </a:r>
            <a:r>
              <a:rPr lang="uk-UA" i="1" dirty="0" err="1" smtClean="0"/>
              <a:t>есмо</a:t>
            </a:r>
            <a:r>
              <a:rPr lang="uk-UA" dirty="0" smtClean="0"/>
              <a:t> і т.д. могло бути також </a:t>
            </a:r>
            <a:r>
              <a:rPr lang="uk-UA" i="1" dirty="0" err="1" smtClean="0"/>
              <a:t>есмя</a:t>
            </a:r>
            <a:r>
              <a:rPr lang="uk-UA" dirty="0" smtClean="0"/>
              <a:t>.</a:t>
            </a:r>
          </a:p>
          <a:p>
            <a:r>
              <a:rPr lang="uk-UA" dirty="0" err="1" smtClean="0"/>
              <a:t>-ть</a:t>
            </a:r>
            <a:r>
              <a:rPr lang="uk-UA" dirty="0" smtClean="0"/>
              <a:t> у 3 ос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uk-UA" dirty="0" err="1" smtClean="0"/>
              <a:t>одн</a:t>
            </a:r>
            <a:r>
              <a:rPr lang="en-US" dirty="0" smtClean="0"/>
              <a:t>.</a:t>
            </a:r>
            <a:r>
              <a:rPr lang="uk-UA" dirty="0" smtClean="0"/>
              <a:t> та множ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en-US" dirty="0" smtClean="0"/>
              <a:t>&gt; </a:t>
            </a:r>
            <a:r>
              <a:rPr lang="uk-UA" dirty="0" err="1" smtClean="0"/>
              <a:t>-т’</a:t>
            </a:r>
            <a:r>
              <a:rPr lang="en-US" dirty="0" smtClean="0"/>
              <a:t> &gt; -</a:t>
            </a:r>
            <a:r>
              <a:rPr lang="ru-RU" dirty="0" smtClean="0"/>
              <a:t>т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(процес ствердіння </a:t>
            </a:r>
            <a:r>
              <a:rPr lang="uk-UA" dirty="0" err="1" smtClean="0"/>
              <a:t>-т’</a:t>
            </a:r>
            <a:r>
              <a:rPr lang="uk-UA" dirty="0" smtClean="0"/>
              <a:t> розпочався в ХІІІ ст.). </a:t>
            </a:r>
          </a:p>
          <a:p>
            <a:pPr>
              <a:buNone/>
            </a:pPr>
            <a:r>
              <a:rPr lang="uk-UA" i="1" dirty="0" err="1" smtClean="0"/>
              <a:t>несёт</a:t>
            </a:r>
            <a:r>
              <a:rPr lang="uk-UA" dirty="0" smtClean="0"/>
              <a:t>, </a:t>
            </a:r>
            <a:r>
              <a:rPr lang="uk-UA" i="1" dirty="0" err="1" smtClean="0"/>
              <a:t>хвалит</a:t>
            </a:r>
            <a:r>
              <a:rPr lang="uk-UA" dirty="0" smtClean="0"/>
              <a:t> – </a:t>
            </a:r>
            <a:r>
              <a:rPr lang="uk-UA" i="1" dirty="0" err="1" smtClean="0"/>
              <a:t>несут</a:t>
            </a:r>
            <a:r>
              <a:rPr lang="uk-UA" dirty="0" smtClean="0"/>
              <a:t>, </a:t>
            </a:r>
            <a:r>
              <a:rPr lang="uk-UA" i="1" dirty="0" err="1" smtClean="0"/>
              <a:t>хвалят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(у південному наріччі є </a:t>
            </a:r>
            <a:r>
              <a:rPr lang="uk-UA" dirty="0" err="1" smtClean="0"/>
              <a:t>мякий</a:t>
            </a:r>
            <a:r>
              <a:rPr lang="uk-UA" dirty="0" smtClean="0"/>
              <a:t> -</a:t>
            </a:r>
            <a:r>
              <a:rPr lang="uk-UA" b="1" dirty="0" smtClean="0"/>
              <a:t>т</a:t>
            </a:r>
            <a:r>
              <a:rPr lang="ru-RU" dirty="0" smtClean="0"/>
              <a:t>’</a:t>
            </a:r>
            <a:r>
              <a:rPr lang="uk-UA" dirty="0" smtClean="0"/>
              <a:t>: </a:t>
            </a:r>
            <a:r>
              <a:rPr lang="uk-UA" i="1" dirty="0" smtClean="0"/>
              <a:t>хвалить</a:t>
            </a:r>
            <a:r>
              <a:rPr lang="uk-UA" dirty="0" smtClean="0"/>
              <a:t>, </a:t>
            </a:r>
            <a:r>
              <a:rPr lang="uk-UA" i="1" dirty="0" smtClean="0"/>
              <a:t>хвалять</a:t>
            </a:r>
            <a:r>
              <a:rPr lang="uk-UA" dirty="0" smtClean="0"/>
              <a:t>). </a:t>
            </a:r>
          </a:p>
          <a:p>
            <a:pPr>
              <a:buNone/>
            </a:pPr>
            <a:r>
              <a:rPr lang="uk-UA" dirty="0" smtClean="0"/>
              <a:t>новгородські берестяні грамоти </a:t>
            </a:r>
            <a:r>
              <a:rPr lang="uk-UA" i="1" dirty="0" smtClean="0"/>
              <a:t>не </a:t>
            </a:r>
            <a:r>
              <a:rPr lang="uk-UA" i="1" dirty="0" err="1" smtClean="0"/>
              <a:t>дěе</a:t>
            </a:r>
            <a:r>
              <a:rPr lang="uk-UA" i="1" dirty="0" smtClean="0"/>
              <a:t>, буде, </a:t>
            </a:r>
            <a:r>
              <a:rPr lang="uk-UA" i="1" dirty="0" err="1" smtClean="0"/>
              <a:t>почьну</a:t>
            </a:r>
            <a:r>
              <a:rPr lang="uk-UA" dirty="0" smtClean="0"/>
              <a:t> (ХІ ст.).  у </a:t>
            </a:r>
            <a:r>
              <a:rPr lang="uk-UA" dirty="0" err="1" smtClean="0"/>
              <a:t>стсл</a:t>
            </a:r>
            <a:r>
              <a:rPr lang="uk-UA" dirty="0" smtClean="0"/>
              <a:t> мові в 3 ос. </a:t>
            </a:r>
            <a:r>
              <a:rPr lang="uk-UA" dirty="0" err="1" smtClean="0"/>
              <a:t>одн</a:t>
            </a:r>
            <a:r>
              <a:rPr lang="uk-UA" dirty="0" smtClean="0"/>
              <a:t>. і множ. було закінчення -</a:t>
            </a:r>
            <a:r>
              <a:rPr lang="uk-UA" b="1" dirty="0" err="1" smtClean="0"/>
              <a:t>ть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1906</Words>
  <Application>Microsoft Office PowerPoint</Application>
  <PresentationFormat>Экран (4:3)</PresentationFormat>
  <Paragraphs>242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Історія дієслова</vt:lpstr>
      <vt:lpstr>План</vt:lpstr>
      <vt:lpstr>Слайд 3</vt:lpstr>
      <vt:lpstr>Слайд 4</vt:lpstr>
      <vt:lpstr>Форми теперішнього часу</vt:lpstr>
      <vt:lpstr>Слайд 6</vt:lpstr>
      <vt:lpstr>Слайд 7</vt:lpstr>
      <vt:lpstr>Слайд 8</vt:lpstr>
      <vt:lpstr>Слайд 9</vt:lpstr>
      <vt:lpstr>Форми минулого часу Аорист</vt:lpstr>
      <vt:lpstr>Імперфект</vt:lpstr>
      <vt:lpstr>Перфект</vt:lpstr>
      <vt:lpstr>Плюсквамперфект</vt:lpstr>
      <vt:lpstr>Майбутні часи</vt:lpstr>
      <vt:lpstr>Слайд 15</vt:lpstr>
      <vt:lpstr>Наказовий спосіб</vt:lpstr>
      <vt:lpstr>Слайд 17</vt:lpstr>
      <vt:lpstr>Умовний спосіб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дієслова</dc:title>
  <dc:creator>lenovo</dc:creator>
  <cp:lastModifiedBy>OLJA</cp:lastModifiedBy>
  <cp:revision>50</cp:revision>
  <dcterms:created xsi:type="dcterms:W3CDTF">2014-09-20T14:37:23Z</dcterms:created>
  <dcterms:modified xsi:type="dcterms:W3CDTF">2014-09-25T08:37:58Z</dcterms:modified>
</cp:coreProperties>
</file>