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D9E61-321A-43F3-A866-ED1876E6773C}" type="datetimeFigureOut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B1DD2-6E83-445A-BF32-BA92696AE8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33ACE-4B46-46AA-820D-536D4324D2D9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5E08-4D06-4888-8544-589A7378909E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06D-1397-48B9-B5E2-E91B45852716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9B39-BCF5-4841-A1EC-2D02A91BD8D3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3D1FC-AFC6-4594-AC9F-C78F15B9DAA7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0AC0-377D-47D5-9A95-E2F188E9AEFB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5302C-6155-4EA8-BD20-EB130860D5E0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A6B9-6857-40F2-9716-3644E11B357C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3D21A-9BA0-4221-B75D-9ED9F42C854B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883E-F33D-4AE5-A908-84D624909CC0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91D1-DEC6-47A5-B861-FA45799AEEEB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CD2C5-A362-417E-9BF4-8F26A2C44584}" type="datetime1">
              <a:rPr lang="ru-RU" smtClean="0"/>
              <a:pPr/>
              <a:t>04.10.2014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CAE49-7BE3-4CE3-8368-26186CBE86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Історія дієприкметника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Лекція 10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uk-UA" dirty="0"/>
              <a:t>узгоджувалися з іменником (займенником) у відмінку, числі та роді: 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aže</a:t>
            </a:r>
            <a:r>
              <a:rPr lang="en-US" dirty="0" smtClean="0"/>
              <a:t> </a:t>
            </a:r>
            <a:r>
              <a:rPr lang="en-US" dirty="0" err="1"/>
              <a:t>kto</a:t>
            </a:r>
            <a:r>
              <a:rPr lang="en-US" dirty="0"/>
              <a:t> </a:t>
            </a:r>
            <a:r>
              <a:rPr lang="en-US" dirty="0" err="1"/>
              <a:t>udaritь</a:t>
            </a:r>
            <a:r>
              <a:rPr lang="en-US" dirty="0"/>
              <a:t> </a:t>
            </a:r>
            <a:r>
              <a:rPr lang="en-US" dirty="0" err="1"/>
              <a:t>mečemь</a:t>
            </a:r>
            <a:r>
              <a:rPr lang="en-US" dirty="0"/>
              <a:t> ne </a:t>
            </a:r>
            <a:r>
              <a:rPr lang="en-US" dirty="0" err="1"/>
              <a:t>vynezъ</a:t>
            </a:r>
            <a:r>
              <a:rPr lang="en-US" dirty="0"/>
              <a:t> ego … 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‘</a:t>
            </a:r>
            <a:r>
              <a:rPr lang="uk-UA" dirty="0"/>
              <a:t>якщо хтось вдарить мечем не витягнувши його (з піхви)…</a:t>
            </a:r>
            <a:r>
              <a:rPr lang="en-US" dirty="0"/>
              <a:t>’</a:t>
            </a:r>
            <a:r>
              <a:rPr lang="uk-UA" dirty="0"/>
              <a:t> (1282 р</a:t>
            </a:r>
            <a:r>
              <a:rPr lang="uk-UA" dirty="0" smtClean="0"/>
              <a:t>.)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dumav</a:t>
            </a:r>
            <a:r>
              <a:rPr lang="uk-UA" dirty="0"/>
              <a:t>ъš</a:t>
            </a:r>
            <a:r>
              <a:rPr lang="en-US" dirty="0"/>
              <a:t>e o sob</a:t>
            </a:r>
            <a:r>
              <a:rPr lang="uk-UA" dirty="0"/>
              <a:t>ě </a:t>
            </a:r>
            <a:r>
              <a:rPr lang="en-US" dirty="0" err="1"/>
              <a:t>ja</a:t>
            </a:r>
            <a:r>
              <a:rPr lang="uk-UA" dirty="0"/>
              <a:t>š</a:t>
            </a:r>
            <a:r>
              <a:rPr lang="en-US" dirty="0"/>
              <a:t>a </a:t>
            </a:r>
            <a:r>
              <a:rPr lang="en-US" dirty="0" err="1"/>
              <a:t>sja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put</a:t>
            </a:r>
            <a:r>
              <a:rPr lang="uk-UA" dirty="0"/>
              <a:t>ь 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‘</a:t>
            </a:r>
            <a:r>
              <a:rPr lang="uk-UA" dirty="0" err="1"/>
              <a:t>і</a:t>
            </a:r>
            <a:r>
              <a:rPr lang="uk-UA" dirty="0"/>
              <a:t> так роздумуючи (= одночасно) окремо вирушили в </a:t>
            </a:r>
            <a:r>
              <a:rPr lang="uk-UA" dirty="0" err="1"/>
              <a:t>дорогу’</a:t>
            </a:r>
            <a:r>
              <a:rPr lang="uk-UA" dirty="0"/>
              <a:t> (</a:t>
            </a:r>
            <a:r>
              <a:rPr lang="en-US" dirty="0"/>
              <a:t>XIII</a:t>
            </a:r>
            <a:r>
              <a:rPr lang="uk-UA" dirty="0"/>
              <a:t>-</a:t>
            </a:r>
            <a:r>
              <a:rPr lang="pl-PL" dirty="0"/>
              <a:t>XIV</a:t>
            </a:r>
            <a:r>
              <a:rPr lang="uk-UA" dirty="0"/>
              <a:t> ст</a:t>
            </a:r>
            <a:r>
              <a:rPr lang="uk-UA" dirty="0" smtClean="0"/>
              <a:t>.) 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uk-UA" dirty="0"/>
              <a:t>šč</a:t>
            </a:r>
            <a:r>
              <a:rPr lang="en-US" dirty="0"/>
              <a:t>e </a:t>
            </a:r>
            <a:r>
              <a:rPr lang="en-US" dirty="0" err="1"/>
              <a:t>li</a:t>
            </a:r>
            <a:r>
              <a:rPr lang="en-US" dirty="0"/>
              <a:t> </a:t>
            </a:r>
            <a:r>
              <a:rPr lang="en-US" dirty="0" err="1"/>
              <a:t>ube</a:t>
            </a:r>
            <a:r>
              <a:rPr lang="uk-UA" dirty="0"/>
              <a:t>ž</a:t>
            </a:r>
            <a:r>
              <a:rPr lang="en-US" dirty="0"/>
              <a:t>it</a:t>
            </a:r>
            <a:r>
              <a:rPr lang="uk-UA" dirty="0"/>
              <a:t>ь </a:t>
            </a:r>
            <a:r>
              <a:rPr lang="en-US" dirty="0" err="1"/>
              <a:t>sotvorivyi</a:t>
            </a:r>
            <a:r>
              <a:rPr lang="en-US" dirty="0"/>
              <a:t> </a:t>
            </a:r>
            <a:r>
              <a:rPr lang="en-US" dirty="0" err="1"/>
              <a:t>ubiistvo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‘</a:t>
            </a:r>
            <a:r>
              <a:rPr lang="uk-UA" dirty="0" err="1"/>
              <a:t>якщо</a:t>
            </a:r>
            <a:r>
              <a:rPr lang="uk-UA" dirty="0"/>
              <a:t> втече той, хто вчинив </a:t>
            </a:r>
            <a:r>
              <a:rPr lang="uk-UA" dirty="0" err="1"/>
              <a:t>вбивство’</a:t>
            </a:r>
            <a:r>
              <a:rPr lang="uk-UA" dirty="0"/>
              <a:t> (1377 р.).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uk-UA" dirty="0"/>
              <a:t>Узагальнені форми на </a:t>
            </a:r>
            <a:r>
              <a:rPr lang="ru-RU" dirty="0"/>
              <a:t>-</a:t>
            </a:r>
            <a:r>
              <a:rPr lang="en-US" b="1" dirty="0"/>
              <a:t>v</a:t>
            </a:r>
            <a:r>
              <a:rPr lang="ru-RU" dirty="0"/>
              <a:t>, -</a:t>
            </a:r>
            <a:r>
              <a:rPr lang="en-US" b="1" dirty="0"/>
              <a:t>v</a:t>
            </a:r>
            <a:r>
              <a:rPr lang="ru-RU" b="1" dirty="0" err="1"/>
              <a:t>š</a:t>
            </a:r>
            <a:r>
              <a:rPr lang="en-US" b="1" dirty="0" err="1"/>
              <a:t>i</a:t>
            </a:r>
            <a:r>
              <a:rPr lang="en-US" dirty="0"/>
              <a:t> </a:t>
            </a:r>
            <a:r>
              <a:rPr lang="uk-UA" dirty="0"/>
              <a:t>утворили невідмінюваний прислівниковий </a:t>
            </a:r>
            <a:r>
              <a:rPr lang="uk-UA" dirty="0" smtClean="0"/>
              <a:t>дієприкметник</a:t>
            </a:r>
          </a:p>
          <a:p>
            <a:r>
              <a:rPr lang="en-US" dirty="0" smtClean="0"/>
              <a:t>XIII</a:t>
            </a:r>
            <a:r>
              <a:rPr lang="uk-UA" dirty="0"/>
              <a:t>-</a:t>
            </a:r>
            <a:r>
              <a:rPr lang="pl-PL" dirty="0"/>
              <a:t>XIV </a:t>
            </a:r>
            <a:r>
              <a:rPr lang="uk-UA" dirty="0" smtClean="0"/>
              <a:t>ст. </a:t>
            </a:r>
            <a:r>
              <a:rPr lang="uk-UA" dirty="0"/>
              <a:t>занепадають складені форми </a:t>
            </a:r>
            <a:r>
              <a:rPr lang="uk-UA" dirty="0" smtClean="0"/>
              <a:t>дієприкметника</a:t>
            </a:r>
            <a:endParaRPr lang="ru-RU" dirty="0"/>
          </a:p>
          <a:p>
            <a:r>
              <a:rPr lang="uk-UA" dirty="0" smtClean="0"/>
              <a:t>ад’єктивація дієприкметників: </a:t>
            </a:r>
          </a:p>
          <a:p>
            <a:pPr algn="ctr">
              <a:buNone/>
            </a:pPr>
            <a:r>
              <a:rPr lang="uk-UA" i="1" dirty="0" smtClean="0"/>
              <a:t>бувший</a:t>
            </a:r>
            <a:r>
              <a:rPr lang="uk-UA" dirty="0"/>
              <a:t>, </a:t>
            </a:r>
            <a:r>
              <a:rPr lang="uk-UA" i="1" dirty="0"/>
              <a:t>минувший</a:t>
            </a:r>
            <a:r>
              <a:rPr lang="uk-UA" dirty="0"/>
              <a:t>, </a:t>
            </a:r>
            <a:r>
              <a:rPr lang="uk-UA" i="1" dirty="0" err="1"/>
              <a:t>иссохший</a:t>
            </a:r>
            <a:r>
              <a:rPr lang="uk-UA" dirty="0"/>
              <a:t>, </a:t>
            </a:r>
            <a:r>
              <a:rPr lang="uk-UA" i="1" dirty="0" err="1"/>
              <a:t>опухший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uk-UA" dirty="0"/>
              <a:t>с) </a:t>
            </a:r>
            <a:r>
              <a:rPr lang="uk-UA" b="1" dirty="0"/>
              <a:t>Активний дієприкметник минулого часу ІІ.</a:t>
            </a:r>
            <a:endParaRPr lang="ru-RU" dirty="0"/>
          </a:p>
          <a:p>
            <a:pPr>
              <a:buNone/>
            </a:pPr>
            <a:r>
              <a:rPr lang="uk-UA" dirty="0" err="1" smtClean="0"/>
              <a:t>псл</a:t>
            </a:r>
            <a:r>
              <a:rPr lang="uk-UA" dirty="0" smtClean="0"/>
              <a:t> – суфікс </a:t>
            </a:r>
            <a:r>
              <a:rPr lang="uk-UA" dirty="0"/>
              <a:t>-</a:t>
            </a:r>
            <a:r>
              <a:rPr lang="uk-UA" b="1" dirty="0" smtClean="0"/>
              <a:t>л</a:t>
            </a:r>
            <a:r>
              <a:rPr lang="uk-UA" dirty="0" smtClean="0"/>
              <a:t>-</a:t>
            </a:r>
            <a:endParaRPr lang="uk-UA" dirty="0"/>
          </a:p>
          <a:p>
            <a:pPr>
              <a:buNone/>
            </a:pPr>
            <a:r>
              <a:rPr lang="uk-UA" dirty="0" err="1" smtClean="0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en-US" dirty="0" err="1"/>
              <a:t>nesl</a:t>
            </a:r>
            <a:r>
              <a:rPr lang="uk-UA" dirty="0"/>
              <a:t>ъ, </a:t>
            </a:r>
            <a:r>
              <a:rPr lang="en-US" dirty="0" err="1"/>
              <a:t>nesla</a:t>
            </a:r>
            <a:r>
              <a:rPr lang="uk-UA" dirty="0"/>
              <a:t>, </a:t>
            </a:r>
            <a:r>
              <a:rPr lang="en-US" dirty="0" err="1"/>
              <a:t>neslo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               </a:t>
            </a:r>
            <a:r>
              <a:rPr lang="en-US" dirty="0" err="1" smtClean="0"/>
              <a:t>chvalil</a:t>
            </a:r>
            <a:r>
              <a:rPr lang="uk-UA" dirty="0"/>
              <a:t>ъ, </a:t>
            </a:r>
            <a:r>
              <a:rPr lang="en-US" dirty="0" err="1"/>
              <a:t>chwalila</a:t>
            </a:r>
            <a:r>
              <a:rPr lang="uk-UA" dirty="0"/>
              <a:t>, </a:t>
            </a:r>
            <a:r>
              <a:rPr lang="en-US" dirty="0" err="1"/>
              <a:t>chwalilo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слугував </a:t>
            </a:r>
            <a:r>
              <a:rPr lang="uk-UA" dirty="0"/>
              <a:t>для творення перфекта, плюсквамперфекта та умовного способу. </a:t>
            </a:r>
            <a:endParaRPr lang="uk-UA" dirty="0" smtClean="0"/>
          </a:p>
          <a:p>
            <a:r>
              <a:rPr lang="uk-UA" dirty="0" smtClean="0"/>
              <a:t>Деякі </a:t>
            </a:r>
            <a:r>
              <a:rPr lang="uk-UA" dirty="0"/>
              <a:t>з цих дієприслівників на -</a:t>
            </a:r>
            <a:r>
              <a:rPr lang="uk-UA" b="1" dirty="0"/>
              <a:t>л</a:t>
            </a:r>
            <a:r>
              <a:rPr lang="uk-UA" dirty="0"/>
              <a:t>- сьогодні є прикметниками: </a:t>
            </a:r>
            <a:r>
              <a:rPr lang="uk-UA" i="1" dirty="0" err="1"/>
              <a:t>вялый</a:t>
            </a:r>
            <a:r>
              <a:rPr lang="uk-UA" dirty="0"/>
              <a:t>, </a:t>
            </a:r>
            <a:r>
              <a:rPr lang="uk-UA" i="1" dirty="0" err="1"/>
              <a:t>гнилой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Короткі дійсні дієприкметники минулого часу утворилися від основи інфінітива за допомогою суфікса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*-</a:t>
            </a:r>
            <a:r>
              <a:rPr lang="ru-RU" b="1" dirty="0" err="1"/>
              <a:t>us</a:t>
            </a:r>
            <a:r>
              <a:rPr lang="uk-UA" dirty="0"/>
              <a:t> </a:t>
            </a:r>
            <a:r>
              <a:rPr lang="uk-UA" dirty="0" smtClean="0"/>
              <a:t>(основа </a:t>
            </a:r>
            <a:r>
              <a:rPr lang="uk-UA" dirty="0"/>
              <a:t>на приголосний</a:t>
            </a:r>
            <a:r>
              <a:rPr lang="uk-UA" dirty="0" smtClean="0"/>
              <a:t>)</a:t>
            </a:r>
          </a:p>
          <a:p>
            <a:pPr>
              <a:buNone/>
            </a:pPr>
            <a:r>
              <a:rPr lang="uk-UA" dirty="0" smtClean="0"/>
              <a:t>*-</a:t>
            </a:r>
            <a:r>
              <a:rPr lang="ru-RU" b="1" dirty="0" err="1"/>
              <a:t>vus</a:t>
            </a:r>
            <a:r>
              <a:rPr lang="uk-UA" dirty="0"/>
              <a:t> </a:t>
            </a:r>
            <a:r>
              <a:rPr lang="uk-UA" dirty="0" smtClean="0"/>
              <a:t>(основа </a:t>
            </a:r>
            <a:r>
              <a:rPr lang="uk-UA" dirty="0"/>
              <a:t>на голосний),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основа </a:t>
            </a:r>
            <a:r>
              <a:rPr lang="uk-UA" dirty="0"/>
              <a:t>дієприкметника у всіх формах була ускладнена *</a:t>
            </a:r>
            <a:r>
              <a:rPr lang="ru-RU" b="1" dirty="0" err="1"/>
              <a:t>j</a:t>
            </a:r>
            <a:r>
              <a:rPr lang="uk-UA" dirty="0"/>
              <a:t>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основа інфінітива </a:t>
            </a:r>
            <a:r>
              <a:rPr lang="uk-UA" dirty="0"/>
              <a:t>+ суфікс дієприкметника + суфікс основи + закінчення 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*</a:t>
            </a:r>
            <a:r>
              <a:rPr lang="ru-RU" i="1" dirty="0" err="1"/>
              <a:t>nes</a:t>
            </a:r>
            <a:r>
              <a:rPr lang="ru-RU" i="1" dirty="0"/>
              <a:t> + </a:t>
            </a:r>
            <a:r>
              <a:rPr lang="ru-RU" i="1" dirty="0" err="1"/>
              <a:t>us</a:t>
            </a:r>
            <a:r>
              <a:rPr lang="ru-RU" i="1" dirty="0"/>
              <a:t> + </a:t>
            </a:r>
            <a:r>
              <a:rPr lang="ru-RU" i="1" dirty="0" err="1"/>
              <a:t>j</a:t>
            </a:r>
            <a:r>
              <a:rPr lang="ru-RU" i="1" dirty="0"/>
              <a:t> + а &gt;</a:t>
            </a:r>
            <a:r>
              <a:rPr lang="ru-RU" i="1" dirty="0" err="1"/>
              <a:t>несъша</a:t>
            </a:r>
            <a:r>
              <a:rPr lang="ru-RU" i="1" dirty="0"/>
              <a:t> </a:t>
            </a:r>
            <a:r>
              <a:rPr lang="ru-RU" dirty="0"/>
              <a:t>– Р. </a:t>
            </a:r>
            <a:r>
              <a:rPr lang="uk-UA" dirty="0"/>
              <a:t>в</a:t>
            </a:r>
            <a:r>
              <a:rPr lang="ru-RU" dirty="0"/>
              <a:t>. </a:t>
            </a:r>
            <a:r>
              <a:rPr lang="uk-UA" dirty="0" err="1"/>
              <a:t>одн</a:t>
            </a:r>
            <a:r>
              <a:rPr lang="ru-RU" dirty="0"/>
              <a:t>. ч. р</a:t>
            </a:r>
            <a:r>
              <a:rPr lang="ru-RU" dirty="0" smtClean="0"/>
              <a:t>. ([</a:t>
            </a:r>
            <a:r>
              <a:rPr lang="ru-RU" b="1" dirty="0" err="1"/>
              <a:t>ш</a:t>
            </a:r>
            <a:r>
              <a:rPr lang="ru-RU" dirty="0"/>
              <a:t>] </a:t>
            </a:r>
            <a:r>
              <a:rPr lang="en-US" dirty="0" smtClean="0"/>
              <a:t>&lt;</a:t>
            </a:r>
            <a:r>
              <a:rPr lang="ru-RU" dirty="0" smtClean="0"/>
              <a:t> </a:t>
            </a:r>
            <a:r>
              <a:rPr lang="ru-RU" dirty="0"/>
              <a:t>*</a:t>
            </a:r>
            <a:r>
              <a:rPr lang="ru-RU" b="1" dirty="0" err="1"/>
              <a:t>sj</a:t>
            </a:r>
            <a:r>
              <a:rPr lang="ru-RU" dirty="0"/>
              <a:t>, </a:t>
            </a:r>
            <a:r>
              <a:rPr lang="ru-RU" dirty="0" smtClean="0"/>
              <a:t>*</a:t>
            </a:r>
            <a:r>
              <a:rPr lang="ru-RU" b="1" dirty="0" err="1"/>
              <a:t>u</a:t>
            </a:r>
            <a:r>
              <a:rPr lang="uk-UA" dirty="0"/>
              <a:t> </a:t>
            </a:r>
            <a:r>
              <a:rPr lang="en-US" dirty="0" smtClean="0"/>
              <a:t>&gt; </a:t>
            </a:r>
            <a:r>
              <a:rPr lang="ru-RU" b="1" dirty="0" err="1" smtClean="0"/>
              <a:t>ъ</a:t>
            </a:r>
            <a:r>
              <a:rPr lang="uk-UA" b="1" dirty="0"/>
              <a:t>)</a:t>
            </a:r>
            <a:r>
              <a:rPr lang="uk-UA" dirty="0" smtClean="0"/>
              <a:t> </a:t>
            </a:r>
            <a:endParaRPr lang="ru-RU" dirty="0"/>
          </a:p>
          <a:p>
            <a:r>
              <a:rPr lang="uk-UA" dirty="0"/>
              <a:t>Форми </a:t>
            </a:r>
            <a:r>
              <a:rPr lang="uk-UA" dirty="0" smtClean="0"/>
              <a:t>з </a:t>
            </a:r>
            <a:r>
              <a:rPr lang="uk-UA" dirty="0" err="1" smtClean="0"/>
              <a:t>-</a:t>
            </a:r>
            <a:r>
              <a:rPr lang="uk-UA" b="1" dirty="0" err="1"/>
              <a:t>ъш</a:t>
            </a:r>
            <a:r>
              <a:rPr lang="uk-UA" dirty="0" err="1"/>
              <a:t>-</a:t>
            </a:r>
            <a:r>
              <a:rPr lang="uk-UA" dirty="0"/>
              <a:t> та </a:t>
            </a:r>
            <a:r>
              <a:rPr lang="uk-UA" dirty="0" err="1"/>
              <a:t>-</a:t>
            </a:r>
            <a:r>
              <a:rPr lang="uk-UA" b="1" dirty="0" err="1"/>
              <a:t>въш</a:t>
            </a:r>
            <a:r>
              <a:rPr lang="uk-UA" dirty="0" err="1"/>
              <a:t>-</a:t>
            </a:r>
            <a:r>
              <a:rPr lang="uk-UA" dirty="0"/>
              <a:t> виступали в усіх формах, крім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чол. та </a:t>
            </a:r>
            <a:r>
              <a:rPr lang="uk-UA" dirty="0" err="1"/>
              <a:t>с.р</a:t>
            </a:r>
            <a:r>
              <a:rPr lang="uk-UA" dirty="0"/>
              <a:t>., де були утворення на -</a:t>
            </a:r>
            <a:r>
              <a:rPr lang="uk-UA" b="1" dirty="0"/>
              <a:t>ъ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(&lt; </a:t>
            </a:r>
            <a:r>
              <a:rPr lang="uk-UA" dirty="0"/>
              <a:t>*</a:t>
            </a:r>
            <a:r>
              <a:rPr lang="ru-RU" b="1" dirty="0" err="1"/>
              <a:t>us</a:t>
            </a:r>
            <a:r>
              <a:rPr lang="uk-UA" dirty="0"/>
              <a:t>, </a:t>
            </a:r>
            <a:r>
              <a:rPr lang="uk-UA" dirty="0" smtClean="0"/>
              <a:t>[*</a:t>
            </a:r>
            <a:r>
              <a:rPr lang="ru-RU" b="1" dirty="0" err="1"/>
              <a:t>s</a:t>
            </a:r>
            <a:r>
              <a:rPr lang="uk-UA" dirty="0"/>
              <a:t>] відпав у результаті дії закону відкритого </a:t>
            </a:r>
            <a:r>
              <a:rPr lang="uk-UA" dirty="0" smtClean="0"/>
              <a:t>складу</a:t>
            </a:r>
          </a:p>
          <a:p>
            <a:pPr>
              <a:buNone/>
            </a:pPr>
            <a:r>
              <a:rPr lang="uk-UA" dirty="0" smtClean="0"/>
              <a:t>[*</a:t>
            </a:r>
            <a:r>
              <a:rPr lang="ru-RU" b="1" dirty="0" err="1"/>
              <a:t>u</a:t>
            </a:r>
            <a:r>
              <a:rPr lang="uk-UA" dirty="0"/>
              <a:t>] </a:t>
            </a:r>
            <a:r>
              <a:rPr lang="en-US" dirty="0" smtClean="0"/>
              <a:t>&gt; </a:t>
            </a:r>
            <a:r>
              <a:rPr lang="ru-RU" b="1" dirty="0" err="1" smtClean="0"/>
              <a:t>ъ</a:t>
            </a:r>
            <a:r>
              <a:rPr lang="uk-UA" dirty="0" smtClean="0"/>
              <a:t>) </a:t>
            </a:r>
          </a:p>
          <a:p>
            <a:pPr>
              <a:buNone/>
            </a:pPr>
            <a:r>
              <a:rPr lang="uk-UA" dirty="0" smtClean="0"/>
              <a:t>на </a:t>
            </a:r>
            <a:r>
              <a:rPr lang="uk-UA" dirty="0" err="1" smtClean="0"/>
              <a:t>-</a:t>
            </a:r>
            <a:r>
              <a:rPr lang="uk-UA" b="1" dirty="0" err="1" smtClean="0"/>
              <a:t>въ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en-US" dirty="0" smtClean="0"/>
              <a:t>&lt;</a:t>
            </a:r>
            <a:r>
              <a:rPr lang="uk-UA" dirty="0" smtClean="0"/>
              <a:t> </a:t>
            </a:r>
            <a:r>
              <a:rPr lang="uk-UA" dirty="0"/>
              <a:t>*</a:t>
            </a:r>
            <a:r>
              <a:rPr lang="ru-RU" b="1" dirty="0" err="1"/>
              <a:t>vus</a:t>
            </a:r>
            <a:r>
              <a:rPr lang="uk-UA" dirty="0"/>
              <a:t>): пор. </a:t>
            </a:r>
            <a:r>
              <a:rPr lang="uk-UA" i="1" dirty="0" err="1"/>
              <a:t>несъ</a:t>
            </a:r>
            <a:r>
              <a:rPr lang="uk-UA" i="1" dirty="0"/>
              <a:t>, </a:t>
            </a:r>
            <a:r>
              <a:rPr lang="uk-UA" i="1" dirty="0" err="1"/>
              <a:t>ходивъ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8786874" cy="685800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Відмінювались </a:t>
            </a:r>
            <a:r>
              <a:rPr lang="uk-UA" dirty="0" smtClean="0"/>
              <a:t>за </a:t>
            </a:r>
            <a:r>
              <a:rPr lang="uk-UA" dirty="0"/>
              <a:t>відміною іменників з основою на *</a:t>
            </a:r>
            <a:r>
              <a:rPr lang="uk-UA" b="1" dirty="0"/>
              <a:t>о</a:t>
            </a:r>
            <a:r>
              <a:rPr lang="uk-UA" dirty="0"/>
              <a:t> та *</a:t>
            </a:r>
            <a:r>
              <a:rPr lang="uk-UA" b="1" dirty="0"/>
              <a:t>а</a:t>
            </a:r>
            <a:r>
              <a:rPr lang="uk-UA" dirty="0"/>
              <a:t> м</a:t>
            </a:r>
            <a:r>
              <a:rPr lang="ru-RU" dirty="0"/>
              <a:t>’</a:t>
            </a:r>
            <a:r>
              <a:rPr lang="uk-UA" dirty="0"/>
              <a:t>якого типу: </a:t>
            </a:r>
            <a:endParaRPr lang="ru-RU" dirty="0"/>
          </a:p>
          <a:p>
            <a:pPr>
              <a:buNone/>
            </a:pPr>
            <a:r>
              <a:rPr lang="uk-UA" dirty="0"/>
              <a:t>               ч</a:t>
            </a:r>
            <a:r>
              <a:rPr lang="ru-RU" dirty="0"/>
              <a:t>. р. </a:t>
            </a:r>
            <a:r>
              <a:rPr lang="uk-UA" dirty="0"/>
              <a:t>  </a:t>
            </a:r>
            <a:r>
              <a:rPr lang="ru-RU" dirty="0"/>
              <a:t>с. р. </a:t>
            </a:r>
            <a:r>
              <a:rPr lang="uk-UA" dirty="0"/>
              <a:t>  </a:t>
            </a:r>
            <a:r>
              <a:rPr lang="ru-RU" dirty="0"/>
              <a:t>ж. р.</a:t>
            </a:r>
          </a:p>
          <a:p>
            <a:pPr>
              <a:buNone/>
            </a:pPr>
            <a:r>
              <a:rPr lang="uk-UA" dirty="0" err="1"/>
              <a:t>одн</a:t>
            </a:r>
            <a:r>
              <a:rPr lang="ru-RU" dirty="0"/>
              <a:t>. </a:t>
            </a:r>
            <a:r>
              <a:rPr lang="uk-UA" dirty="0"/>
              <a:t>Н</a:t>
            </a:r>
            <a:r>
              <a:rPr lang="ru-RU" dirty="0"/>
              <a:t>. </a:t>
            </a:r>
            <a:r>
              <a:rPr lang="ru-RU" i="1" dirty="0" err="1"/>
              <a:t>несъ</a:t>
            </a:r>
            <a:r>
              <a:rPr lang="ru-RU" i="1" dirty="0"/>
              <a:t> </a:t>
            </a:r>
            <a:r>
              <a:rPr lang="ru-RU" i="1" dirty="0" err="1"/>
              <a:t>несъ</a:t>
            </a:r>
            <a:r>
              <a:rPr lang="ru-RU" i="1" dirty="0"/>
              <a:t> </a:t>
            </a:r>
            <a:r>
              <a:rPr lang="ru-RU" i="1" dirty="0" err="1"/>
              <a:t>несъши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ru-RU" dirty="0" smtClean="0"/>
              <a:t>Р</a:t>
            </a:r>
            <a:r>
              <a:rPr lang="ru-RU" dirty="0"/>
              <a:t>. </a:t>
            </a:r>
            <a:r>
              <a:rPr lang="ru-RU" i="1" dirty="0" err="1"/>
              <a:t>несъша</a:t>
            </a:r>
            <a:r>
              <a:rPr lang="ru-RU" i="1" dirty="0"/>
              <a:t> </a:t>
            </a:r>
            <a:r>
              <a:rPr lang="ru-RU" i="1" dirty="0" err="1"/>
              <a:t>несъш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Д</a:t>
            </a:r>
            <a:r>
              <a:rPr lang="ru-RU" dirty="0"/>
              <a:t>. </a:t>
            </a:r>
            <a:r>
              <a:rPr lang="ru-RU" i="1" dirty="0" err="1"/>
              <a:t>несъшоу</a:t>
            </a:r>
            <a:r>
              <a:rPr lang="ru-RU" i="1" dirty="0"/>
              <a:t> </a:t>
            </a:r>
            <a:r>
              <a:rPr lang="ru-RU" i="1" dirty="0" err="1"/>
              <a:t>несъш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uk-UA" dirty="0" smtClean="0"/>
              <a:t>З</a:t>
            </a:r>
            <a:r>
              <a:rPr lang="ru-RU" dirty="0"/>
              <a:t>. </a:t>
            </a:r>
            <a:r>
              <a:rPr lang="ru-RU" i="1" dirty="0" err="1"/>
              <a:t>несъшь</a:t>
            </a:r>
            <a:r>
              <a:rPr lang="ru-RU" i="1" dirty="0"/>
              <a:t> </a:t>
            </a:r>
            <a:r>
              <a:rPr lang="ru-RU" i="1" dirty="0" err="1"/>
              <a:t>несъше</a:t>
            </a:r>
            <a:r>
              <a:rPr lang="ru-RU" i="1" dirty="0"/>
              <a:t> </a:t>
            </a:r>
            <a:r>
              <a:rPr lang="ru-RU" i="1" dirty="0" err="1"/>
              <a:t>несъшоу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uk-UA" dirty="0" smtClean="0"/>
              <a:t>О</a:t>
            </a:r>
            <a:r>
              <a:rPr lang="ru-RU" dirty="0"/>
              <a:t>. </a:t>
            </a:r>
            <a:r>
              <a:rPr lang="ru-RU" i="1" dirty="0" err="1"/>
              <a:t>несъшьмь</a:t>
            </a:r>
            <a:r>
              <a:rPr lang="ru-RU" i="1" dirty="0"/>
              <a:t> </a:t>
            </a:r>
            <a:r>
              <a:rPr lang="ru-RU" i="1" dirty="0" err="1"/>
              <a:t>несъшею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i="1" dirty="0" err="1"/>
              <a:t>несъши</a:t>
            </a:r>
            <a:r>
              <a:rPr lang="ru-RU" i="1" dirty="0"/>
              <a:t> </a:t>
            </a:r>
            <a:r>
              <a:rPr lang="ru-RU" i="1" dirty="0" err="1"/>
              <a:t>несъши</a:t>
            </a:r>
            <a:endParaRPr lang="ru-RU" dirty="0"/>
          </a:p>
          <a:p>
            <a:pPr>
              <a:buNone/>
            </a:pPr>
            <a:r>
              <a:rPr lang="uk-UA" dirty="0"/>
              <a:t>множ</a:t>
            </a:r>
            <a:r>
              <a:rPr lang="ru-RU" dirty="0"/>
              <a:t>. </a:t>
            </a:r>
            <a:r>
              <a:rPr lang="uk-UA" dirty="0"/>
              <a:t>Н</a:t>
            </a:r>
            <a:r>
              <a:rPr lang="ru-RU" i="1" dirty="0"/>
              <a:t>. </a:t>
            </a:r>
            <a:r>
              <a:rPr lang="ru-RU" i="1" dirty="0" err="1"/>
              <a:t>несъше</a:t>
            </a:r>
            <a:r>
              <a:rPr lang="ru-RU" i="1" dirty="0"/>
              <a:t> </a:t>
            </a:r>
            <a:r>
              <a:rPr lang="ru-RU" i="1" dirty="0" err="1"/>
              <a:t>несъша</a:t>
            </a:r>
            <a:r>
              <a:rPr lang="ru-RU" i="1" dirty="0"/>
              <a:t> </a:t>
            </a:r>
            <a:r>
              <a:rPr lang="ru-RU" i="1" dirty="0" err="1"/>
              <a:t>несъш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Р</a:t>
            </a:r>
            <a:r>
              <a:rPr lang="ru-RU" dirty="0"/>
              <a:t>. </a:t>
            </a:r>
            <a:r>
              <a:rPr lang="ru-RU" i="1" dirty="0" err="1"/>
              <a:t>несъшь</a:t>
            </a:r>
            <a:r>
              <a:rPr lang="ru-RU" i="1" dirty="0"/>
              <a:t> </a:t>
            </a:r>
            <a:r>
              <a:rPr lang="ru-RU" i="1" dirty="0" err="1"/>
              <a:t>несъшь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ru-RU" dirty="0" smtClean="0"/>
              <a:t>Д</a:t>
            </a:r>
            <a:r>
              <a:rPr lang="ru-RU" i="1" dirty="0"/>
              <a:t>. </a:t>
            </a:r>
            <a:r>
              <a:rPr lang="ru-RU" i="1" dirty="0" err="1"/>
              <a:t>несъшемъ</a:t>
            </a:r>
            <a:r>
              <a:rPr lang="ru-RU" i="1" dirty="0"/>
              <a:t> </a:t>
            </a:r>
            <a:r>
              <a:rPr lang="ru-RU" i="1" dirty="0" err="1"/>
              <a:t>несъшамъ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uk-UA" dirty="0" smtClean="0"/>
              <a:t>З</a:t>
            </a:r>
            <a:r>
              <a:rPr lang="ru-RU" i="1" dirty="0"/>
              <a:t>. </a:t>
            </a:r>
            <a:r>
              <a:rPr lang="ru-RU" i="1" dirty="0" err="1"/>
              <a:t>несъш</a:t>
            </a:r>
            <a:r>
              <a:rPr lang="ru-RU" dirty="0" err="1"/>
              <a:t>ѣ </a:t>
            </a:r>
            <a:r>
              <a:rPr lang="ru-RU" i="1" dirty="0" err="1"/>
              <a:t>несъша</a:t>
            </a:r>
            <a:r>
              <a:rPr lang="ru-RU" i="1" dirty="0"/>
              <a:t> </a:t>
            </a:r>
            <a:r>
              <a:rPr lang="ru-RU" i="1" dirty="0" err="1"/>
              <a:t>несъш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uk-UA" dirty="0" smtClean="0"/>
              <a:t>О</a:t>
            </a:r>
            <a:r>
              <a:rPr lang="ru-RU" i="1" dirty="0"/>
              <a:t>. </a:t>
            </a:r>
            <a:r>
              <a:rPr lang="ru-RU" i="1" dirty="0" err="1"/>
              <a:t>несъши</a:t>
            </a:r>
            <a:r>
              <a:rPr lang="ru-RU" i="1" dirty="0"/>
              <a:t> </a:t>
            </a:r>
            <a:r>
              <a:rPr lang="ru-RU" i="1" dirty="0" err="1"/>
              <a:t>несъшами</a:t>
            </a:r>
            <a:endParaRPr lang="ru-RU" dirty="0"/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i="1" dirty="0" err="1"/>
              <a:t>несъшихъ</a:t>
            </a:r>
            <a:r>
              <a:rPr lang="ru-RU" i="1" dirty="0"/>
              <a:t> </a:t>
            </a:r>
            <a:r>
              <a:rPr lang="ru-RU" i="1" dirty="0" err="1"/>
              <a:t>несъшахъ</a:t>
            </a:r>
            <a:endParaRPr lang="ru-RU" dirty="0"/>
          </a:p>
          <a:p>
            <a:pPr>
              <a:buNone/>
            </a:pPr>
            <a:r>
              <a:rPr lang="ru-RU" dirty="0" err="1"/>
              <a:t>дв</a:t>
            </a:r>
            <a:r>
              <a:rPr lang="ru-RU" dirty="0"/>
              <a:t>. </a:t>
            </a:r>
            <a:r>
              <a:rPr lang="uk-UA" dirty="0"/>
              <a:t>Н</a:t>
            </a:r>
            <a:r>
              <a:rPr lang="ru-RU" dirty="0"/>
              <a:t>.-</a:t>
            </a:r>
            <a:r>
              <a:rPr lang="uk-UA" dirty="0"/>
              <a:t>З</a:t>
            </a:r>
            <a:r>
              <a:rPr lang="ru-RU" dirty="0"/>
              <a:t>. </a:t>
            </a:r>
            <a:r>
              <a:rPr lang="ru-RU" i="1" dirty="0" err="1"/>
              <a:t>несъша</a:t>
            </a:r>
            <a:r>
              <a:rPr lang="ru-RU" i="1" dirty="0"/>
              <a:t> </a:t>
            </a:r>
            <a:r>
              <a:rPr lang="ru-RU" i="1" dirty="0" err="1"/>
              <a:t>несъши</a:t>
            </a:r>
            <a:r>
              <a:rPr lang="ru-RU" i="1" dirty="0"/>
              <a:t> </a:t>
            </a:r>
            <a:r>
              <a:rPr lang="ru-RU" i="1" dirty="0" err="1"/>
              <a:t>несъши</a:t>
            </a:r>
            <a:endParaRPr lang="ru-RU" dirty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Р</a:t>
            </a:r>
            <a:r>
              <a:rPr lang="ru-RU" dirty="0"/>
              <a:t>.-М</a:t>
            </a:r>
            <a:r>
              <a:rPr lang="ru-RU" i="1" dirty="0"/>
              <a:t>. </a:t>
            </a:r>
            <a:r>
              <a:rPr lang="ru-RU" i="1" dirty="0" err="1"/>
              <a:t>несъшоу</a:t>
            </a:r>
            <a:r>
              <a:rPr lang="ru-RU" i="1" dirty="0"/>
              <a:t> </a:t>
            </a:r>
            <a:r>
              <a:rPr lang="ru-RU" i="1" dirty="0" err="1"/>
              <a:t>несъшоу</a:t>
            </a:r>
            <a:endParaRPr lang="ru-RU" dirty="0"/>
          </a:p>
          <a:p>
            <a:pPr>
              <a:buNone/>
            </a:pPr>
            <a:r>
              <a:rPr lang="en-US" dirty="0" smtClean="0"/>
              <a:t>      </a:t>
            </a:r>
            <a:r>
              <a:rPr lang="ru-RU" dirty="0" smtClean="0"/>
              <a:t>Д</a:t>
            </a:r>
            <a:r>
              <a:rPr lang="ru-RU" dirty="0"/>
              <a:t>.-</a:t>
            </a:r>
            <a:r>
              <a:rPr lang="uk-UA" dirty="0"/>
              <a:t>О</a:t>
            </a:r>
            <a:r>
              <a:rPr lang="ru-RU" dirty="0"/>
              <a:t>. </a:t>
            </a:r>
            <a:r>
              <a:rPr lang="ru-RU" i="1" dirty="0" err="1"/>
              <a:t>несъшема</a:t>
            </a:r>
            <a:r>
              <a:rPr lang="ru-RU" i="1" dirty="0"/>
              <a:t> </a:t>
            </a:r>
            <a:r>
              <a:rPr lang="ru-RU" i="1" dirty="0" err="1"/>
              <a:t>несъшама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000792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синтаксичні функції у др. мові: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а</a:t>
            </a:r>
            <a:r>
              <a:rPr lang="uk-UA" dirty="0"/>
              <a:t>) іменна частина складеного іменного присудка </a:t>
            </a:r>
            <a:endParaRPr lang="en-US" dirty="0" smtClean="0"/>
          </a:p>
          <a:p>
            <a:pPr>
              <a:buNone/>
            </a:pPr>
            <a:r>
              <a:rPr lang="ru-RU" i="1" dirty="0" smtClean="0"/>
              <a:t>Мужи </a:t>
            </a:r>
            <a:r>
              <a:rPr lang="ru-RU" i="1" dirty="0" err="1"/>
              <a:t>бяху</a:t>
            </a:r>
            <a:r>
              <a:rPr lang="ru-RU" i="1" dirty="0"/>
              <a:t> </a:t>
            </a:r>
            <a:r>
              <a:rPr lang="ru-RU" i="1" dirty="0" err="1"/>
              <a:t>ловяща</a:t>
            </a:r>
            <a:r>
              <a:rPr lang="ru-RU" i="1" dirty="0"/>
              <a:t> зверь</a:t>
            </a:r>
            <a:r>
              <a:rPr lang="ru-RU" dirty="0"/>
              <a:t>. (Лавр. Л</a:t>
            </a:r>
            <a:r>
              <a:rPr lang="uk-UA" dirty="0"/>
              <a:t>і</a:t>
            </a:r>
            <a:r>
              <a:rPr lang="ru-RU" dirty="0"/>
              <a:t>т</a:t>
            </a:r>
            <a:r>
              <a:rPr lang="ru-RU" dirty="0" smtClean="0"/>
              <a:t>.)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uk-UA" dirty="0"/>
              <a:t>другорядний присудок</a:t>
            </a:r>
            <a:r>
              <a:rPr lang="ru-RU" dirty="0"/>
              <a:t> </a:t>
            </a:r>
            <a:endParaRPr lang="en-US" dirty="0" smtClean="0"/>
          </a:p>
          <a:p>
            <a:pPr>
              <a:buNone/>
            </a:pPr>
            <a:r>
              <a:rPr lang="ru-RU" i="1" dirty="0" err="1" smtClean="0"/>
              <a:t>Радуеться</a:t>
            </a:r>
            <a:r>
              <a:rPr lang="ru-RU" i="1" dirty="0" smtClean="0"/>
              <a:t> </a:t>
            </a:r>
            <a:r>
              <a:rPr lang="ru-RU" i="1" dirty="0" err="1"/>
              <a:t>купець</a:t>
            </a:r>
            <a:r>
              <a:rPr lang="ru-RU" i="1" dirty="0"/>
              <a:t> </a:t>
            </a:r>
            <a:r>
              <a:rPr lang="ru-RU" i="1" dirty="0" err="1"/>
              <a:t>прикупъ</a:t>
            </a:r>
            <a:r>
              <a:rPr lang="ru-RU" i="1" dirty="0"/>
              <a:t> </a:t>
            </a:r>
            <a:r>
              <a:rPr lang="ru-RU" i="1" dirty="0" err="1"/>
              <a:t>створивъ</a:t>
            </a:r>
            <a:r>
              <a:rPr lang="ru-RU" i="1" dirty="0"/>
              <a:t>. </a:t>
            </a:r>
            <a:r>
              <a:rPr lang="ru-RU" dirty="0"/>
              <a:t>(</a:t>
            </a:r>
            <a:r>
              <a:rPr lang="ru-RU" dirty="0" err="1"/>
              <a:t>Сузд</a:t>
            </a:r>
            <a:r>
              <a:rPr lang="ru-RU" dirty="0"/>
              <a:t>. Л</a:t>
            </a:r>
            <a:r>
              <a:rPr lang="uk-UA" dirty="0"/>
              <a:t>і</a:t>
            </a:r>
            <a:r>
              <a:rPr lang="ru-RU" dirty="0"/>
              <a:t>т</a:t>
            </a:r>
            <a:r>
              <a:rPr lang="ru-RU" dirty="0" smtClean="0"/>
              <a:t>.)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uk-UA" dirty="0"/>
              <a:t>предикативний член у складі звороту</a:t>
            </a:r>
            <a:r>
              <a:rPr lang="ru-RU" dirty="0"/>
              <a:t> «Да</a:t>
            </a:r>
            <a:r>
              <a:rPr lang="uk-UA" dirty="0" err="1"/>
              <a:t>ва</a:t>
            </a:r>
            <a:r>
              <a:rPr lang="ru-RU" dirty="0" err="1"/>
              <a:t>льный</a:t>
            </a:r>
            <a:r>
              <a:rPr lang="ru-RU" dirty="0"/>
              <a:t> </a:t>
            </a:r>
            <a:r>
              <a:rPr lang="uk-UA" dirty="0"/>
              <a:t>самостійний</a:t>
            </a:r>
            <a:r>
              <a:rPr lang="ru-RU" dirty="0"/>
              <a:t>» </a:t>
            </a:r>
            <a:endParaRPr lang="en-US" dirty="0" smtClean="0"/>
          </a:p>
          <a:p>
            <a:pPr>
              <a:buNone/>
            </a:pPr>
            <a:r>
              <a:rPr lang="ru-RU" i="1" dirty="0" err="1" smtClean="0"/>
              <a:t>С</a:t>
            </a:r>
            <a:r>
              <a:rPr lang="ru-RU" dirty="0" err="1" smtClean="0"/>
              <a:t>ѣ</a:t>
            </a:r>
            <a:r>
              <a:rPr lang="ru-RU" i="1" dirty="0" err="1" smtClean="0"/>
              <a:t>дящу </a:t>
            </a:r>
            <a:r>
              <a:rPr lang="ru-RU" i="1" dirty="0"/>
              <a:t>Ярославу князю </a:t>
            </a:r>
            <a:r>
              <a:rPr lang="ru-RU" i="1" dirty="0" err="1" smtClean="0"/>
              <a:t>Изяславичю</a:t>
            </a:r>
            <a:r>
              <a:rPr lang="ru-RU" i="1" dirty="0" smtClean="0"/>
              <a:t> </a:t>
            </a:r>
            <a:r>
              <a:rPr lang="ru-RU" i="1" dirty="0" err="1"/>
              <a:t>въ</a:t>
            </a:r>
            <a:r>
              <a:rPr lang="ru-RU" i="1" dirty="0"/>
              <a:t> </a:t>
            </a:r>
            <a:r>
              <a:rPr lang="ru-RU" i="1" dirty="0" err="1"/>
              <a:t>Кыев</a:t>
            </a:r>
            <a:r>
              <a:rPr lang="ru-RU" dirty="0" err="1"/>
              <a:t>ѣ ѣ</a:t>
            </a:r>
            <a:r>
              <a:rPr lang="ru-RU" i="1" dirty="0" err="1"/>
              <a:t>ха </a:t>
            </a:r>
            <a:r>
              <a:rPr lang="ru-RU" i="1" dirty="0"/>
              <a:t>на </a:t>
            </a:r>
            <a:r>
              <a:rPr lang="ru-RU" i="1" dirty="0" err="1"/>
              <a:t>нь</a:t>
            </a:r>
            <a:r>
              <a:rPr lang="ru-RU" i="1" dirty="0"/>
              <a:t> </a:t>
            </a:r>
            <a:r>
              <a:rPr lang="ru-RU" i="1" dirty="0" err="1"/>
              <a:t>изъ</a:t>
            </a:r>
            <a:r>
              <a:rPr lang="ru-RU" dirty="0" err="1"/>
              <a:t>ѣ</a:t>
            </a:r>
            <a:r>
              <a:rPr lang="ru-RU" i="1" dirty="0" err="1"/>
              <a:t>здомь черниговьскыи</a:t>
            </a:r>
            <a:r>
              <a:rPr lang="ru-RU" i="1" dirty="0"/>
              <a:t> князь </a:t>
            </a:r>
            <a:r>
              <a:rPr lang="ru-RU" i="1" dirty="0" err="1"/>
              <a:t>Святъславъ</a:t>
            </a:r>
            <a:r>
              <a:rPr lang="ru-RU" i="1" dirty="0"/>
              <a:t> и </a:t>
            </a:r>
            <a:r>
              <a:rPr lang="ru-RU" i="1" dirty="0" err="1"/>
              <a:t>въ</a:t>
            </a:r>
            <a:r>
              <a:rPr lang="ru-RU" dirty="0" err="1"/>
              <a:t>ѣ</a:t>
            </a:r>
            <a:r>
              <a:rPr lang="ru-RU" i="1" dirty="0" err="1"/>
              <a:t>ха въ</a:t>
            </a:r>
            <a:r>
              <a:rPr lang="ru-RU" i="1" dirty="0"/>
              <a:t> </a:t>
            </a:r>
            <a:r>
              <a:rPr lang="ru-RU" i="1" dirty="0" err="1"/>
              <a:t>Кыевъ</a:t>
            </a:r>
            <a:r>
              <a:rPr lang="ru-RU" dirty="0"/>
              <a:t>. (</a:t>
            </a:r>
            <a:r>
              <a:rPr lang="ru-RU" dirty="0" err="1"/>
              <a:t>Сузд</a:t>
            </a:r>
            <a:r>
              <a:rPr lang="ru-RU" dirty="0"/>
              <a:t>. Л</a:t>
            </a:r>
            <a:r>
              <a:rPr lang="uk-UA" dirty="0"/>
              <a:t>і</a:t>
            </a:r>
            <a:r>
              <a:rPr lang="ru-RU" dirty="0"/>
              <a:t>т</a:t>
            </a:r>
            <a:r>
              <a:rPr lang="ru-RU" dirty="0" smtClean="0"/>
              <a:t>.)</a:t>
            </a:r>
          </a:p>
          <a:p>
            <a:pPr>
              <a:buNone/>
            </a:pP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uk-UA" dirty="0"/>
              <a:t>предикативний член у складі подвійного </a:t>
            </a:r>
            <a:r>
              <a:rPr lang="uk-UA" dirty="0" err="1"/>
              <a:t>З.в</a:t>
            </a:r>
            <a:r>
              <a:rPr lang="uk-UA" dirty="0"/>
              <a:t>.</a:t>
            </a:r>
            <a:r>
              <a:rPr lang="ru-RU" dirty="0"/>
              <a:t> </a:t>
            </a:r>
            <a:r>
              <a:rPr lang="ru-RU" i="1" dirty="0" err="1" smtClean="0"/>
              <a:t>Изяславъ</a:t>
            </a:r>
            <a:r>
              <a:rPr lang="ru-RU" i="1" dirty="0" smtClean="0"/>
              <a:t> </a:t>
            </a:r>
            <a:r>
              <a:rPr lang="ru-RU" i="1" dirty="0"/>
              <a:t>же слыша </a:t>
            </a:r>
            <a:r>
              <a:rPr lang="ru-RU" i="1" dirty="0" err="1"/>
              <a:t>Гюргя</a:t>
            </a:r>
            <a:r>
              <a:rPr lang="ru-RU" i="1" dirty="0"/>
              <a:t> </a:t>
            </a:r>
            <a:r>
              <a:rPr lang="ru-RU" i="1" dirty="0" err="1"/>
              <a:t>пришедъша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Сузд</a:t>
            </a:r>
            <a:r>
              <a:rPr lang="ru-RU" dirty="0"/>
              <a:t>. Л</a:t>
            </a:r>
            <a:r>
              <a:rPr lang="uk-UA" dirty="0"/>
              <a:t>і</a:t>
            </a:r>
            <a:r>
              <a:rPr lang="ru-RU" dirty="0"/>
              <a:t>т</a:t>
            </a:r>
            <a:r>
              <a:rPr lang="ru-RU" i="1" dirty="0" smtClean="0"/>
              <a:t>.</a:t>
            </a:r>
            <a:r>
              <a:rPr lang="ru-RU" dirty="0" smtClean="0"/>
              <a:t>)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У др. мові </a:t>
            </a:r>
            <a:r>
              <a:rPr lang="uk-UA" dirty="0" smtClean="0"/>
              <a:t>дієприслівників не було, </a:t>
            </a:r>
          </a:p>
          <a:p>
            <a:r>
              <a:rPr lang="uk-UA" dirty="0" smtClean="0"/>
              <a:t>розвинулися з </a:t>
            </a:r>
            <a:r>
              <a:rPr lang="uk-UA" dirty="0"/>
              <a:t>коротких дієприкметників дійсного способу теперішнього та минулого </a:t>
            </a:r>
            <a:r>
              <a:rPr lang="uk-UA" dirty="0" smtClean="0"/>
              <a:t>часу</a:t>
            </a:r>
          </a:p>
          <a:p>
            <a:pPr>
              <a:buNone/>
            </a:pPr>
            <a:r>
              <a:rPr lang="uk-UA" dirty="0" smtClean="0"/>
              <a:t>з </a:t>
            </a:r>
            <a:r>
              <a:rPr lang="uk-UA" dirty="0"/>
              <a:t>форм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 чол. та </a:t>
            </a:r>
            <a:r>
              <a:rPr lang="uk-UA" dirty="0" err="1"/>
              <a:t>с.р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endParaRPr lang="uk-UA" dirty="0"/>
          </a:p>
          <a:p>
            <a:pPr>
              <a:buNone/>
            </a:pPr>
            <a:r>
              <a:rPr lang="uk-UA" dirty="0" smtClean="0"/>
              <a:t>Решта </a:t>
            </a:r>
            <a:r>
              <a:rPr lang="uk-UA" dirty="0"/>
              <a:t>форм коротких дієприкметників втратились,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Втратилися непрямі </a:t>
            </a:r>
            <a:r>
              <a:rPr lang="uk-UA" dirty="0"/>
              <a:t>форми.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Відбулося </a:t>
            </a:r>
            <a:r>
              <a:rPr lang="uk-UA" dirty="0"/>
              <a:t>перетворення форми короткого дієприкметника у незмінну форму дієслова – дієприслівник.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/>
          <a:lstStyle/>
          <a:p>
            <a:r>
              <a:rPr lang="uk-UA" dirty="0" smtClean="0"/>
              <a:t>повні дійсні дієприкметники </a:t>
            </a:r>
            <a:r>
              <a:rPr lang="uk-UA" dirty="0"/>
              <a:t>теперішнього та минулого </a:t>
            </a:r>
            <a:r>
              <a:rPr lang="uk-UA" dirty="0" smtClean="0"/>
              <a:t>часу утворювались </a:t>
            </a:r>
            <a:r>
              <a:rPr lang="uk-UA" dirty="0"/>
              <a:t>від коротких дієприкметників за допомогою </a:t>
            </a:r>
            <a:r>
              <a:rPr lang="uk-UA" dirty="0" smtClean="0"/>
              <a:t>вказівних займенників </a:t>
            </a:r>
          </a:p>
          <a:p>
            <a:pPr algn="ctr">
              <a:buNone/>
            </a:pPr>
            <a:r>
              <a:rPr lang="uk-UA" i="1" dirty="0" smtClean="0"/>
              <a:t>и</a:t>
            </a:r>
            <a:r>
              <a:rPr lang="uk-UA" i="1" dirty="0"/>
              <a:t>, я, 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Пасивні </a:t>
            </a:r>
            <a:r>
              <a:rPr lang="uk-UA" b="1" dirty="0" smtClean="0"/>
              <a:t>дієприкметники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77500" lnSpcReduction="20000"/>
          </a:bodyPr>
          <a:lstStyle/>
          <a:p>
            <a:r>
              <a:rPr lang="uk-UA" b="1" dirty="0"/>
              <a:t>Короткі пасивні дієприкметники теперішнього часу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 </a:t>
            </a:r>
            <a:r>
              <a:rPr lang="uk-UA" dirty="0"/>
              <a:t>основ теперішнього </a:t>
            </a:r>
            <a:r>
              <a:rPr lang="uk-UA" dirty="0" smtClean="0"/>
              <a:t>часу (з тематичним голосним </a:t>
            </a:r>
            <a:r>
              <a:rPr lang="uk-UA" dirty="0"/>
              <a:t>на другому ступені </a:t>
            </a:r>
            <a:r>
              <a:rPr lang="uk-UA" dirty="0" smtClean="0"/>
              <a:t>чергування) + суфікс </a:t>
            </a:r>
            <a:r>
              <a:rPr lang="uk-UA" dirty="0"/>
              <a:t>-</a:t>
            </a:r>
            <a:r>
              <a:rPr lang="uk-UA" b="1" dirty="0"/>
              <a:t>м</a:t>
            </a:r>
            <a:r>
              <a:rPr lang="uk-UA" dirty="0"/>
              <a:t>-: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основа </a:t>
            </a:r>
            <a:r>
              <a:rPr lang="uk-UA" dirty="0"/>
              <a:t>теперішнього часу + тематичний голосний на другому ступені чергування 2 та 3 </a:t>
            </a:r>
            <a:r>
              <a:rPr lang="uk-UA" dirty="0" smtClean="0"/>
              <a:t>класів</a:t>
            </a:r>
            <a:endParaRPr lang="ru-RU" dirty="0"/>
          </a:p>
          <a:p>
            <a:r>
              <a:rPr lang="uk-UA" b="1" dirty="0"/>
              <a:t>Короткі пасивні дієприкметники минулого часу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 </a:t>
            </a:r>
            <a:r>
              <a:rPr lang="uk-UA" dirty="0"/>
              <a:t>основи інфінітива за допомогою суфікса -</a:t>
            </a:r>
            <a:r>
              <a:rPr lang="uk-UA" b="1" dirty="0"/>
              <a:t>н</a:t>
            </a:r>
            <a:r>
              <a:rPr lang="uk-UA" dirty="0"/>
              <a:t>- або -</a:t>
            </a:r>
            <a:r>
              <a:rPr lang="uk-UA" b="1" dirty="0"/>
              <a:t>т</a:t>
            </a:r>
            <a:r>
              <a:rPr lang="uk-UA" dirty="0"/>
              <a:t>-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оформлювалися </a:t>
            </a:r>
            <a:r>
              <a:rPr lang="uk-UA" dirty="0"/>
              <a:t>за допомогою </a:t>
            </a:r>
            <a:r>
              <a:rPr lang="uk-UA" dirty="0" smtClean="0"/>
              <a:t>закінчення</a:t>
            </a:r>
          </a:p>
          <a:p>
            <a:pPr>
              <a:buNone/>
            </a:pPr>
            <a:endParaRPr lang="uk-UA" dirty="0"/>
          </a:p>
          <a:p>
            <a:r>
              <a:rPr lang="uk-UA" dirty="0"/>
              <a:t>відмінювались за основами на *</a:t>
            </a:r>
            <a:r>
              <a:rPr lang="uk-UA" b="1" dirty="0"/>
              <a:t>о</a:t>
            </a:r>
            <a:r>
              <a:rPr lang="uk-UA" dirty="0"/>
              <a:t> та *</a:t>
            </a:r>
            <a:r>
              <a:rPr lang="uk-UA" b="1" dirty="0"/>
              <a:t>а</a:t>
            </a:r>
            <a:r>
              <a:rPr lang="uk-UA" dirty="0"/>
              <a:t> твердого виду.</a:t>
            </a:r>
            <a:endParaRPr lang="ru-RU" dirty="0"/>
          </a:p>
          <a:p>
            <a:r>
              <a:rPr lang="uk-UA" dirty="0"/>
              <a:t>втратили роль означень </a:t>
            </a:r>
            <a:r>
              <a:rPr lang="uk-UA" dirty="0" smtClean="0"/>
              <a:t>(втрата </a:t>
            </a:r>
            <a:r>
              <a:rPr lang="uk-UA" dirty="0"/>
              <a:t>непрямих форм) </a:t>
            </a:r>
            <a:endParaRPr lang="uk-UA" dirty="0" smtClean="0"/>
          </a:p>
          <a:p>
            <a:r>
              <a:rPr lang="uk-UA" dirty="0" smtClean="0"/>
              <a:t>стали </a:t>
            </a:r>
            <a:r>
              <a:rPr lang="uk-UA" dirty="0"/>
              <a:t>уживатися лише у якості іменної частини складеного іменного </a:t>
            </a:r>
            <a:r>
              <a:rPr lang="uk-UA" dirty="0" smtClean="0"/>
              <a:t>присудка</a:t>
            </a:r>
            <a:endParaRPr lang="ru-RU" dirty="0"/>
          </a:p>
          <a:p>
            <a:r>
              <a:rPr lang="uk-UA" dirty="0" smtClean="0"/>
              <a:t>повні </a:t>
            </a:r>
            <a:r>
              <a:rPr lang="uk-UA" dirty="0"/>
              <a:t>пасивні дієприкметники утворювалися від коротких за допомогою вказівного займенника </a:t>
            </a:r>
            <a:r>
              <a:rPr lang="uk-UA" i="1" dirty="0"/>
              <a:t>и, я , е</a:t>
            </a:r>
            <a:r>
              <a:rPr lang="uk-UA" dirty="0"/>
              <a:t> і повністю збереглись у СРМ.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929718" cy="5483245"/>
          </a:xfrm>
        </p:spPr>
        <p:txBody>
          <a:bodyPr>
            <a:normAutofit/>
          </a:bodyPr>
          <a:lstStyle/>
          <a:p>
            <a:r>
              <a:rPr lang="uk-UA" dirty="0"/>
              <a:t>а</a:t>
            </a:r>
            <a:r>
              <a:rPr lang="ru-RU" dirty="0"/>
              <a:t>) </a:t>
            </a:r>
            <a:r>
              <a:rPr lang="uk-UA" b="1" dirty="0"/>
              <a:t>Пасивний дієприкметник теперішнього </a:t>
            </a:r>
            <a:r>
              <a:rPr lang="uk-UA" b="1" dirty="0" smtClean="0"/>
              <a:t>часу</a:t>
            </a:r>
          </a:p>
          <a:p>
            <a:pPr>
              <a:buNone/>
            </a:pPr>
            <a:r>
              <a:rPr lang="uk-UA" dirty="0" smtClean="0"/>
              <a:t>основа </a:t>
            </a:r>
            <a:r>
              <a:rPr lang="uk-UA" dirty="0"/>
              <a:t>теперішнього часу </a:t>
            </a:r>
            <a:r>
              <a:rPr lang="uk-UA" dirty="0" smtClean="0"/>
              <a:t>+ суфікс </a:t>
            </a:r>
            <a:r>
              <a:rPr lang="uk-UA" dirty="0"/>
              <a:t>-</a:t>
            </a:r>
            <a:r>
              <a:rPr lang="uk-UA" b="1" dirty="0"/>
              <a:t>м</a:t>
            </a:r>
            <a:r>
              <a:rPr lang="uk-UA" dirty="0"/>
              <a:t>-: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nesom</a:t>
            </a:r>
            <a:r>
              <a:rPr lang="uk-UA" dirty="0"/>
              <a:t>ъ, </a:t>
            </a:r>
            <a:r>
              <a:rPr lang="en-US" dirty="0" err="1"/>
              <a:t>znajem</a:t>
            </a:r>
            <a:r>
              <a:rPr lang="uk-UA" dirty="0"/>
              <a:t>ъ, </a:t>
            </a:r>
            <a:r>
              <a:rPr lang="en-US" dirty="0" err="1"/>
              <a:t>chvalim</a:t>
            </a:r>
            <a:r>
              <a:rPr lang="uk-UA" dirty="0" smtClean="0"/>
              <a:t>ъ</a:t>
            </a:r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живій мові </a:t>
            </a:r>
            <a:r>
              <a:rPr lang="uk-UA" dirty="0" smtClean="0"/>
              <a:t>виступав у </a:t>
            </a:r>
            <a:r>
              <a:rPr lang="uk-UA" dirty="0"/>
              <a:t>творах, які писалися </a:t>
            </a:r>
            <a:r>
              <a:rPr lang="uk-UA" dirty="0" err="1" smtClean="0"/>
              <a:t>цсл</a:t>
            </a:r>
            <a:r>
              <a:rPr lang="uk-UA" dirty="0" smtClean="0"/>
              <a:t>. </a:t>
            </a:r>
            <a:r>
              <a:rPr lang="uk-UA" dirty="0"/>
              <a:t>мовою на Русі: </a:t>
            </a:r>
            <a:endParaRPr lang="uk-UA" dirty="0" smtClean="0"/>
          </a:p>
          <a:p>
            <a:pPr algn="ctr">
              <a:buNone/>
            </a:pPr>
            <a:r>
              <a:rPr lang="ru-RU" i="1" dirty="0" err="1" smtClean="0"/>
              <a:t>нуждею</a:t>
            </a:r>
            <a:r>
              <a:rPr lang="ru-RU" i="1" dirty="0" smtClean="0"/>
              <a:t> </a:t>
            </a:r>
            <a:r>
              <a:rPr lang="ru-RU" i="1" dirty="0"/>
              <a:t>ко </a:t>
            </a:r>
            <a:r>
              <a:rPr lang="ru-RU" i="1" dirty="0" err="1"/>
              <a:t>знаемости</a:t>
            </a:r>
            <a:r>
              <a:rPr lang="ru-RU" i="1" dirty="0"/>
              <a:t> и дружеству </a:t>
            </a:r>
            <a:r>
              <a:rPr lang="ru-RU" i="1" dirty="0" err="1"/>
              <a:t>убеждаеми</a:t>
            </a:r>
            <a:r>
              <a:rPr lang="ru-RU" dirty="0"/>
              <a:t> (</a:t>
            </a:r>
            <a:r>
              <a:rPr lang="ru-RU" dirty="0" err="1"/>
              <a:t>Полоцький</a:t>
            </a:r>
            <a:r>
              <a:rPr lang="ru-RU" dirty="0"/>
              <a:t>), </a:t>
            </a: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ведом </a:t>
            </a:r>
            <a:r>
              <a:rPr lang="ru-RU" i="1" dirty="0"/>
              <a:t>есть вам давний наш спор</a:t>
            </a:r>
            <a:r>
              <a:rPr lang="ru-RU" dirty="0"/>
              <a:t> (Прокопович).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План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Активні дієприкметники</a:t>
            </a:r>
            <a:endParaRPr lang="ru-RU" dirty="0"/>
          </a:p>
          <a:p>
            <a:pPr>
              <a:buNone/>
            </a:pPr>
            <a:r>
              <a:rPr lang="uk-UA" dirty="0"/>
              <a:t>а) </a:t>
            </a:r>
            <a:r>
              <a:rPr lang="ru-RU" dirty="0"/>
              <a:t>А</a:t>
            </a:r>
            <a:r>
              <a:rPr lang="uk-UA" dirty="0" err="1"/>
              <a:t>ктивний</a:t>
            </a:r>
            <a:r>
              <a:rPr lang="uk-UA" dirty="0"/>
              <a:t> дієприкметник теперішнього часу. </a:t>
            </a:r>
            <a:endParaRPr lang="uk-UA" dirty="0" smtClean="0"/>
          </a:p>
          <a:p>
            <a:pPr>
              <a:buNone/>
            </a:pPr>
            <a:r>
              <a:rPr lang="pl-PL" dirty="0"/>
              <a:t>b</a:t>
            </a:r>
            <a:r>
              <a:rPr lang="ru-RU" dirty="0"/>
              <a:t>) </a:t>
            </a:r>
            <a:r>
              <a:rPr lang="uk-UA" dirty="0"/>
              <a:t>Активний дієприкметник минулого часу 1. </a:t>
            </a:r>
            <a:endParaRPr lang="ru-RU" dirty="0"/>
          </a:p>
          <a:p>
            <a:pPr>
              <a:buNone/>
            </a:pPr>
            <a:r>
              <a:rPr lang="uk-UA" dirty="0"/>
              <a:t>с) Активний дієприкметник минулого часу ІІ.</a:t>
            </a:r>
            <a:endParaRPr lang="ru-RU" dirty="0"/>
          </a:p>
          <a:p>
            <a:r>
              <a:rPr lang="uk-UA" dirty="0"/>
              <a:t>Пасивні дієприкметники</a:t>
            </a:r>
            <a:endParaRPr lang="ru-RU" dirty="0"/>
          </a:p>
          <a:p>
            <a:pPr>
              <a:buNone/>
            </a:pPr>
            <a:r>
              <a:rPr lang="uk-UA" dirty="0"/>
              <a:t>а</a:t>
            </a:r>
            <a:r>
              <a:rPr lang="ru-RU" dirty="0"/>
              <a:t>) </a:t>
            </a:r>
            <a:r>
              <a:rPr lang="uk-UA" dirty="0"/>
              <a:t>Пасивний дієприкметник теперішнього часу. 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b</a:t>
            </a:r>
            <a:r>
              <a:rPr lang="ru-RU" dirty="0"/>
              <a:t>) </a:t>
            </a:r>
            <a:r>
              <a:rPr lang="uk-UA" dirty="0"/>
              <a:t>Пасивний дієприкметник минулого часу. </a:t>
            </a:r>
            <a:endParaRPr lang="uk-UA" dirty="0" smtClean="0"/>
          </a:p>
          <a:p>
            <a:pPr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uk-UA" dirty="0"/>
              <a:t>Н</a:t>
            </a:r>
            <a:r>
              <a:rPr lang="ru-RU" dirty="0"/>
              <a:t>ев</a:t>
            </a:r>
            <a:r>
              <a:rPr lang="uk-UA" dirty="0"/>
              <a:t>і</a:t>
            </a:r>
            <a:r>
              <a:rPr lang="ru-RU" dirty="0"/>
              <a:t>дм</a:t>
            </a:r>
            <a:r>
              <a:rPr lang="uk-UA" dirty="0"/>
              <a:t>і</a:t>
            </a:r>
            <a:r>
              <a:rPr lang="ru-RU" dirty="0" err="1" smtClean="0"/>
              <a:t>нюваний</a:t>
            </a:r>
            <a:r>
              <a:rPr lang="ru-RU" dirty="0" smtClean="0"/>
              <a:t> </a:t>
            </a:r>
            <a:r>
              <a:rPr lang="uk-UA" dirty="0" smtClean="0"/>
              <a:t>діє</a:t>
            </a:r>
            <a:r>
              <a:rPr lang="ru-RU" dirty="0" err="1" smtClean="0"/>
              <a:t>прикметник</a:t>
            </a:r>
            <a:r>
              <a:rPr lang="ru-RU" dirty="0" smtClean="0"/>
              <a:t> на -‘</a:t>
            </a:r>
            <a:r>
              <a:rPr lang="en-US" dirty="0" smtClean="0"/>
              <a:t>a</a:t>
            </a:r>
            <a:r>
              <a:rPr lang="ru-RU" dirty="0" smtClean="0"/>
              <a:t>, -</a:t>
            </a:r>
            <a:r>
              <a:rPr lang="en-US" dirty="0" smtClean="0"/>
              <a:t>u</a:t>
            </a:r>
            <a:r>
              <a:rPr lang="ru-RU" dirty="0" err="1" smtClean="0"/>
              <a:t>č</a:t>
            </a:r>
            <a:r>
              <a:rPr lang="en-US" dirty="0" err="1" smtClean="0"/>
              <a:t>i</a:t>
            </a:r>
            <a:r>
              <a:rPr lang="ru-RU" dirty="0" smtClean="0"/>
              <a:t>/ -</a:t>
            </a:r>
            <a:r>
              <a:rPr lang="en-US" dirty="0" smtClean="0"/>
              <a:t>a</a:t>
            </a:r>
            <a:r>
              <a:rPr lang="ru-RU" dirty="0" err="1" smtClean="0"/>
              <a:t>č</a:t>
            </a:r>
            <a:r>
              <a:rPr lang="en-US" dirty="0" err="1" smtClean="0"/>
              <a:t>i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/>
              <a:t>d</a:t>
            </a:r>
            <a:r>
              <a:rPr lang="uk-UA" dirty="0"/>
              <a:t>) Невідмінюваний </a:t>
            </a:r>
            <a:r>
              <a:rPr lang="uk-UA" dirty="0" smtClean="0"/>
              <a:t>дієприкметник </a:t>
            </a:r>
            <a:r>
              <a:rPr lang="uk-UA" dirty="0"/>
              <a:t>на </a:t>
            </a:r>
            <a:r>
              <a:rPr lang="ru-RU" dirty="0"/>
              <a:t>-</a:t>
            </a:r>
            <a:r>
              <a:rPr lang="en-US" dirty="0"/>
              <a:t>v</a:t>
            </a:r>
            <a:r>
              <a:rPr lang="uk-UA" dirty="0"/>
              <a:t>ъ, -</a:t>
            </a:r>
            <a:r>
              <a:rPr lang="en-US" dirty="0"/>
              <a:t>v</a:t>
            </a:r>
            <a:r>
              <a:rPr lang="uk-UA" dirty="0"/>
              <a:t>ъš</a:t>
            </a:r>
            <a:r>
              <a:rPr lang="en-US" dirty="0" err="1"/>
              <a:t>i</a:t>
            </a:r>
            <a:r>
              <a:rPr lang="uk-UA" dirty="0"/>
              <a:t>. </a:t>
            </a: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uk-UA" dirty="0" smtClean="0"/>
              <a:t>ад’єктивація: </a:t>
            </a:r>
          </a:p>
          <a:p>
            <a:pPr algn="ctr">
              <a:buNone/>
            </a:pPr>
            <a:r>
              <a:rPr lang="uk-UA" i="1" dirty="0" err="1" smtClean="0"/>
              <a:t>весомый</a:t>
            </a:r>
            <a:r>
              <a:rPr lang="uk-UA" dirty="0"/>
              <a:t>, </a:t>
            </a:r>
            <a:r>
              <a:rPr lang="uk-UA" i="1" dirty="0" err="1"/>
              <a:t>любимый</a:t>
            </a:r>
            <a:r>
              <a:rPr lang="uk-UA" dirty="0"/>
              <a:t>, </a:t>
            </a:r>
            <a:r>
              <a:rPr lang="uk-UA" i="1" dirty="0" err="1"/>
              <a:t>уважаемый</a:t>
            </a:r>
            <a:r>
              <a:rPr lang="uk-UA" dirty="0"/>
              <a:t>, </a:t>
            </a:r>
            <a:r>
              <a:rPr lang="uk-UA" i="1" dirty="0" err="1"/>
              <a:t>мнимый</a:t>
            </a:r>
            <a:r>
              <a:rPr lang="uk-UA" dirty="0"/>
              <a:t>, </a:t>
            </a:r>
            <a:r>
              <a:rPr lang="uk-UA" i="1" dirty="0" err="1"/>
              <a:t>родимый</a:t>
            </a:r>
            <a:r>
              <a:rPr lang="uk-UA" dirty="0"/>
              <a:t>, </a:t>
            </a:r>
            <a:r>
              <a:rPr lang="uk-UA" i="1" dirty="0" err="1"/>
              <a:t>терпимый</a:t>
            </a:r>
            <a:r>
              <a:rPr lang="uk-UA" dirty="0" smtClean="0"/>
              <a:t>;</a:t>
            </a:r>
          </a:p>
          <a:p>
            <a:r>
              <a:rPr lang="uk-UA" dirty="0"/>
              <a:t>З дієприкметникових форм виділився суфікс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-</a:t>
            </a:r>
            <a:r>
              <a:rPr lang="en-US" b="1" dirty="0" err="1"/>
              <a:t>em</a:t>
            </a:r>
            <a:r>
              <a:rPr lang="uk-UA" dirty="0"/>
              <a:t>-/-</a:t>
            </a:r>
            <a:r>
              <a:rPr lang="en-US" b="1" dirty="0" err="1"/>
              <a:t>im</a:t>
            </a:r>
            <a:r>
              <a:rPr lang="uk-UA" dirty="0" smtClean="0"/>
              <a:t>- + префікс </a:t>
            </a:r>
            <a:r>
              <a:rPr lang="uk-UA" b="1" dirty="0" err="1"/>
              <a:t>не</a:t>
            </a:r>
            <a:r>
              <a:rPr lang="uk-UA" dirty="0" err="1"/>
              <a:t>-</a:t>
            </a:r>
            <a:r>
              <a:rPr lang="uk-UA" dirty="0"/>
              <a:t>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uk-UA" dirty="0"/>
              <a:t>прикметники (первинні, </a:t>
            </a:r>
            <a:r>
              <a:rPr lang="uk-UA" dirty="0" err="1" smtClean="0"/>
              <a:t>цсл</a:t>
            </a:r>
            <a:r>
              <a:rPr lang="en-US" dirty="0"/>
              <a:t>.</a:t>
            </a:r>
            <a:r>
              <a:rPr lang="uk-UA" dirty="0" smtClean="0"/>
              <a:t>), </a:t>
            </a:r>
            <a:r>
              <a:rPr lang="uk-UA" dirty="0"/>
              <a:t>які означали рису, яка не може залишитися повністю осягнена: </a:t>
            </a:r>
            <a:endParaRPr lang="en-US" dirty="0" smtClean="0"/>
          </a:p>
          <a:p>
            <a:pPr algn="ctr">
              <a:buNone/>
            </a:pPr>
            <a:r>
              <a:rPr lang="uk-UA" i="1" dirty="0" err="1" smtClean="0"/>
              <a:t>недостижимый</a:t>
            </a:r>
            <a:r>
              <a:rPr lang="uk-UA" dirty="0"/>
              <a:t>, </a:t>
            </a:r>
            <a:r>
              <a:rPr lang="uk-UA" i="1" dirty="0" err="1"/>
              <a:t>неутомимый</a:t>
            </a:r>
            <a:r>
              <a:rPr lang="uk-UA" dirty="0"/>
              <a:t>, </a:t>
            </a:r>
            <a:r>
              <a:rPr lang="uk-UA" i="1" dirty="0" err="1"/>
              <a:t>невыносимый</a:t>
            </a:r>
            <a:r>
              <a:rPr lang="uk-UA" dirty="0"/>
              <a:t>, також </a:t>
            </a:r>
            <a:r>
              <a:rPr lang="uk-UA" i="1" dirty="0" err="1"/>
              <a:t>непромокаемое</a:t>
            </a:r>
            <a:r>
              <a:rPr lang="uk-UA" i="1" dirty="0"/>
              <a:t> пальто</a:t>
            </a:r>
            <a:r>
              <a:rPr lang="uk-UA" dirty="0"/>
              <a:t>, </a:t>
            </a:r>
            <a:r>
              <a:rPr lang="uk-UA" i="1" dirty="0" err="1"/>
              <a:t>несгоряемый</a:t>
            </a:r>
            <a:r>
              <a:rPr lang="uk-UA" i="1" dirty="0"/>
              <a:t> </a:t>
            </a:r>
            <a:r>
              <a:rPr lang="uk-UA" i="1" dirty="0" err="1" smtClean="0"/>
              <a:t>шкаф</a:t>
            </a:r>
            <a:endParaRPr lang="ru-RU" dirty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001156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b</a:t>
            </a:r>
            <a:r>
              <a:rPr lang="ru-RU" dirty="0"/>
              <a:t>) </a:t>
            </a:r>
            <a:r>
              <a:rPr lang="uk-UA" b="1" dirty="0" smtClean="0"/>
              <a:t>Пасивний </a:t>
            </a:r>
            <a:r>
              <a:rPr lang="uk-UA" b="1" dirty="0"/>
              <a:t>дієприкметник минулого часу</a:t>
            </a:r>
            <a:r>
              <a:rPr lang="uk-UA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основа </a:t>
            </a:r>
            <a:r>
              <a:rPr lang="uk-UA" dirty="0"/>
              <a:t>минулого часу </a:t>
            </a:r>
            <a:r>
              <a:rPr lang="uk-UA" dirty="0" smtClean="0"/>
              <a:t>+ суфікс </a:t>
            </a:r>
            <a:r>
              <a:rPr lang="uk-UA" dirty="0"/>
              <a:t>-</a:t>
            </a:r>
            <a:r>
              <a:rPr lang="en-US" b="1" dirty="0"/>
              <a:t>n</a:t>
            </a:r>
            <a:r>
              <a:rPr lang="uk-UA" dirty="0"/>
              <a:t>- / -</a:t>
            </a:r>
            <a:r>
              <a:rPr lang="en-US" b="1" dirty="0"/>
              <a:t>en</a:t>
            </a:r>
            <a:r>
              <a:rPr lang="uk-UA" dirty="0"/>
              <a:t>-, -</a:t>
            </a:r>
            <a:r>
              <a:rPr lang="en-US" b="1" dirty="0"/>
              <a:t>t</a:t>
            </a:r>
            <a:r>
              <a:rPr lang="uk-UA" dirty="0"/>
              <a:t>-: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napisan</a:t>
            </a:r>
            <a:r>
              <a:rPr lang="uk-UA" dirty="0"/>
              <a:t>ъ, </a:t>
            </a:r>
            <a:r>
              <a:rPr lang="en-US" dirty="0" err="1"/>
              <a:t>nesen</a:t>
            </a:r>
            <a:r>
              <a:rPr lang="uk-UA" dirty="0"/>
              <a:t>ъ, </a:t>
            </a:r>
            <a:r>
              <a:rPr lang="en-US" dirty="0"/>
              <a:t>bit</a:t>
            </a:r>
            <a:r>
              <a:rPr lang="uk-UA" dirty="0"/>
              <a:t>ъ &lt; </a:t>
            </a:r>
            <a:r>
              <a:rPr lang="en-US" dirty="0" err="1"/>
              <a:t>napisa</a:t>
            </a:r>
            <a:r>
              <a:rPr lang="uk-UA" dirty="0"/>
              <a:t>-</a:t>
            </a:r>
            <a:r>
              <a:rPr lang="en-US" dirty="0" err="1"/>
              <a:t>ti</a:t>
            </a:r>
            <a:r>
              <a:rPr lang="uk-UA" dirty="0"/>
              <a:t>, </a:t>
            </a:r>
            <a:r>
              <a:rPr lang="en-US" dirty="0" err="1"/>
              <a:t>nes</a:t>
            </a:r>
            <a:r>
              <a:rPr lang="uk-UA" dirty="0"/>
              <a:t>-</a:t>
            </a:r>
            <a:r>
              <a:rPr lang="en-US" dirty="0" err="1"/>
              <a:t>ti</a:t>
            </a:r>
            <a:r>
              <a:rPr lang="uk-UA" dirty="0"/>
              <a:t>, </a:t>
            </a:r>
            <a:r>
              <a:rPr lang="en-US" dirty="0"/>
              <a:t>bi</a:t>
            </a:r>
            <a:r>
              <a:rPr lang="uk-UA" dirty="0"/>
              <a:t>-</a:t>
            </a:r>
            <a:r>
              <a:rPr lang="en-US" dirty="0" err="1"/>
              <a:t>ti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 err="1" smtClean="0"/>
              <a:t>стр</a:t>
            </a:r>
            <a:r>
              <a:rPr lang="uk-UA" dirty="0" smtClean="0"/>
              <a:t>. </a:t>
            </a:r>
            <a:r>
              <a:rPr lang="uk-UA" dirty="0"/>
              <a:t>пам’ятках </a:t>
            </a:r>
            <a:r>
              <a:rPr lang="uk-UA" dirty="0" smtClean="0"/>
              <a:t>формації </a:t>
            </a:r>
            <a:r>
              <a:rPr lang="uk-UA" dirty="0"/>
              <a:t>на -</a:t>
            </a:r>
            <a:r>
              <a:rPr lang="uk-UA" b="1" dirty="0"/>
              <a:t>н</a:t>
            </a:r>
            <a:r>
              <a:rPr lang="uk-UA" dirty="0"/>
              <a:t>- </a:t>
            </a:r>
            <a:r>
              <a:rPr lang="uk-UA" dirty="0" smtClean="0"/>
              <a:t>/ ‑</a:t>
            </a:r>
            <a:r>
              <a:rPr lang="uk-UA" b="1" dirty="0" smtClean="0"/>
              <a:t>т</a:t>
            </a:r>
            <a:r>
              <a:rPr lang="uk-UA" dirty="0" smtClean="0"/>
              <a:t>-</a:t>
            </a:r>
            <a:r>
              <a:rPr lang="uk-UA" dirty="0"/>
              <a:t>: </a:t>
            </a:r>
            <a:endParaRPr lang="uk-UA" dirty="0" smtClean="0"/>
          </a:p>
          <a:p>
            <a:pPr algn="ctr">
              <a:buNone/>
            </a:pPr>
            <a:r>
              <a:rPr lang="en-US" dirty="0" smtClean="0"/>
              <a:t>bit</a:t>
            </a:r>
            <a:r>
              <a:rPr lang="uk-UA" dirty="0"/>
              <a:t>ъ | </a:t>
            </a:r>
            <a:r>
              <a:rPr lang="en-US" dirty="0" err="1"/>
              <a:t>bien</a:t>
            </a:r>
            <a:r>
              <a:rPr lang="uk-UA" dirty="0"/>
              <a:t>ъ, </a:t>
            </a:r>
            <a:r>
              <a:rPr lang="en-US" dirty="0" err="1"/>
              <a:t>svergnutyi</a:t>
            </a:r>
            <a:r>
              <a:rPr lang="uk-UA" dirty="0"/>
              <a:t> | </a:t>
            </a:r>
            <a:r>
              <a:rPr lang="en-US" dirty="0" err="1"/>
              <a:t>otver</a:t>
            </a:r>
            <a:r>
              <a:rPr lang="uk-UA" dirty="0"/>
              <a:t>ž</a:t>
            </a:r>
            <a:r>
              <a:rPr lang="en-US" dirty="0" err="1"/>
              <a:t>ennyj</a:t>
            </a:r>
            <a:r>
              <a:rPr lang="uk-UA" dirty="0"/>
              <a:t>,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sognutyi</a:t>
            </a:r>
            <a:r>
              <a:rPr lang="uk-UA" dirty="0" smtClean="0"/>
              <a:t> </a:t>
            </a:r>
            <a:r>
              <a:rPr lang="uk-UA" dirty="0"/>
              <a:t>| </a:t>
            </a:r>
            <a:r>
              <a:rPr lang="en-US" dirty="0" err="1" smtClean="0"/>
              <a:t>sogbennyi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Сучасні південноросійські говірки </a:t>
            </a:r>
            <a:r>
              <a:rPr lang="uk-UA" dirty="0"/>
              <a:t>та </a:t>
            </a:r>
            <a:r>
              <a:rPr lang="uk-UA" dirty="0" smtClean="0"/>
              <a:t>східна частина </a:t>
            </a:r>
            <a:r>
              <a:rPr lang="uk-UA" dirty="0"/>
              <a:t>говірок середнього </a:t>
            </a:r>
            <a:r>
              <a:rPr lang="uk-UA" dirty="0" smtClean="0"/>
              <a:t>наріччя – </a:t>
            </a:r>
            <a:r>
              <a:rPr lang="uk-UA" dirty="0"/>
              <a:t>форми дієприкметників на -</a:t>
            </a:r>
            <a:r>
              <a:rPr lang="uk-UA" b="1" dirty="0"/>
              <a:t>т</a:t>
            </a:r>
            <a:r>
              <a:rPr lang="uk-UA" dirty="0"/>
              <a:t>-: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vygnat</a:t>
            </a:r>
            <a:r>
              <a:rPr lang="uk-UA" dirty="0"/>
              <a:t>ǝ</a:t>
            </a:r>
            <a:r>
              <a:rPr lang="en-US" dirty="0"/>
              <a:t>j</a:t>
            </a:r>
            <a:r>
              <a:rPr lang="uk-UA" dirty="0"/>
              <a:t>, </a:t>
            </a:r>
            <a:r>
              <a:rPr lang="en-US" dirty="0" err="1"/>
              <a:t>sobrat</a:t>
            </a:r>
            <a:r>
              <a:rPr lang="uk-UA" dirty="0"/>
              <a:t>ǝ</a:t>
            </a:r>
            <a:r>
              <a:rPr lang="en-US" dirty="0"/>
              <a:t>j</a:t>
            </a:r>
            <a:r>
              <a:rPr lang="uk-UA" dirty="0"/>
              <a:t>, </a:t>
            </a:r>
            <a:r>
              <a:rPr lang="en-US" dirty="0" err="1"/>
              <a:t>tkat</a:t>
            </a:r>
            <a:r>
              <a:rPr lang="uk-UA" dirty="0"/>
              <a:t>ǝ</a:t>
            </a:r>
            <a:r>
              <a:rPr lang="en-US" dirty="0"/>
              <a:t>j</a:t>
            </a:r>
            <a:r>
              <a:rPr lang="uk-UA" dirty="0"/>
              <a:t>, </a:t>
            </a:r>
            <a:r>
              <a:rPr lang="en-US" dirty="0" err="1"/>
              <a:t>ra</a:t>
            </a:r>
            <a:r>
              <a:rPr lang="uk-UA" dirty="0"/>
              <a:t>ń</a:t>
            </a:r>
            <a:r>
              <a:rPr lang="pl-PL" dirty="0"/>
              <a:t>it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p</a:t>
            </a:r>
            <a:r>
              <a:rPr lang="uk-UA" dirty="0"/>
              <a:t>’</a:t>
            </a:r>
            <a:r>
              <a:rPr lang="pl-PL" dirty="0"/>
              <a:t>er</a:t>
            </a:r>
            <a:r>
              <a:rPr lang="uk-UA" dirty="0"/>
              <a:t>’</a:t>
            </a:r>
            <a:r>
              <a:rPr lang="pl-PL" dirty="0"/>
              <a:t>epol</a:t>
            </a:r>
            <a:r>
              <a:rPr lang="uk-UA" dirty="0"/>
              <a:t>ń</a:t>
            </a:r>
            <a:r>
              <a:rPr lang="pl-PL" dirty="0"/>
              <a:t>it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північноросійські говірки – форми </a:t>
            </a:r>
            <a:r>
              <a:rPr lang="uk-UA" dirty="0"/>
              <a:t>на -</a:t>
            </a:r>
            <a:r>
              <a:rPr lang="uk-UA" b="1" dirty="0"/>
              <a:t>н</a:t>
            </a:r>
            <a:r>
              <a:rPr lang="uk-UA" dirty="0"/>
              <a:t>-: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vypo</a:t>
            </a:r>
            <a:r>
              <a:rPr lang="uk-UA" dirty="0"/>
              <a:t>ł</a:t>
            </a:r>
            <a:r>
              <a:rPr lang="pl-PL" dirty="0"/>
              <a:t>on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poron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od</a:t>
            </a:r>
            <a:r>
              <a:rPr lang="uk-UA" dirty="0"/>
              <a:t>’</a:t>
            </a:r>
            <a:r>
              <a:rPr lang="pl-PL" dirty="0"/>
              <a:t>en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zak</a:t>
            </a:r>
            <a:r>
              <a:rPr lang="uk-UA" dirty="0"/>
              <a:t>’</a:t>
            </a:r>
            <a:r>
              <a:rPr lang="pl-PL" dirty="0"/>
              <a:t>i</a:t>
            </a:r>
            <a:r>
              <a:rPr lang="uk-UA" dirty="0"/>
              <a:t>ń</a:t>
            </a:r>
            <a:r>
              <a:rPr lang="pl-PL" dirty="0"/>
              <a:t>en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endParaRPr lang="uk-UA" dirty="0" smtClean="0"/>
          </a:p>
          <a:p>
            <a:pPr algn="ctr">
              <a:buNone/>
            </a:pPr>
            <a:r>
              <a:rPr lang="pl-PL" dirty="0" smtClean="0"/>
              <a:t>g</a:t>
            </a:r>
            <a:r>
              <a:rPr lang="uk-UA" dirty="0"/>
              <a:t>ń</a:t>
            </a:r>
            <a:r>
              <a:rPr lang="pl-PL" dirty="0"/>
              <a:t>on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 (&lt; </a:t>
            </a:r>
            <a:r>
              <a:rPr lang="pl-PL" dirty="0"/>
              <a:t>gnut</a:t>
            </a:r>
            <a:r>
              <a:rPr lang="uk-UA" dirty="0"/>
              <a:t>’).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Прості дієприкметники </a:t>
            </a:r>
            <a:r>
              <a:rPr lang="uk-UA" dirty="0" smtClean="0"/>
              <a:t>у </a:t>
            </a:r>
            <a:r>
              <a:rPr lang="uk-UA" dirty="0"/>
              <a:t>писемній </a:t>
            </a:r>
            <a:r>
              <a:rPr lang="uk-UA" dirty="0" err="1" smtClean="0"/>
              <a:t>цсл</a:t>
            </a:r>
            <a:r>
              <a:rPr lang="uk-UA" dirty="0" smtClean="0"/>
              <a:t>. : </a:t>
            </a:r>
          </a:p>
          <a:p>
            <a:pPr algn="ctr">
              <a:buNone/>
            </a:pPr>
            <a:r>
              <a:rPr lang="ru-RU" i="1" dirty="0" smtClean="0"/>
              <a:t>его </a:t>
            </a:r>
            <a:r>
              <a:rPr lang="ru-RU" i="1" dirty="0"/>
              <a:t>же ныне увенчана </a:t>
            </a:r>
            <a:r>
              <a:rPr lang="ru-RU" i="1" dirty="0" err="1"/>
              <a:t>зряшче</a:t>
            </a:r>
            <a:r>
              <a:rPr lang="ru-RU" i="1" dirty="0"/>
              <a:t>…</a:t>
            </a:r>
            <a:r>
              <a:rPr lang="ru-RU" dirty="0"/>
              <a:t> (</a:t>
            </a:r>
            <a:r>
              <a:rPr lang="ru-RU" dirty="0" err="1"/>
              <a:t>Полоцький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У </a:t>
            </a:r>
            <a:r>
              <a:rPr lang="uk-UA" dirty="0" smtClean="0"/>
              <a:t>струс. </a:t>
            </a:r>
            <a:r>
              <a:rPr lang="uk-UA" dirty="0" err="1"/>
              <a:t>пам</a:t>
            </a:r>
            <a:r>
              <a:rPr lang="ru-RU" dirty="0"/>
              <a:t>’</a:t>
            </a:r>
            <a:r>
              <a:rPr lang="uk-UA" dirty="0"/>
              <a:t>ятках </a:t>
            </a:r>
            <a:r>
              <a:rPr lang="uk-UA" dirty="0" smtClean="0"/>
              <a:t>короткі </a:t>
            </a:r>
            <a:r>
              <a:rPr lang="uk-UA" dirty="0"/>
              <a:t>форми </a:t>
            </a:r>
            <a:r>
              <a:rPr lang="uk-UA" dirty="0" err="1" smtClean="0"/>
              <a:t>Н.в</a:t>
            </a:r>
            <a:r>
              <a:rPr lang="uk-UA" dirty="0" smtClean="0"/>
              <a:t>. могли </a:t>
            </a:r>
            <a:r>
              <a:rPr lang="uk-UA" dirty="0"/>
              <a:t>виступати не лише як присудки, але і як  означення: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vot</a:t>
            </a:r>
            <a:r>
              <a:rPr lang="ru-RU" dirty="0" err="1"/>
              <a:t>č</a:t>
            </a:r>
            <a:r>
              <a:rPr lang="en-US" dirty="0" err="1"/>
              <a:t>iny</a:t>
            </a:r>
            <a:r>
              <a:rPr lang="en-US" dirty="0"/>
              <a:t> </a:t>
            </a:r>
            <a:r>
              <a:rPr lang="en-US" dirty="0" err="1"/>
              <a:t>otdavany</a:t>
            </a:r>
            <a:r>
              <a:rPr lang="en-US" dirty="0"/>
              <a:t> </a:t>
            </a:r>
            <a:r>
              <a:rPr lang="ru-RU" dirty="0" err="1"/>
              <a:t>č</a:t>
            </a:r>
            <a:r>
              <a:rPr lang="en-US" dirty="0" err="1"/>
              <a:t>elobit</a:t>
            </a:r>
            <a:r>
              <a:rPr lang="ru-RU" dirty="0" err="1"/>
              <a:t>č</a:t>
            </a:r>
            <a:r>
              <a:rPr lang="en-US" dirty="0" err="1"/>
              <a:t>ikom</a:t>
            </a:r>
            <a:r>
              <a:rPr lang="ru-RU" dirty="0"/>
              <a:t>, </a:t>
            </a:r>
            <a:r>
              <a:rPr lang="en-US" dirty="0" err="1"/>
              <a:t>Pronka</a:t>
            </a:r>
            <a:r>
              <a:rPr lang="en-US" dirty="0"/>
              <a:t> </a:t>
            </a:r>
            <a:r>
              <a:rPr lang="ru-RU" dirty="0"/>
              <a:t>Š</a:t>
            </a:r>
            <a:r>
              <a:rPr lang="en-US" dirty="0" err="1"/>
              <a:t>ilo</a:t>
            </a:r>
            <a:r>
              <a:rPr lang="en-US" dirty="0"/>
              <a:t> </a:t>
            </a:r>
            <a:r>
              <a:rPr lang="en-US" dirty="0" err="1"/>
              <a:t>pytan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ognem</a:t>
            </a:r>
            <a:r>
              <a:rPr lang="en-US" dirty="0"/>
              <a:t> </a:t>
            </a:r>
            <a:r>
              <a:rPr lang="ru-RU" dirty="0" err="1"/>
              <a:t>ž</a:t>
            </a:r>
            <a:r>
              <a:rPr lang="en-US" dirty="0"/>
              <a:t>en </a:t>
            </a:r>
            <a:r>
              <a:rPr lang="en-US" dirty="0" err="1"/>
              <a:t>povinilsja</a:t>
            </a:r>
            <a:r>
              <a:rPr lang="ru-RU" dirty="0"/>
              <a:t>; </a:t>
            </a:r>
            <a:r>
              <a:rPr lang="en-US" dirty="0" err="1"/>
              <a:t>vse</a:t>
            </a:r>
            <a:r>
              <a:rPr lang="en-US" dirty="0"/>
              <a:t> re</a:t>
            </a:r>
            <a:r>
              <a:rPr lang="ru-RU" dirty="0" err="1"/>
              <a:t>č</a:t>
            </a:r>
            <a:r>
              <a:rPr lang="en-US" dirty="0" err="1"/>
              <a:t>i</a:t>
            </a:r>
            <a:r>
              <a:rPr lang="ru-RU" dirty="0"/>
              <a:t>, </a:t>
            </a:r>
            <a:r>
              <a:rPr lang="en-US" dirty="0" err="1"/>
              <a:t>kotorye</a:t>
            </a:r>
            <a:r>
              <a:rPr lang="en-US" dirty="0"/>
              <a:t> </a:t>
            </a:r>
            <a:r>
              <a:rPr lang="en-US" dirty="0" err="1"/>
              <a:t>govoreny</a:t>
            </a:r>
            <a:r>
              <a:rPr lang="ru-RU" dirty="0"/>
              <a:t> (</a:t>
            </a:r>
            <a:r>
              <a:rPr lang="en-US" dirty="0"/>
              <a:t>XVII </a:t>
            </a:r>
            <a:r>
              <a:rPr lang="uk-UA" dirty="0"/>
              <a:t>ст</a:t>
            </a:r>
            <a:r>
              <a:rPr lang="uk-UA" dirty="0" smtClean="0"/>
              <a:t>.)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Цей дієприкметник творився від дієслів </a:t>
            </a:r>
            <a:r>
              <a:rPr lang="uk-UA" dirty="0"/>
              <a:t>доконаного та недоконаного виду; </a:t>
            </a:r>
            <a:endParaRPr lang="uk-UA" dirty="0" smtClean="0"/>
          </a:p>
          <a:p>
            <a:r>
              <a:rPr lang="uk-UA" dirty="0" smtClean="0"/>
              <a:t>сьогодні він утворюється від доконаних дієслів  </a:t>
            </a:r>
            <a:r>
              <a:rPr lang="uk-UA" dirty="0"/>
              <a:t>(він недоконаних утворюються пасивні дієприкметники на -</a:t>
            </a:r>
            <a:r>
              <a:rPr lang="uk-UA" b="1" dirty="0"/>
              <a:t>м</a:t>
            </a:r>
            <a:r>
              <a:rPr lang="uk-UA" dirty="0"/>
              <a:t>-).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929718" cy="664371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Дієприкметникові форми з подвійним </a:t>
            </a:r>
            <a:r>
              <a:rPr lang="uk-UA" dirty="0" err="1"/>
              <a:t>-</a:t>
            </a:r>
            <a:r>
              <a:rPr lang="uk-UA" b="1" dirty="0" err="1"/>
              <a:t>нн</a:t>
            </a:r>
            <a:r>
              <a:rPr lang="uk-UA" dirty="0" err="1"/>
              <a:t>-</a:t>
            </a:r>
            <a:r>
              <a:rPr lang="uk-UA" dirty="0"/>
              <a:t>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написанный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цсл</a:t>
            </a:r>
            <a:r>
              <a:rPr lang="uk-UA" dirty="0" smtClean="0"/>
              <a:t>. </a:t>
            </a:r>
            <a:r>
              <a:rPr lang="uk-UA" dirty="0"/>
              <a:t>за походженням,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беруть </a:t>
            </a:r>
            <a:r>
              <a:rPr lang="uk-UA" dirty="0"/>
              <a:t>свій початок з віддієприкметникових прикметників, які зустрічалися головним чином у копіях </a:t>
            </a:r>
            <a:r>
              <a:rPr lang="uk-UA" dirty="0" err="1" smtClean="0"/>
              <a:t>цсл</a:t>
            </a:r>
            <a:r>
              <a:rPr lang="uk-UA" dirty="0" smtClean="0"/>
              <a:t>. </a:t>
            </a:r>
            <a:r>
              <a:rPr lang="uk-UA" dirty="0"/>
              <a:t>оригіналів: 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javlen</a:t>
            </a:r>
            <a:r>
              <a:rPr lang="uk-UA" dirty="0"/>
              <a:t>ь</a:t>
            </a:r>
            <a:r>
              <a:rPr lang="en-US" dirty="0" err="1"/>
              <a:t>naja</a:t>
            </a:r>
            <a:r>
              <a:rPr lang="uk-UA" dirty="0"/>
              <a:t> (1095 р.), </a:t>
            </a:r>
            <a:r>
              <a:rPr lang="en-US" dirty="0" err="1"/>
              <a:t>neizdre</a:t>
            </a:r>
            <a:r>
              <a:rPr lang="uk-UA" dirty="0"/>
              <a:t>č</a:t>
            </a:r>
            <a:r>
              <a:rPr lang="en-US" dirty="0"/>
              <a:t>en</a:t>
            </a:r>
            <a:r>
              <a:rPr lang="uk-UA" dirty="0"/>
              <a:t>ь</a:t>
            </a:r>
            <a:r>
              <a:rPr lang="en-US" dirty="0" err="1"/>
              <a:t>nyj</a:t>
            </a:r>
            <a:r>
              <a:rPr lang="uk-UA" dirty="0"/>
              <a:t> (</a:t>
            </a:r>
            <a:r>
              <a:rPr lang="en-US" dirty="0"/>
              <a:t>XI</a:t>
            </a:r>
            <a:r>
              <a:rPr lang="uk-UA" dirty="0"/>
              <a:t> ст.), </a:t>
            </a:r>
            <a:r>
              <a:rPr lang="en-US" dirty="0" err="1"/>
              <a:t>ispytannoe</a:t>
            </a:r>
            <a:r>
              <a:rPr lang="uk-UA" dirty="0"/>
              <a:t> (1220 р.),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російських творах: 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tverdostiju</a:t>
            </a:r>
            <a:r>
              <a:rPr lang="en-US" dirty="0" smtClean="0"/>
              <a:t> </a:t>
            </a:r>
            <a:r>
              <a:rPr lang="en-US" dirty="0" err="1"/>
              <a:t>neskazan</a:t>
            </a:r>
            <a:r>
              <a:rPr lang="uk-UA" dirty="0"/>
              <a:t>ь</a:t>
            </a:r>
            <a:r>
              <a:rPr lang="en-US" dirty="0" err="1"/>
              <a:t>noju</a:t>
            </a:r>
            <a:r>
              <a:rPr lang="uk-UA" dirty="0"/>
              <a:t> (новгородський літопис з </a:t>
            </a:r>
            <a:r>
              <a:rPr lang="en-US" dirty="0"/>
              <a:t>XIII</a:t>
            </a:r>
            <a:r>
              <a:rPr lang="uk-UA" dirty="0"/>
              <a:t>-</a:t>
            </a:r>
            <a:r>
              <a:rPr lang="en-US" dirty="0"/>
              <a:t>XIV</a:t>
            </a:r>
            <a:r>
              <a:rPr lang="uk-UA" dirty="0"/>
              <a:t> ст.).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Сучасні </a:t>
            </a:r>
            <a:r>
              <a:rPr lang="uk-UA" dirty="0"/>
              <a:t>прикметники </a:t>
            </a:r>
            <a:r>
              <a:rPr lang="ru-RU" i="1" dirty="0"/>
              <a:t>почтенный</a:t>
            </a:r>
            <a:r>
              <a:rPr lang="ru-RU" dirty="0"/>
              <a:t>, </a:t>
            </a:r>
            <a:r>
              <a:rPr lang="ru-RU" i="1" dirty="0"/>
              <a:t>откровенный</a:t>
            </a:r>
            <a:r>
              <a:rPr lang="ru-RU" dirty="0"/>
              <a:t>, </a:t>
            </a:r>
            <a:r>
              <a:rPr lang="ru-RU" i="1" dirty="0"/>
              <a:t>желанный</a:t>
            </a:r>
            <a:r>
              <a:rPr lang="ru-RU" dirty="0"/>
              <a:t>, </a:t>
            </a:r>
            <a:r>
              <a:rPr lang="ru-RU" i="1" dirty="0"/>
              <a:t>совершенный</a:t>
            </a:r>
            <a:r>
              <a:rPr lang="ru-RU" dirty="0"/>
              <a:t>, </a:t>
            </a:r>
            <a:r>
              <a:rPr lang="ru-RU" i="1" dirty="0"/>
              <a:t>обыкновенный</a:t>
            </a:r>
            <a:r>
              <a:rPr lang="ru-RU" dirty="0"/>
              <a:t>, </a:t>
            </a:r>
            <a:r>
              <a:rPr lang="ru-RU" i="1" dirty="0" err="1"/>
              <a:t>забвенный</a:t>
            </a:r>
            <a:r>
              <a:rPr lang="ru-RU" dirty="0"/>
              <a:t>, </a:t>
            </a:r>
            <a:r>
              <a:rPr lang="ru-RU" i="1" dirty="0"/>
              <a:t>надменный</a:t>
            </a:r>
            <a:r>
              <a:rPr lang="ru-RU" dirty="0"/>
              <a:t>, </a:t>
            </a:r>
            <a:r>
              <a:rPr lang="ru-RU" i="1" dirty="0"/>
              <a:t>сдержанный</a:t>
            </a:r>
            <a:r>
              <a:rPr lang="ru-RU" dirty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en-US" dirty="0"/>
              <a:t>XVI</a:t>
            </a:r>
            <a:r>
              <a:rPr lang="uk-UA" dirty="0"/>
              <a:t>-</a:t>
            </a:r>
            <a:r>
              <a:rPr lang="en-US" dirty="0"/>
              <a:t>XVII </a:t>
            </a:r>
            <a:r>
              <a:rPr lang="uk-UA" dirty="0"/>
              <a:t>ст. спостерігаємо </a:t>
            </a:r>
            <a:r>
              <a:rPr lang="uk-UA" dirty="0" smtClean="0"/>
              <a:t>паралельні </a:t>
            </a:r>
            <a:r>
              <a:rPr lang="uk-UA" dirty="0"/>
              <a:t>форми з одним </a:t>
            </a:r>
            <a:r>
              <a:rPr lang="ru-RU" dirty="0"/>
              <a:t>-</a:t>
            </a:r>
            <a:r>
              <a:rPr lang="uk-UA" b="1" dirty="0"/>
              <a:t>н</a:t>
            </a:r>
            <a:r>
              <a:rPr lang="uk-UA" dirty="0"/>
              <a:t>- або з двома </a:t>
            </a:r>
            <a:r>
              <a:rPr lang="ru-RU" dirty="0"/>
              <a:t>-</a:t>
            </a:r>
            <a:r>
              <a:rPr lang="uk-UA" b="1" dirty="0" err="1"/>
              <a:t>нн</a:t>
            </a:r>
            <a:r>
              <a:rPr lang="uk-UA" dirty="0" err="1"/>
              <a:t>-</a:t>
            </a:r>
            <a:r>
              <a:rPr lang="uk-UA" dirty="0"/>
              <a:t>: </a:t>
            </a:r>
            <a:endParaRPr lang="uk-UA" dirty="0" smtClean="0"/>
          </a:p>
          <a:p>
            <a:pPr algn="ctr">
              <a:buNone/>
            </a:pPr>
            <a:r>
              <a:rPr lang="pl-PL" dirty="0" smtClean="0"/>
              <a:t>po </a:t>
            </a:r>
            <a:r>
              <a:rPr lang="pl-PL" dirty="0"/>
              <a:t>pre</a:t>
            </a:r>
            <a:r>
              <a:rPr lang="ru-RU" dirty="0" err="1"/>
              <a:t>ž</a:t>
            </a:r>
            <a:r>
              <a:rPr lang="pl-PL" dirty="0"/>
              <a:t>e pisanomu i po pre</a:t>
            </a:r>
            <a:r>
              <a:rPr lang="ru-RU" dirty="0" err="1"/>
              <a:t>ž</a:t>
            </a:r>
            <a:r>
              <a:rPr lang="pl-PL" dirty="0"/>
              <a:t>e </a:t>
            </a:r>
            <a:r>
              <a:rPr lang="pl-PL" dirty="0" smtClean="0"/>
              <a:t>pisannomu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1000 </a:t>
            </a:r>
            <a:r>
              <a:rPr lang="pl-PL" dirty="0"/>
              <a:t>dosok </a:t>
            </a:r>
            <a:r>
              <a:rPr lang="ru-RU" dirty="0" err="1"/>
              <a:t>ž</a:t>
            </a:r>
            <a:r>
              <a:rPr lang="pl-PL" dirty="0"/>
              <a:t>eleznych kovannych i takim </a:t>
            </a:r>
            <a:r>
              <a:rPr lang="ru-RU" dirty="0" err="1"/>
              <a:t>ž</a:t>
            </a:r>
            <a:r>
              <a:rPr lang="pl-PL" dirty="0"/>
              <a:t>e kovanym do</a:t>
            </a:r>
            <a:r>
              <a:rPr lang="ru-RU" dirty="0" err="1"/>
              <a:t>šč</a:t>
            </a:r>
            <a:r>
              <a:rPr lang="pl-PL" dirty="0"/>
              <a:t>atym </a:t>
            </a:r>
            <a:r>
              <a:rPr lang="ru-RU" dirty="0" err="1"/>
              <a:t>ž</a:t>
            </a:r>
            <a:r>
              <a:rPr lang="pl-PL" dirty="0" smtClean="0"/>
              <a:t>elezom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Форми </a:t>
            </a:r>
            <a:r>
              <a:rPr lang="uk-UA" dirty="0"/>
              <a:t>з </a:t>
            </a:r>
            <a:r>
              <a:rPr lang="ru-RU" dirty="0" smtClean="0"/>
              <a:t>-</a:t>
            </a:r>
            <a:r>
              <a:rPr lang="uk-UA" b="1" dirty="0"/>
              <a:t>н</a:t>
            </a:r>
            <a:r>
              <a:rPr lang="uk-UA" dirty="0"/>
              <a:t>- </a:t>
            </a:r>
            <a:r>
              <a:rPr lang="uk-UA" dirty="0" smtClean="0"/>
              <a:t>у </a:t>
            </a:r>
            <a:r>
              <a:rPr lang="uk-UA" dirty="0"/>
              <a:t>говірках: </a:t>
            </a:r>
            <a:r>
              <a:rPr lang="en-US" dirty="0"/>
              <a:t>dad</a:t>
            </a:r>
            <a:r>
              <a:rPr lang="ru-RU" dirty="0"/>
              <a:t>’</a:t>
            </a:r>
            <a:r>
              <a:rPr lang="en-US" dirty="0"/>
              <a:t>en</a:t>
            </a:r>
            <a:r>
              <a:rPr lang="uk-UA" dirty="0"/>
              <a:t>ǝ</a:t>
            </a:r>
            <a:r>
              <a:rPr lang="en-US" dirty="0"/>
              <a:t>j</a:t>
            </a:r>
            <a:r>
              <a:rPr lang="ru-RU" dirty="0"/>
              <a:t>, </a:t>
            </a:r>
            <a:r>
              <a:rPr lang="en-US" dirty="0" err="1"/>
              <a:t>zak</a:t>
            </a:r>
            <a:r>
              <a:rPr lang="ru-RU" dirty="0"/>
              <a:t>’</a:t>
            </a:r>
            <a:r>
              <a:rPr lang="en-US" dirty="0" err="1"/>
              <a:t>i</a:t>
            </a:r>
            <a:r>
              <a:rPr lang="ru-RU" dirty="0" err="1"/>
              <a:t>ń</a:t>
            </a:r>
            <a:r>
              <a:rPr lang="pl-PL" dirty="0"/>
              <a:t>en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ru-RU" dirty="0"/>
              <a:t>, </a:t>
            </a:r>
            <a:r>
              <a:rPr lang="pl-PL" dirty="0"/>
              <a:t>pr</a:t>
            </a:r>
            <a:r>
              <a:rPr lang="ru-RU" dirty="0"/>
              <a:t>’</a:t>
            </a:r>
            <a:r>
              <a:rPr lang="pl-PL" dirty="0"/>
              <a:t>imk</a:t>
            </a:r>
            <a:r>
              <a:rPr lang="ru-RU" dirty="0" err="1"/>
              <a:t>ń</a:t>
            </a:r>
            <a:r>
              <a:rPr lang="pl-PL" dirty="0"/>
              <a:t>en</a:t>
            </a:r>
            <a:r>
              <a:rPr lang="uk-UA" dirty="0"/>
              <a:t>ǝ</a:t>
            </a:r>
            <a:r>
              <a:rPr lang="pl-PL" dirty="0"/>
              <a:t>j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також </a:t>
            </a:r>
            <a:r>
              <a:rPr lang="uk-UA" dirty="0"/>
              <a:t>у мові Москви на зламі </a:t>
            </a:r>
            <a:r>
              <a:rPr lang="en-US" dirty="0"/>
              <a:t>XIX</a:t>
            </a:r>
            <a:r>
              <a:rPr lang="uk-UA" dirty="0"/>
              <a:t>-</a:t>
            </a:r>
            <a:r>
              <a:rPr lang="en-US" dirty="0"/>
              <a:t>XX</a:t>
            </a:r>
            <a:r>
              <a:rPr lang="uk-UA" dirty="0"/>
              <a:t> ст. (у виразах, які мали наголос на третьому складі з кінця): </a:t>
            </a:r>
            <a:endParaRPr lang="uk-UA" dirty="0" smtClean="0"/>
          </a:p>
          <a:p>
            <a:pPr algn="ctr">
              <a:buNone/>
            </a:pPr>
            <a:r>
              <a:rPr lang="en-US" dirty="0" smtClean="0"/>
              <a:t>p</a:t>
            </a:r>
            <a:r>
              <a:rPr lang="uk-UA" dirty="0"/>
              <a:t>’</a:t>
            </a:r>
            <a:r>
              <a:rPr lang="en-US" dirty="0" err="1"/>
              <a:t>isan</a:t>
            </a:r>
            <a:r>
              <a:rPr lang="uk-UA" dirty="0"/>
              <a:t>ǝ</a:t>
            </a:r>
            <a:r>
              <a:rPr lang="en-US" dirty="0"/>
              <a:t>j bro</a:t>
            </a:r>
            <a:r>
              <a:rPr lang="uk-UA" dirty="0"/>
              <a:t>š</a:t>
            </a:r>
            <a:r>
              <a:rPr lang="en-US" dirty="0"/>
              <a:t>en</a:t>
            </a:r>
            <a:r>
              <a:rPr lang="uk-UA" dirty="0"/>
              <a:t>ǝ</a:t>
            </a:r>
            <a:r>
              <a:rPr lang="en-US" dirty="0"/>
              <a:t>j</a:t>
            </a:r>
            <a:r>
              <a:rPr lang="uk-UA" dirty="0"/>
              <a:t>, </a:t>
            </a:r>
            <a:r>
              <a:rPr lang="en-US" dirty="0" err="1"/>
              <a:t>sv</a:t>
            </a:r>
            <a:r>
              <a:rPr lang="uk-UA" dirty="0"/>
              <a:t>’</a:t>
            </a:r>
            <a:r>
              <a:rPr lang="en-US" dirty="0"/>
              <a:t>azan</a:t>
            </a:r>
            <a:r>
              <a:rPr lang="uk-UA" dirty="0"/>
              <a:t>ǝ</a:t>
            </a:r>
            <a:r>
              <a:rPr lang="en-US" dirty="0" smtClean="0"/>
              <a:t>j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Ад’єктивація: </a:t>
            </a:r>
          </a:p>
          <a:p>
            <a:pPr algn="ctr">
              <a:buNone/>
            </a:pPr>
            <a:r>
              <a:rPr lang="uk-UA" i="1" dirty="0" err="1" smtClean="0"/>
              <a:t>указа</a:t>
            </a:r>
            <a:r>
              <a:rPr lang="uk-UA" b="1" i="1" dirty="0" err="1" smtClean="0"/>
              <a:t>н</a:t>
            </a:r>
            <a:r>
              <a:rPr lang="uk-UA" i="1" dirty="0" err="1" smtClean="0"/>
              <a:t>ый</a:t>
            </a:r>
            <a:r>
              <a:rPr lang="uk-UA" i="1" dirty="0" smtClean="0"/>
              <a:t> </a:t>
            </a:r>
            <a:r>
              <a:rPr lang="uk-UA" i="1" dirty="0" err="1"/>
              <a:t>срок</a:t>
            </a:r>
            <a:r>
              <a:rPr lang="uk-UA" dirty="0"/>
              <a:t>, </a:t>
            </a:r>
            <a:r>
              <a:rPr lang="uk-UA" i="1" dirty="0" err="1"/>
              <a:t>распаш</a:t>
            </a:r>
            <a:r>
              <a:rPr lang="uk-UA" b="1" i="1" dirty="0" err="1"/>
              <a:t>н</a:t>
            </a:r>
            <a:r>
              <a:rPr lang="uk-UA" i="1" dirty="0" err="1"/>
              <a:t>ые</a:t>
            </a:r>
            <a:r>
              <a:rPr lang="uk-UA" i="1" dirty="0"/>
              <a:t> </a:t>
            </a:r>
            <a:r>
              <a:rPr lang="uk-UA" i="1" dirty="0" err="1"/>
              <a:t>земли</a:t>
            </a:r>
            <a:r>
              <a:rPr lang="uk-UA" dirty="0"/>
              <a:t> (1649 р.), </a:t>
            </a:r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сьогодні </a:t>
            </a:r>
          </a:p>
          <a:p>
            <a:pPr>
              <a:buNone/>
            </a:pPr>
            <a:r>
              <a:rPr lang="uk-UA" i="1" dirty="0" err="1" smtClean="0">
                <a:solidFill>
                  <a:srgbClr val="FF0000"/>
                </a:solidFill>
              </a:rPr>
              <a:t>рваный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i="1" dirty="0" err="1">
                <a:solidFill>
                  <a:srgbClr val="FF0000"/>
                </a:solidFill>
              </a:rPr>
              <a:t>драный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i="1" dirty="0" err="1">
                <a:solidFill>
                  <a:srgbClr val="FF0000"/>
                </a:solidFill>
              </a:rPr>
              <a:t>раненый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r>
              <a:rPr lang="uk-UA" i="1" dirty="0" err="1">
                <a:solidFill>
                  <a:srgbClr val="FF0000"/>
                </a:solidFill>
              </a:rPr>
              <a:t>варёный</a:t>
            </a:r>
            <a:r>
              <a:rPr lang="uk-UA" dirty="0">
                <a:solidFill>
                  <a:srgbClr val="FF0000"/>
                </a:solidFill>
              </a:rPr>
              <a:t>, </a:t>
            </a:r>
            <a:endParaRPr lang="uk-UA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uk-UA" i="1" dirty="0" err="1" smtClean="0"/>
              <a:t>образова</a:t>
            </a:r>
            <a:r>
              <a:rPr lang="uk-UA" b="1" i="1" dirty="0" err="1" smtClean="0"/>
              <a:t>нн</a:t>
            </a:r>
            <a:r>
              <a:rPr lang="uk-UA" i="1" dirty="0" err="1" smtClean="0"/>
              <a:t>ый</a:t>
            </a:r>
            <a:r>
              <a:rPr lang="uk-UA" dirty="0"/>
              <a:t>, </a:t>
            </a:r>
            <a:r>
              <a:rPr lang="uk-UA" i="1" dirty="0" err="1"/>
              <a:t>забве</a:t>
            </a:r>
            <a:r>
              <a:rPr lang="uk-UA" b="1" i="1" dirty="0" err="1"/>
              <a:t>нн</a:t>
            </a:r>
            <a:r>
              <a:rPr lang="uk-UA" i="1" dirty="0" err="1"/>
              <a:t>ый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en-US" dirty="0" smtClean="0"/>
              <a:t>XIX</a:t>
            </a:r>
            <a:r>
              <a:rPr lang="uk-UA" dirty="0" smtClean="0"/>
              <a:t> </a:t>
            </a:r>
            <a:r>
              <a:rPr lang="uk-UA" dirty="0"/>
              <a:t>ст. </a:t>
            </a:r>
            <a:r>
              <a:rPr lang="uk-UA" dirty="0" smtClean="0"/>
              <a:t>пари </a:t>
            </a:r>
            <a:r>
              <a:rPr lang="uk-UA" dirty="0"/>
              <a:t>дієприслівник // прикметник, </a:t>
            </a:r>
            <a:endParaRPr lang="uk-UA" dirty="0" smtClean="0"/>
          </a:p>
          <a:p>
            <a:pPr algn="ctr">
              <a:buNone/>
            </a:pPr>
            <a:r>
              <a:rPr lang="uk-UA" i="1" dirty="0" err="1" smtClean="0"/>
              <a:t>униженный</a:t>
            </a:r>
            <a:r>
              <a:rPr lang="uk-UA" dirty="0" smtClean="0"/>
              <a:t> </a:t>
            </a:r>
            <a:r>
              <a:rPr lang="uk-UA" dirty="0"/>
              <a:t>/ </a:t>
            </a:r>
            <a:r>
              <a:rPr lang="uk-UA" i="1" dirty="0" err="1"/>
              <a:t>унижённый</a:t>
            </a:r>
            <a:r>
              <a:rPr lang="uk-UA" dirty="0"/>
              <a:t>, </a:t>
            </a:r>
            <a:r>
              <a:rPr lang="uk-UA" i="1" dirty="0" err="1"/>
              <a:t>приближенный</a:t>
            </a:r>
            <a:r>
              <a:rPr lang="uk-UA" dirty="0"/>
              <a:t> / </a:t>
            </a:r>
            <a:r>
              <a:rPr lang="uk-UA" i="1" dirty="0" err="1"/>
              <a:t>приближённый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Деякі говірки використовували префікс </a:t>
            </a:r>
            <a:r>
              <a:rPr lang="uk-UA" dirty="0" err="1"/>
              <a:t>-</a:t>
            </a:r>
            <a:r>
              <a:rPr lang="uk-UA" b="1" dirty="0" err="1"/>
              <a:t>нн</a:t>
            </a:r>
            <a:r>
              <a:rPr lang="uk-UA" dirty="0" err="1"/>
              <a:t>-</a:t>
            </a:r>
            <a:r>
              <a:rPr lang="uk-UA" dirty="0"/>
              <a:t> для творення форм вищого ступеня порівняння прикметника: </a:t>
            </a:r>
            <a:endParaRPr lang="uk-UA" dirty="0" smtClean="0"/>
          </a:p>
          <a:p>
            <a:pPr algn="ctr">
              <a:buNone/>
            </a:pPr>
            <a:r>
              <a:rPr lang="en-US" dirty="0" smtClean="0"/>
              <a:t>do</a:t>
            </a:r>
            <a:r>
              <a:rPr lang="uk-UA" dirty="0"/>
              <a:t>ł</a:t>
            </a:r>
            <a:r>
              <a:rPr lang="pl-PL" dirty="0"/>
              <a:t>gunn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bol</a:t>
            </a:r>
            <a:r>
              <a:rPr lang="uk-UA" dirty="0"/>
              <a:t>š</a:t>
            </a:r>
            <a:r>
              <a:rPr lang="pl-PL" dirty="0"/>
              <a:t>ann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t</a:t>
            </a:r>
            <a:r>
              <a:rPr lang="uk-UA" dirty="0"/>
              <a:t>’</a:t>
            </a:r>
            <a:r>
              <a:rPr lang="pl-PL" dirty="0"/>
              <a:t>a</a:t>
            </a:r>
            <a:r>
              <a:rPr lang="uk-UA" dirty="0"/>
              <a:t>ž</a:t>
            </a:r>
            <a:r>
              <a:rPr lang="pl-PL" dirty="0"/>
              <a:t>elenn</a:t>
            </a:r>
            <a:r>
              <a:rPr lang="uk-UA" dirty="0"/>
              <a:t>ǝ</a:t>
            </a:r>
            <a:r>
              <a:rPr lang="pl-PL" dirty="0"/>
              <a:t>j</a:t>
            </a:r>
            <a:r>
              <a:rPr lang="uk-UA" dirty="0"/>
              <a:t>, </a:t>
            </a:r>
            <a:r>
              <a:rPr lang="pl-PL" dirty="0"/>
              <a:t>bol</a:t>
            </a:r>
            <a:r>
              <a:rPr lang="uk-UA" dirty="0"/>
              <a:t>š</a:t>
            </a:r>
            <a:r>
              <a:rPr lang="pl-PL" dirty="0"/>
              <a:t>unn</a:t>
            </a:r>
            <a:r>
              <a:rPr lang="uk-UA" dirty="0"/>
              <a:t>ǝ</a:t>
            </a:r>
            <a:r>
              <a:rPr lang="pl-PL" dirty="0" smtClean="0"/>
              <a:t>j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uk-UA" dirty="0"/>
              <a:t>У </a:t>
            </a:r>
            <a:r>
              <a:rPr lang="uk-UA" dirty="0" smtClean="0"/>
              <a:t>рос. </a:t>
            </a:r>
            <a:r>
              <a:rPr lang="uk-UA" dirty="0"/>
              <a:t>мові </a:t>
            </a:r>
            <a:r>
              <a:rPr lang="uk-UA" dirty="0" smtClean="0"/>
              <a:t>зберігаються: </a:t>
            </a:r>
          </a:p>
          <a:p>
            <a:r>
              <a:rPr lang="uk-UA" dirty="0" smtClean="0"/>
              <a:t>рештки </a:t>
            </a:r>
            <a:r>
              <a:rPr lang="uk-UA" dirty="0"/>
              <a:t>форм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жін. роду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будучи</a:t>
            </a:r>
            <a:r>
              <a:rPr lang="uk-UA" i="1" dirty="0"/>
              <a:t>, </a:t>
            </a:r>
            <a:r>
              <a:rPr lang="uk-UA" i="1" dirty="0" smtClean="0"/>
              <a:t>крадучись</a:t>
            </a:r>
            <a:r>
              <a:rPr lang="uk-UA" dirty="0" smtClean="0"/>
              <a:t> </a:t>
            </a:r>
          </a:p>
          <a:p>
            <a:r>
              <a:rPr lang="uk-UA" dirty="0" smtClean="0"/>
              <a:t>сучасні </a:t>
            </a:r>
            <a:r>
              <a:rPr lang="uk-UA" dirty="0"/>
              <a:t>дієприслівникові форми від зворотних дієслів </a:t>
            </a:r>
            <a:endParaRPr lang="uk-UA" dirty="0" smtClean="0"/>
          </a:p>
          <a:p>
            <a:pPr algn="ctr">
              <a:buNone/>
            </a:pPr>
            <a:r>
              <a:rPr lang="uk-UA" i="1" dirty="0" err="1" smtClean="0"/>
              <a:t>улыбнувшись</a:t>
            </a:r>
            <a:r>
              <a:rPr lang="uk-UA" i="1" dirty="0"/>
              <a:t>, </a:t>
            </a:r>
            <a:r>
              <a:rPr lang="uk-UA" i="1" dirty="0" err="1" smtClean="0"/>
              <a:t>разбежавшись</a:t>
            </a:r>
            <a:endParaRPr lang="uk-UA" dirty="0" smtClean="0"/>
          </a:p>
          <a:p>
            <a:r>
              <a:rPr lang="uk-UA" dirty="0" smtClean="0"/>
              <a:t>діалектні </a:t>
            </a:r>
            <a:r>
              <a:rPr lang="uk-UA" dirty="0"/>
              <a:t>утворення з суфіксом </a:t>
            </a:r>
            <a:r>
              <a:rPr lang="uk-UA" dirty="0" err="1"/>
              <a:t>-</a:t>
            </a:r>
            <a:r>
              <a:rPr lang="uk-UA" b="1" dirty="0" err="1"/>
              <a:t>вши</a:t>
            </a:r>
            <a:r>
              <a:rPr lang="uk-UA" dirty="0"/>
              <a:t> </a:t>
            </a:r>
            <a:endParaRPr lang="uk-UA" dirty="0" smtClean="0"/>
          </a:p>
          <a:p>
            <a:pPr algn="ctr">
              <a:buNone/>
            </a:pPr>
            <a:r>
              <a:rPr lang="uk-UA" i="1" dirty="0" smtClean="0"/>
              <a:t>обувши</a:t>
            </a:r>
            <a:r>
              <a:rPr lang="uk-UA" i="1" dirty="0"/>
              <a:t>, </a:t>
            </a:r>
            <a:r>
              <a:rPr lang="uk-UA" i="1" dirty="0" err="1" smtClean="0"/>
              <a:t>умывши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</a:t>
            </a:r>
            <a:r>
              <a:rPr lang="ru-RU" dirty="0"/>
              <a:t>) </a:t>
            </a:r>
            <a:r>
              <a:rPr lang="uk-UA" b="1" dirty="0"/>
              <a:t>Н</a:t>
            </a:r>
            <a:r>
              <a:rPr lang="ru-RU" b="1" dirty="0"/>
              <a:t>ев</a:t>
            </a:r>
            <a:r>
              <a:rPr lang="uk-UA" b="1" dirty="0"/>
              <a:t>і</a:t>
            </a:r>
            <a:r>
              <a:rPr lang="ru-RU" b="1" dirty="0"/>
              <a:t>дм</a:t>
            </a:r>
            <a:r>
              <a:rPr lang="uk-UA" b="1" dirty="0"/>
              <a:t>і</a:t>
            </a:r>
            <a:r>
              <a:rPr lang="ru-RU" b="1" dirty="0" err="1"/>
              <a:t>нюваний</a:t>
            </a:r>
            <a:r>
              <a:rPr lang="ru-RU" b="1" dirty="0"/>
              <a:t> </a:t>
            </a:r>
            <a:r>
              <a:rPr lang="uk-UA" b="1" dirty="0"/>
              <a:t>діє</a:t>
            </a:r>
            <a:r>
              <a:rPr lang="ru-RU" b="1" dirty="0" err="1"/>
              <a:t>прикметник</a:t>
            </a:r>
            <a:r>
              <a:rPr lang="ru-RU" b="1" dirty="0"/>
              <a:t> на -‘</a:t>
            </a:r>
            <a:r>
              <a:rPr lang="en-US" b="1" dirty="0"/>
              <a:t>a</a:t>
            </a:r>
            <a:r>
              <a:rPr lang="ru-RU" b="1" dirty="0"/>
              <a:t>, -</a:t>
            </a:r>
            <a:r>
              <a:rPr lang="en-US" b="1" dirty="0"/>
              <a:t>u</a:t>
            </a:r>
            <a:r>
              <a:rPr lang="ru-RU" b="1" dirty="0" err="1"/>
              <a:t>č</a:t>
            </a:r>
            <a:r>
              <a:rPr lang="en-US" b="1" dirty="0" err="1"/>
              <a:t>i</a:t>
            </a:r>
            <a:r>
              <a:rPr lang="ru-RU" b="1" dirty="0"/>
              <a:t>/ -</a:t>
            </a:r>
            <a:r>
              <a:rPr lang="en-US" b="1" dirty="0"/>
              <a:t>a</a:t>
            </a:r>
            <a:r>
              <a:rPr lang="ru-RU" b="1" dirty="0" err="1"/>
              <a:t>č</a:t>
            </a:r>
            <a:r>
              <a:rPr lang="en-US" b="1" dirty="0" err="1"/>
              <a:t>i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узагальнені  форми </a:t>
            </a:r>
            <a:r>
              <a:rPr lang="uk-UA" dirty="0"/>
              <a:t>активного дієприкметника теперішнього часу: </a:t>
            </a:r>
            <a:endParaRPr lang="uk-UA" dirty="0" smtClean="0"/>
          </a:p>
          <a:p>
            <a:pPr>
              <a:buNone/>
            </a:pPr>
            <a:r>
              <a:rPr lang="en-US" dirty="0" err="1" smtClean="0"/>
              <a:t>volodimerci</a:t>
            </a:r>
            <a:r>
              <a:rPr lang="en-US" dirty="0" smtClean="0"/>
              <a:t> </a:t>
            </a:r>
            <a:r>
              <a:rPr lang="en-US" dirty="0" err="1"/>
              <a:t>li</a:t>
            </a:r>
            <a:r>
              <a:rPr lang="ru-RU" dirty="0" err="1"/>
              <a:t>š</a:t>
            </a:r>
            <a:r>
              <a:rPr lang="en-US" dirty="0" err="1"/>
              <a:t>asja</a:t>
            </a:r>
            <a:r>
              <a:rPr lang="en-US" dirty="0"/>
              <a:t> </a:t>
            </a:r>
            <a:r>
              <a:rPr lang="en-US" dirty="0" err="1"/>
              <a:t>Rjurika</a:t>
            </a:r>
            <a:r>
              <a:rPr lang="en-US" dirty="0"/>
              <a:t> </a:t>
            </a:r>
            <a:r>
              <a:rPr lang="en-US" dirty="0" err="1"/>
              <a:t>echa</a:t>
            </a:r>
            <a:r>
              <a:rPr lang="ru-RU" dirty="0" err="1"/>
              <a:t>š</a:t>
            </a:r>
            <a:r>
              <a:rPr lang="en-US" dirty="0"/>
              <a:t>a</a:t>
            </a:r>
            <a:r>
              <a:rPr lang="ru-RU" dirty="0"/>
              <a:t> ‘</a:t>
            </a:r>
            <a:r>
              <a:rPr lang="uk-UA" dirty="0"/>
              <a:t>позбувшись … поїхали</a:t>
            </a:r>
            <a:r>
              <a:rPr lang="ru-RU" dirty="0"/>
              <a:t>’</a:t>
            </a:r>
            <a:r>
              <a:rPr lang="uk-UA" dirty="0"/>
              <a:t> (</a:t>
            </a:r>
            <a:r>
              <a:rPr lang="en-US" dirty="0" err="1"/>
              <a:t>li</a:t>
            </a:r>
            <a:r>
              <a:rPr lang="ru-RU" dirty="0" err="1"/>
              <a:t>š</a:t>
            </a:r>
            <a:r>
              <a:rPr lang="en-US" dirty="0" err="1"/>
              <a:t>asja</a:t>
            </a:r>
            <a:r>
              <a:rPr lang="en-US" dirty="0"/>
              <a:t> </a:t>
            </a:r>
            <a:r>
              <a:rPr lang="uk-UA" dirty="0"/>
              <a:t>замість </a:t>
            </a:r>
            <a:r>
              <a:rPr lang="ru-RU" dirty="0"/>
              <a:t>*</a:t>
            </a:r>
            <a:r>
              <a:rPr lang="en-US" dirty="0" err="1"/>
              <a:t>li</a:t>
            </a:r>
            <a:r>
              <a:rPr lang="ru-RU" dirty="0" err="1"/>
              <a:t>š</a:t>
            </a:r>
            <a:r>
              <a:rPr lang="en-US" dirty="0"/>
              <a:t>a</a:t>
            </a:r>
            <a:r>
              <a:rPr lang="ru-RU" dirty="0" err="1"/>
              <a:t>č</a:t>
            </a:r>
            <a:r>
              <a:rPr lang="en-US" dirty="0" err="1"/>
              <a:t>esja</a:t>
            </a:r>
            <a:r>
              <a:rPr lang="ru-RU" dirty="0"/>
              <a:t>, 1377</a:t>
            </a:r>
            <a:r>
              <a:rPr lang="uk-UA" dirty="0"/>
              <a:t> р.).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 err="1"/>
              <a:t>пам</a:t>
            </a:r>
            <a:r>
              <a:rPr lang="ru-RU" dirty="0"/>
              <a:t>’</a:t>
            </a:r>
            <a:r>
              <a:rPr lang="uk-UA" dirty="0"/>
              <a:t>ятках </a:t>
            </a:r>
            <a:r>
              <a:rPr lang="en-US" dirty="0"/>
              <a:t>XVI</a:t>
            </a:r>
            <a:r>
              <a:rPr lang="uk-UA" dirty="0"/>
              <a:t>-</a:t>
            </a:r>
            <a:r>
              <a:rPr lang="en-US" dirty="0"/>
              <a:t>XVII </a:t>
            </a:r>
            <a:r>
              <a:rPr lang="uk-UA" dirty="0"/>
              <a:t>ст., які писалися </a:t>
            </a:r>
            <a:r>
              <a:rPr lang="uk-UA" dirty="0" err="1" smtClean="0"/>
              <a:t>цсл</a:t>
            </a:r>
            <a:r>
              <a:rPr lang="uk-UA" dirty="0" smtClean="0"/>
              <a:t>. </a:t>
            </a:r>
            <a:r>
              <a:rPr lang="uk-UA" dirty="0"/>
              <a:t>м</a:t>
            </a:r>
            <a:r>
              <a:rPr lang="uk-UA" dirty="0" smtClean="0"/>
              <a:t>овою, </a:t>
            </a:r>
            <a:r>
              <a:rPr lang="uk-UA" dirty="0"/>
              <a:t>форми на -</a:t>
            </a:r>
            <a:r>
              <a:rPr lang="uk-UA" b="1" dirty="0"/>
              <a:t>’</a:t>
            </a:r>
            <a:r>
              <a:rPr lang="en-US" b="1" dirty="0"/>
              <a:t>a</a:t>
            </a:r>
            <a:r>
              <a:rPr lang="en-US" dirty="0"/>
              <a:t> </a:t>
            </a:r>
            <a:r>
              <a:rPr lang="uk-UA" dirty="0" smtClean="0"/>
              <a:t>переважають </a:t>
            </a:r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 err="1"/>
              <a:t>пам</a:t>
            </a:r>
            <a:r>
              <a:rPr lang="ru-RU" dirty="0"/>
              <a:t>’</a:t>
            </a:r>
            <a:r>
              <a:rPr lang="uk-UA" dirty="0" smtClean="0"/>
              <a:t>ятках, </a:t>
            </a:r>
            <a:r>
              <a:rPr lang="uk-UA" dirty="0"/>
              <a:t>писаних живою </a:t>
            </a:r>
            <a:r>
              <a:rPr lang="uk-UA" dirty="0" smtClean="0"/>
              <a:t>мовою, форми </a:t>
            </a:r>
            <a:r>
              <a:rPr lang="uk-UA" dirty="0"/>
              <a:t>на </a:t>
            </a:r>
            <a:r>
              <a:rPr lang="ru-RU" dirty="0"/>
              <a:t>-</a:t>
            </a:r>
            <a:r>
              <a:rPr lang="en-US" b="1" dirty="0"/>
              <a:t>u</a:t>
            </a:r>
            <a:r>
              <a:rPr lang="uk-UA" b="1" dirty="0"/>
              <a:t>č</a:t>
            </a:r>
            <a:r>
              <a:rPr lang="en-US" b="1" dirty="0" err="1"/>
              <a:t>i</a:t>
            </a:r>
            <a:r>
              <a:rPr lang="uk-UA" dirty="0"/>
              <a:t>/-</a:t>
            </a:r>
            <a:r>
              <a:rPr lang="en-US" b="1" dirty="0"/>
              <a:t>a</a:t>
            </a:r>
            <a:r>
              <a:rPr lang="uk-UA" b="1" dirty="0"/>
              <a:t>č</a:t>
            </a:r>
            <a:r>
              <a:rPr lang="en-US" b="1" dirty="0" err="1"/>
              <a:t>i</a:t>
            </a:r>
            <a:r>
              <a:rPr lang="uk-UA" dirty="0"/>
              <a:t>, </a:t>
            </a:r>
            <a:r>
              <a:rPr lang="ru-RU" dirty="0" smtClean="0"/>
              <a:t>-</a:t>
            </a:r>
            <a:r>
              <a:rPr lang="uk-UA" b="1" dirty="0"/>
              <a:t>’</a:t>
            </a:r>
            <a:r>
              <a:rPr lang="en-US" b="1" dirty="0" smtClean="0"/>
              <a:t>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Паралельне існування обох форм було можливе у літературній мові на початку </a:t>
            </a:r>
            <a:r>
              <a:rPr lang="en-US" dirty="0"/>
              <a:t>XIX </a:t>
            </a:r>
            <a:r>
              <a:rPr lang="uk-UA" dirty="0"/>
              <a:t>ст.: </a:t>
            </a:r>
            <a:endParaRPr lang="uk-UA" dirty="0" smtClean="0"/>
          </a:p>
          <a:p>
            <a:pPr>
              <a:buNone/>
            </a:pPr>
            <a:r>
              <a:rPr lang="ru-RU" i="1" dirty="0" smtClean="0"/>
              <a:t>И </a:t>
            </a:r>
            <a:r>
              <a:rPr lang="ru-RU" i="1" dirty="0"/>
              <a:t>в руки белые берёт играючи топор тяжёлый</a:t>
            </a:r>
            <a:r>
              <a:rPr lang="ru-RU" dirty="0"/>
              <a:t>; </a:t>
            </a:r>
            <a:r>
              <a:rPr lang="ru-RU" i="1" dirty="0"/>
              <a:t>И обе </a:t>
            </a:r>
            <a:r>
              <a:rPr lang="ru-RU" i="1" dirty="0" err="1"/>
              <a:t>сидючи</a:t>
            </a:r>
            <a:r>
              <a:rPr lang="ru-RU" i="1" dirty="0"/>
              <a:t> пустились вниз стрелой </a:t>
            </a:r>
            <a:r>
              <a:rPr lang="ru-RU" dirty="0"/>
              <a:t>(Пушкин). </a:t>
            </a:r>
            <a:endParaRPr lang="ru-RU" dirty="0" smtClean="0"/>
          </a:p>
          <a:p>
            <a:r>
              <a:rPr lang="uk-UA" dirty="0" smtClean="0"/>
              <a:t>Залишки </a:t>
            </a:r>
            <a:r>
              <a:rPr lang="uk-UA" dirty="0"/>
              <a:t>форм на </a:t>
            </a:r>
            <a:r>
              <a:rPr lang="ru-RU" dirty="0"/>
              <a:t>-</a:t>
            </a:r>
            <a:r>
              <a:rPr lang="en-US" b="1" dirty="0"/>
              <a:t>u</a:t>
            </a:r>
            <a:r>
              <a:rPr lang="ru-RU" b="1" dirty="0" err="1"/>
              <a:t>č</a:t>
            </a:r>
            <a:r>
              <a:rPr lang="en-US" b="1" dirty="0" err="1"/>
              <a:t>i</a:t>
            </a:r>
            <a:r>
              <a:rPr lang="uk-UA" dirty="0"/>
              <a:t> маємо сьогодні лише в </a:t>
            </a:r>
            <a:r>
              <a:rPr lang="uk-UA" i="1" dirty="0"/>
              <a:t>будучи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також </a:t>
            </a:r>
            <a:r>
              <a:rPr lang="uk-UA" dirty="0"/>
              <a:t>у зворотах та виразах: </a:t>
            </a:r>
            <a:r>
              <a:rPr lang="uk-UA" i="1" dirty="0" err="1"/>
              <a:t>жить</a:t>
            </a:r>
            <a:r>
              <a:rPr lang="uk-UA" i="1" dirty="0"/>
              <a:t> </a:t>
            </a:r>
            <a:r>
              <a:rPr lang="uk-UA" i="1" dirty="0" err="1"/>
              <a:t>припеваючи</a:t>
            </a:r>
            <a:r>
              <a:rPr lang="uk-UA" dirty="0"/>
              <a:t>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народна мова: </a:t>
            </a:r>
            <a:r>
              <a:rPr lang="uk-UA" i="1" dirty="0"/>
              <a:t>сидячи</a:t>
            </a:r>
            <a:r>
              <a:rPr lang="uk-UA" dirty="0"/>
              <a:t>, </a:t>
            </a:r>
            <a:r>
              <a:rPr lang="uk-UA" i="1" dirty="0"/>
              <a:t>глядячи</a:t>
            </a:r>
            <a:r>
              <a:rPr lang="uk-UA" dirty="0"/>
              <a:t>, </a:t>
            </a:r>
            <a:r>
              <a:rPr lang="uk-UA" i="1" dirty="0" err="1"/>
              <a:t>движучи</a:t>
            </a:r>
            <a:r>
              <a:rPr lang="uk-UA" dirty="0"/>
              <a:t>, </a:t>
            </a:r>
            <a:r>
              <a:rPr lang="uk-UA" dirty="0" err="1"/>
              <a:t>ум</a:t>
            </a:r>
            <a:r>
              <a:rPr lang="uk-UA" i="1" dirty="0" err="1"/>
              <a:t>ею</a:t>
            </a:r>
            <a:r>
              <a:rPr lang="uk-UA" dirty="0" err="1"/>
              <a:t>чи</a:t>
            </a:r>
            <a:r>
              <a:rPr lang="uk-UA" dirty="0"/>
              <a:t>, </a:t>
            </a:r>
            <a:r>
              <a:rPr lang="uk-UA" i="1" dirty="0"/>
              <a:t>крадучись</a:t>
            </a:r>
            <a:r>
              <a:rPr lang="uk-UA" dirty="0"/>
              <a:t> – у літературних творах </a:t>
            </a:r>
            <a:r>
              <a:rPr lang="uk-UA" dirty="0" smtClean="0"/>
              <a:t>для </a:t>
            </a:r>
            <a:r>
              <a:rPr lang="uk-UA" dirty="0"/>
              <a:t>стилізації </a:t>
            </a:r>
            <a:r>
              <a:rPr lang="uk-UA" dirty="0" smtClean="0"/>
              <a:t>тексту</a:t>
            </a:r>
          </a:p>
          <a:p>
            <a:pPr>
              <a:buNone/>
            </a:pPr>
            <a:endParaRPr lang="ru-RU" dirty="0"/>
          </a:p>
          <a:p>
            <a:r>
              <a:rPr lang="uk-UA" dirty="0"/>
              <a:t>У говірках </a:t>
            </a:r>
            <a:r>
              <a:rPr lang="uk-UA" dirty="0" smtClean="0"/>
              <a:t>виступає </a:t>
            </a:r>
            <a:r>
              <a:rPr lang="uk-UA" dirty="0"/>
              <a:t>рідко, твориться від обмеженої групи </a:t>
            </a:r>
            <a:r>
              <a:rPr lang="uk-UA" dirty="0" smtClean="0"/>
              <a:t>дієслів: </a:t>
            </a:r>
          </a:p>
          <a:p>
            <a:pPr>
              <a:buNone/>
            </a:pPr>
            <a:r>
              <a:rPr lang="en-US" dirty="0" smtClean="0"/>
              <a:t>d</a:t>
            </a:r>
            <a:r>
              <a:rPr lang="uk-UA" dirty="0"/>
              <a:t>’</a:t>
            </a:r>
            <a:r>
              <a:rPr lang="en-US" dirty="0" err="1"/>
              <a:t>elaja</a:t>
            </a:r>
            <a:r>
              <a:rPr lang="uk-UA" dirty="0"/>
              <a:t>, ń</a:t>
            </a:r>
            <a:r>
              <a:rPr lang="pl-PL" dirty="0"/>
              <a:t>e</a:t>
            </a:r>
            <a:r>
              <a:rPr lang="uk-UA" dirty="0"/>
              <a:t>ś</a:t>
            </a:r>
            <a:r>
              <a:rPr lang="pl-PL" dirty="0"/>
              <a:t>a</a:t>
            </a:r>
            <a:r>
              <a:rPr lang="uk-UA" dirty="0"/>
              <a:t>, </a:t>
            </a:r>
            <a:r>
              <a:rPr lang="pl-PL" dirty="0"/>
              <a:t>stu</a:t>
            </a:r>
            <a:r>
              <a:rPr lang="uk-UA" dirty="0"/>
              <a:t>č</a:t>
            </a:r>
            <a:r>
              <a:rPr lang="pl-PL" dirty="0"/>
              <a:t>a</a:t>
            </a:r>
            <a:r>
              <a:rPr lang="uk-UA" dirty="0"/>
              <a:t> || </a:t>
            </a:r>
            <a:r>
              <a:rPr lang="pl-PL" dirty="0"/>
              <a:t>jedu</a:t>
            </a:r>
            <a:r>
              <a:rPr lang="uk-UA" dirty="0"/>
              <a:t>č</a:t>
            </a:r>
            <a:r>
              <a:rPr lang="pl-PL" dirty="0"/>
              <a:t>i</a:t>
            </a:r>
            <a:r>
              <a:rPr lang="uk-UA" dirty="0"/>
              <a:t>, </a:t>
            </a:r>
            <a:r>
              <a:rPr lang="pl-PL" dirty="0"/>
              <a:t>idu</a:t>
            </a:r>
            <a:r>
              <a:rPr lang="uk-UA" dirty="0"/>
              <a:t>č</a:t>
            </a:r>
            <a:r>
              <a:rPr lang="pl-PL" dirty="0"/>
              <a:t>i</a:t>
            </a:r>
            <a:r>
              <a:rPr lang="uk-UA" dirty="0"/>
              <a:t>, ž</a:t>
            </a:r>
            <a:r>
              <a:rPr lang="pl-PL" dirty="0"/>
              <a:t>yvu</a:t>
            </a:r>
            <a:r>
              <a:rPr lang="uk-UA" dirty="0"/>
              <a:t>č</a:t>
            </a:r>
            <a:r>
              <a:rPr lang="pl-PL" dirty="0"/>
              <a:t>i</a:t>
            </a:r>
            <a:r>
              <a:rPr lang="uk-UA" dirty="0"/>
              <a:t>, </a:t>
            </a:r>
            <a:r>
              <a:rPr lang="pl-PL" dirty="0"/>
              <a:t>um</a:t>
            </a:r>
            <a:r>
              <a:rPr lang="uk-UA" dirty="0"/>
              <a:t>’</a:t>
            </a:r>
            <a:r>
              <a:rPr lang="pl-PL" dirty="0"/>
              <a:t>eju</a:t>
            </a:r>
            <a:r>
              <a:rPr lang="uk-UA" dirty="0"/>
              <a:t>č</a:t>
            </a:r>
            <a:r>
              <a:rPr lang="pl-PL" dirty="0"/>
              <a:t>i</a:t>
            </a:r>
            <a:r>
              <a:rPr lang="uk-UA" dirty="0"/>
              <a:t>, </a:t>
            </a:r>
            <a:endParaRPr lang="uk-UA" dirty="0" smtClean="0"/>
          </a:p>
          <a:p>
            <a:r>
              <a:rPr lang="uk-UA" dirty="0" smtClean="0"/>
              <a:t>форма </a:t>
            </a:r>
            <a:r>
              <a:rPr lang="uk-UA" dirty="0"/>
              <a:t>-</a:t>
            </a:r>
            <a:r>
              <a:rPr lang="en-US" b="1" dirty="0"/>
              <a:t>u</a:t>
            </a:r>
            <a:r>
              <a:rPr lang="uk-UA" b="1" dirty="0"/>
              <a:t>č</a:t>
            </a:r>
            <a:r>
              <a:rPr lang="en-US" b="1" dirty="0" err="1"/>
              <a:t>i</a:t>
            </a:r>
            <a:r>
              <a:rPr lang="uk-UA" dirty="0"/>
              <a:t> поширена головним чином у північних </a:t>
            </a:r>
            <a:r>
              <a:rPr lang="uk-UA" dirty="0" smtClean="0"/>
              <a:t>говірках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Форми </a:t>
            </a:r>
            <a:r>
              <a:rPr lang="uk-UA" dirty="0" smtClean="0"/>
              <a:t>дієприкметника від </a:t>
            </a:r>
            <a:r>
              <a:rPr lang="uk-UA" dirty="0"/>
              <a:t>доконаних </a:t>
            </a:r>
            <a:r>
              <a:rPr lang="uk-UA" dirty="0" smtClean="0"/>
              <a:t>дієслів </a:t>
            </a:r>
            <a:r>
              <a:rPr lang="uk-UA" dirty="0"/>
              <a:t>вже в </a:t>
            </a:r>
            <a:r>
              <a:rPr lang="en-US" dirty="0"/>
              <a:t>XIII</a:t>
            </a:r>
            <a:r>
              <a:rPr lang="uk-UA" dirty="0"/>
              <a:t>-</a:t>
            </a:r>
            <a:r>
              <a:rPr lang="en-US" dirty="0"/>
              <a:t>XIV </a:t>
            </a:r>
            <a:r>
              <a:rPr lang="uk-UA" dirty="0"/>
              <a:t>ст. </a:t>
            </a:r>
            <a:r>
              <a:rPr lang="uk-UA" dirty="0" smtClean="0"/>
              <a:t>могли </a:t>
            </a:r>
            <a:r>
              <a:rPr lang="uk-UA" dirty="0"/>
              <a:t>виражати попередність: </a:t>
            </a:r>
            <a:endParaRPr lang="uk-UA" dirty="0" smtClean="0"/>
          </a:p>
          <a:p>
            <a:pPr algn="ctr">
              <a:buNone/>
            </a:pPr>
            <a:r>
              <a:rPr lang="en-US" dirty="0" smtClean="0"/>
              <a:t>t</a:t>
            </a:r>
            <a:r>
              <a:rPr lang="uk-UA" dirty="0"/>
              <a:t>ъ </a:t>
            </a:r>
            <a:r>
              <a:rPr lang="en-US" dirty="0" err="1"/>
              <a:t>poimja</a:t>
            </a:r>
            <a:r>
              <a:rPr lang="en-US" dirty="0"/>
              <a:t> </a:t>
            </a:r>
            <a:r>
              <a:rPr lang="en-US" dirty="0" err="1"/>
              <a:t>mja</a:t>
            </a:r>
            <a:r>
              <a:rPr lang="en-US" dirty="0"/>
              <a:t> v</a:t>
            </a:r>
            <a:r>
              <a:rPr lang="uk-UA" dirty="0"/>
              <a:t>ъ</a:t>
            </a:r>
            <a:r>
              <a:rPr lang="en-US" dirty="0" err="1"/>
              <a:t>sadi</a:t>
            </a:r>
            <a:r>
              <a:rPr lang="en-US" dirty="0"/>
              <a:t> v</a:t>
            </a:r>
            <a:r>
              <a:rPr lang="uk-UA" dirty="0"/>
              <a:t>ъ </a:t>
            </a:r>
            <a:r>
              <a:rPr lang="en-US" dirty="0"/>
              <a:t>t</a:t>
            </a:r>
            <a:r>
              <a:rPr lang="uk-UA" dirty="0"/>
              <a:t>ь</a:t>
            </a:r>
            <a:r>
              <a:rPr lang="en-US" dirty="0" err="1"/>
              <a:t>mnicju</a:t>
            </a:r>
            <a:r>
              <a:rPr lang="uk-UA" dirty="0"/>
              <a:t> </a:t>
            </a:r>
            <a:r>
              <a:rPr lang="uk-UA" dirty="0" err="1"/>
              <a:t>‘той</a:t>
            </a:r>
            <a:r>
              <a:rPr lang="uk-UA" dirty="0"/>
              <a:t> спіймавши мене посадив до </a:t>
            </a:r>
            <a:r>
              <a:rPr lang="uk-UA" dirty="0" err="1"/>
              <a:t>вязниці’</a:t>
            </a:r>
            <a:r>
              <a:rPr lang="uk-UA" dirty="0"/>
              <a:t> (1262 р.). </a:t>
            </a:r>
            <a:endParaRPr lang="uk-UA" dirty="0" smtClean="0"/>
          </a:p>
          <a:p>
            <a:r>
              <a:rPr lang="uk-UA" dirty="0" smtClean="0"/>
              <a:t>пізніше</a:t>
            </a:r>
            <a:r>
              <a:rPr lang="uk-UA" dirty="0"/>
              <a:t>: </a:t>
            </a:r>
            <a:endParaRPr lang="uk-UA" dirty="0" smtClean="0"/>
          </a:p>
          <a:p>
            <a:pPr algn="ctr">
              <a:buNone/>
            </a:pPr>
            <a:r>
              <a:rPr lang="en-US" dirty="0" smtClean="0"/>
              <a:t>us</a:t>
            </a:r>
            <a:r>
              <a:rPr lang="uk-UA" dirty="0"/>
              <a:t>ł</a:t>
            </a:r>
            <a:r>
              <a:rPr lang="pl-PL" dirty="0"/>
              <a:t>y</a:t>
            </a:r>
            <a:r>
              <a:rPr lang="uk-UA" dirty="0"/>
              <a:t>š</a:t>
            </a:r>
            <a:r>
              <a:rPr lang="pl-PL" dirty="0"/>
              <a:t>a to masterica u</a:t>
            </a:r>
            <a:r>
              <a:rPr lang="uk-UA" dirty="0"/>
              <a:t>č</a:t>
            </a:r>
            <a:r>
              <a:rPr lang="pl-PL" dirty="0"/>
              <a:t>ela vinitca</a:t>
            </a:r>
            <a:r>
              <a:rPr lang="uk-UA" dirty="0"/>
              <a:t> (</a:t>
            </a:r>
            <a:r>
              <a:rPr lang="pl-PL" dirty="0"/>
              <a:t>XVII </a:t>
            </a:r>
            <a:r>
              <a:rPr lang="uk-UA" dirty="0"/>
              <a:t>ст.), </a:t>
            </a:r>
            <a:endParaRPr lang="uk-UA" dirty="0" smtClean="0"/>
          </a:p>
          <a:p>
            <a:pPr algn="ctr">
              <a:buNone/>
            </a:pPr>
            <a:r>
              <a:rPr lang="uk-UA" i="1" dirty="0" err="1" smtClean="0"/>
              <a:t>Свой</a:t>
            </a:r>
            <a:r>
              <a:rPr lang="uk-UA" i="1" dirty="0" smtClean="0"/>
              <a:t> </a:t>
            </a:r>
            <a:r>
              <a:rPr lang="uk-UA" i="1" dirty="0" err="1"/>
              <a:t>слог</a:t>
            </a:r>
            <a:r>
              <a:rPr lang="uk-UA" i="1" dirty="0"/>
              <a:t> на </a:t>
            </a:r>
            <a:r>
              <a:rPr lang="uk-UA" i="1" dirty="0" err="1"/>
              <a:t>важный</a:t>
            </a:r>
            <a:r>
              <a:rPr lang="uk-UA" i="1" dirty="0"/>
              <a:t> лад </a:t>
            </a:r>
            <a:r>
              <a:rPr lang="uk-UA" i="1" dirty="0" err="1"/>
              <a:t>настроя</a:t>
            </a:r>
            <a:r>
              <a:rPr lang="uk-UA" i="1" dirty="0"/>
              <a:t>… </a:t>
            </a:r>
            <a:r>
              <a:rPr lang="uk-UA" i="1" dirty="0" err="1"/>
              <a:t>являл</a:t>
            </a:r>
            <a:r>
              <a:rPr lang="uk-UA" i="1" dirty="0"/>
              <a:t> нам свого героя</a:t>
            </a:r>
            <a:r>
              <a:rPr lang="uk-UA" dirty="0"/>
              <a:t> (Пушкін</a:t>
            </a:r>
            <a:r>
              <a:rPr lang="uk-UA" dirty="0" smtClean="0"/>
              <a:t>)</a:t>
            </a:r>
          </a:p>
          <a:p>
            <a:r>
              <a:rPr lang="uk-UA" dirty="0" smtClean="0"/>
              <a:t>значення  </a:t>
            </a:r>
            <a:r>
              <a:rPr lang="uk-UA" dirty="0"/>
              <a:t>попередності мають також дієприкметники і у інших писарів </a:t>
            </a:r>
            <a:r>
              <a:rPr lang="en-US" dirty="0"/>
              <a:t>XIX</a:t>
            </a:r>
            <a:r>
              <a:rPr lang="uk-UA" dirty="0"/>
              <a:t> ст.: </a:t>
            </a:r>
            <a:endParaRPr lang="uk-UA" dirty="0" smtClean="0"/>
          </a:p>
          <a:p>
            <a:pPr algn="ctr">
              <a:buNone/>
            </a:pPr>
            <a:r>
              <a:rPr lang="uk-UA" i="1" dirty="0" err="1" smtClean="0"/>
              <a:t>рассея</a:t>
            </a:r>
            <a:r>
              <a:rPr lang="uk-UA" dirty="0"/>
              <a:t>, </a:t>
            </a:r>
            <a:r>
              <a:rPr lang="uk-UA" i="1" dirty="0" err="1"/>
              <a:t>пожертвуя</a:t>
            </a:r>
            <a:r>
              <a:rPr lang="uk-UA" dirty="0"/>
              <a:t>, </a:t>
            </a:r>
            <a:r>
              <a:rPr lang="uk-UA" i="1" dirty="0" err="1"/>
              <a:t>почувствуя</a:t>
            </a:r>
            <a:r>
              <a:rPr lang="uk-UA" dirty="0"/>
              <a:t>, </a:t>
            </a:r>
            <a:r>
              <a:rPr lang="uk-UA" i="1" dirty="0" err="1"/>
              <a:t>почуя</a:t>
            </a:r>
            <a:r>
              <a:rPr lang="uk-UA" dirty="0"/>
              <a:t>, </a:t>
            </a:r>
            <a:r>
              <a:rPr lang="uk-UA" i="1" dirty="0" err="1"/>
              <a:t>удостоя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сучасна мова:</a:t>
            </a:r>
          </a:p>
          <a:p>
            <a:pPr algn="ctr">
              <a:buNone/>
            </a:pPr>
            <a:r>
              <a:rPr lang="uk-UA" dirty="0" smtClean="0"/>
              <a:t> </a:t>
            </a:r>
            <a:r>
              <a:rPr lang="uk-UA" i="1" dirty="0" err="1"/>
              <a:t>увидя</a:t>
            </a:r>
            <a:r>
              <a:rPr lang="uk-UA" dirty="0"/>
              <a:t>, </a:t>
            </a:r>
            <a:r>
              <a:rPr lang="uk-UA" i="1" dirty="0" err="1" smtClean="0"/>
              <a:t>пройдя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/>
              <a:t>d</a:t>
            </a:r>
            <a:r>
              <a:rPr lang="uk-UA" b="1" dirty="0"/>
              <a:t>) Невідмінюваний дієприкметник на </a:t>
            </a:r>
            <a:r>
              <a:rPr lang="ru-RU" b="1" dirty="0"/>
              <a:t>-</a:t>
            </a:r>
            <a:r>
              <a:rPr lang="en-US" b="1" dirty="0"/>
              <a:t>v</a:t>
            </a:r>
            <a:r>
              <a:rPr lang="uk-UA" b="1" dirty="0"/>
              <a:t>ъ, -</a:t>
            </a:r>
            <a:r>
              <a:rPr lang="en-US" b="1" dirty="0"/>
              <a:t>v</a:t>
            </a:r>
            <a:r>
              <a:rPr lang="uk-UA" b="1" dirty="0"/>
              <a:t>ъš</a:t>
            </a:r>
            <a:r>
              <a:rPr lang="en-US" b="1" dirty="0" err="1"/>
              <a:t>i</a:t>
            </a:r>
            <a:r>
              <a:rPr lang="uk-UA" b="1" dirty="0"/>
              <a:t>.</a:t>
            </a:r>
            <a:r>
              <a:rPr lang="uk-UA" dirty="0"/>
              <a:t> </a:t>
            </a:r>
            <a:endParaRPr lang="uk-UA" dirty="0" smtClean="0"/>
          </a:p>
          <a:p>
            <a:r>
              <a:rPr lang="uk-UA" dirty="0" smtClean="0"/>
              <a:t>-</a:t>
            </a:r>
            <a:r>
              <a:rPr lang="uk-UA" b="1" dirty="0"/>
              <a:t>ъ</a:t>
            </a:r>
            <a:r>
              <a:rPr lang="uk-UA" dirty="0"/>
              <a:t>/-</a:t>
            </a:r>
            <a:r>
              <a:rPr lang="en-US" b="1" dirty="0"/>
              <a:t>v</a:t>
            </a:r>
            <a:r>
              <a:rPr lang="uk-UA" b="1" dirty="0"/>
              <a:t>ъ</a:t>
            </a:r>
            <a:r>
              <a:rPr lang="uk-UA" dirty="0"/>
              <a:t> та </a:t>
            </a:r>
            <a:r>
              <a:rPr lang="uk-UA" dirty="0" err="1"/>
              <a:t>-</a:t>
            </a:r>
            <a:r>
              <a:rPr lang="uk-UA" b="1" dirty="0" err="1"/>
              <a:t>ъšі</a:t>
            </a:r>
            <a:r>
              <a:rPr lang="uk-UA" dirty="0"/>
              <a:t>/-</a:t>
            </a:r>
            <a:r>
              <a:rPr lang="en-US" b="1" dirty="0"/>
              <a:t>v</a:t>
            </a:r>
            <a:r>
              <a:rPr lang="uk-UA" b="1" dirty="0"/>
              <a:t>ъš</a:t>
            </a:r>
            <a:r>
              <a:rPr lang="en-US" b="1" dirty="0" err="1"/>
              <a:t>i</a:t>
            </a:r>
            <a:r>
              <a:rPr lang="uk-UA" dirty="0"/>
              <a:t> </a:t>
            </a:r>
            <a:r>
              <a:rPr lang="en-US" dirty="0" smtClean="0"/>
              <a:t>&gt; </a:t>
            </a:r>
            <a:r>
              <a:rPr lang="uk-UA" dirty="0" smtClean="0"/>
              <a:t>‑</a:t>
            </a:r>
            <a:r>
              <a:rPr lang="uk-UA" b="1" dirty="0"/>
              <a:t>ø</a:t>
            </a:r>
            <a:r>
              <a:rPr lang="uk-UA" dirty="0"/>
              <a:t>/‑</a:t>
            </a:r>
            <a:r>
              <a:rPr lang="en-US" b="1" dirty="0"/>
              <a:t>v </a:t>
            </a:r>
            <a:r>
              <a:rPr lang="uk-UA" dirty="0"/>
              <a:t>та -</a:t>
            </a:r>
            <a:r>
              <a:rPr lang="uk-UA" b="1" dirty="0"/>
              <a:t>šу</a:t>
            </a:r>
            <a:r>
              <a:rPr lang="uk-UA" dirty="0"/>
              <a:t>/-</a:t>
            </a:r>
            <a:r>
              <a:rPr lang="en-US" b="1" dirty="0"/>
              <a:t>v</a:t>
            </a:r>
            <a:r>
              <a:rPr lang="uk-UA" b="1" dirty="0"/>
              <a:t>šу</a:t>
            </a:r>
            <a:r>
              <a:rPr lang="uk-UA" dirty="0"/>
              <a:t>: 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nes</a:t>
            </a:r>
            <a:r>
              <a:rPr lang="uk-UA" dirty="0"/>
              <a:t>, </a:t>
            </a:r>
            <a:r>
              <a:rPr lang="en-US" dirty="0" err="1"/>
              <a:t>kupiv</a:t>
            </a:r>
            <a:r>
              <a:rPr lang="uk-UA" dirty="0"/>
              <a:t>, </a:t>
            </a:r>
            <a:r>
              <a:rPr lang="en-US" dirty="0" err="1"/>
              <a:t>nessy</a:t>
            </a:r>
            <a:r>
              <a:rPr lang="uk-UA" dirty="0"/>
              <a:t>, </a:t>
            </a:r>
            <a:r>
              <a:rPr lang="en-US" dirty="0" err="1"/>
              <a:t>kupiv</a:t>
            </a:r>
            <a:r>
              <a:rPr lang="uk-UA" dirty="0"/>
              <a:t>š</a:t>
            </a:r>
            <a:r>
              <a:rPr lang="en-US" dirty="0" smtClean="0"/>
              <a:t>y</a:t>
            </a:r>
          </a:p>
          <a:p>
            <a:pPr>
              <a:buNone/>
            </a:pPr>
            <a:r>
              <a:rPr lang="uk-UA" dirty="0" smtClean="0"/>
              <a:t>Обидві </a:t>
            </a:r>
            <a:r>
              <a:rPr lang="uk-UA" dirty="0"/>
              <a:t>форми зустрічаємо в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ятках </a:t>
            </a:r>
            <a:r>
              <a:rPr lang="en-US" dirty="0"/>
              <a:t>XVI</a:t>
            </a:r>
            <a:r>
              <a:rPr lang="uk-UA" dirty="0"/>
              <a:t>-</a:t>
            </a:r>
            <a:r>
              <a:rPr lang="en-US" dirty="0"/>
              <a:t>XVII</a:t>
            </a:r>
            <a:r>
              <a:rPr lang="uk-UA" dirty="0"/>
              <a:t> ст.,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en-US" dirty="0"/>
              <a:t>XVIII</a:t>
            </a:r>
            <a:r>
              <a:rPr lang="uk-UA" dirty="0"/>
              <a:t> ст. форми  на </a:t>
            </a:r>
            <a:r>
              <a:rPr lang="ru-RU" dirty="0"/>
              <a:t>-</a:t>
            </a:r>
            <a:r>
              <a:rPr lang="uk-UA" b="1" dirty="0"/>
              <a:t>š</a:t>
            </a:r>
            <a:r>
              <a:rPr lang="uk-UA" dirty="0"/>
              <a:t>/-</a:t>
            </a:r>
            <a:r>
              <a:rPr lang="en-US" b="1" dirty="0"/>
              <a:t>v</a:t>
            </a:r>
            <a:r>
              <a:rPr lang="ru-RU" b="1" dirty="0" err="1"/>
              <a:t>š</a:t>
            </a:r>
            <a:r>
              <a:rPr lang="ru-RU" dirty="0"/>
              <a:t> </a:t>
            </a:r>
            <a:r>
              <a:rPr lang="uk-UA" dirty="0"/>
              <a:t>уживаються рідше.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en-US" dirty="0"/>
              <a:t>XVII</a:t>
            </a:r>
            <a:r>
              <a:rPr lang="uk-UA" dirty="0"/>
              <a:t> ст. суфікс -</a:t>
            </a:r>
            <a:r>
              <a:rPr lang="uk-UA" b="1" dirty="0"/>
              <a:t>ø</a:t>
            </a:r>
            <a:r>
              <a:rPr lang="uk-UA" dirty="0"/>
              <a:t> (поєднується з основами, які закінчуються на приголосний)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uk-UA" dirty="0"/>
              <a:t>‑</a:t>
            </a:r>
            <a:r>
              <a:rPr lang="uk-UA" b="1" dirty="0"/>
              <a:t>šу</a:t>
            </a:r>
            <a:r>
              <a:rPr lang="uk-UA" dirty="0"/>
              <a:t>: </a:t>
            </a:r>
            <a:endParaRPr lang="en-US" dirty="0" smtClean="0"/>
          </a:p>
          <a:p>
            <a:pPr algn="ctr">
              <a:buNone/>
            </a:pPr>
            <a:r>
              <a:rPr lang="pl-PL" dirty="0" smtClean="0"/>
              <a:t>zavolok</a:t>
            </a:r>
            <a:r>
              <a:rPr lang="uk-UA" dirty="0"/>
              <a:t>š</a:t>
            </a:r>
            <a:r>
              <a:rPr lang="pl-PL" dirty="0"/>
              <a:t>i</a:t>
            </a:r>
            <a:r>
              <a:rPr lang="uk-UA" dirty="0"/>
              <a:t>, </a:t>
            </a:r>
            <a:r>
              <a:rPr lang="pl-PL" dirty="0"/>
              <a:t>postrig</a:t>
            </a:r>
            <a:r>
              <a:rPr lang="uk-UA" dirty="0"/>
              <a:t>š</a:t>
            </a:r>
            <a:r>
              <a:rPr lang="pl-PL" dirty="0"/>
              <a:t>isja</a:t>
            </a:r>
            <a:r>
              <a:rPr lang="uk-UA" dirty="0"/>
              <a:t>, </a:t>
            </a:r>
            <a:r>
              <a:rPr lang="pl-PL" dirty="0"/>
              <a:t>z</a:t>
            </a:r>
            <a:r>
              <a:rPr lang="uk-UA" dirty="0"/>
              <a:t>ž</a:t>
            </a:r>
            <a:r>
              <a:rPr lang="pl-PL" dirty="0"/>
              <a:t>og</a:t>
            </a:r>
            <a:r>
              <a:rPr lang="uk-UA" dirty="0"/>
              <a:t>š</a:t>
            </a:r>
            <a:r>
              <a:rPr lang="pl-PL" dirty="0"/>
              <a:t>i</a:t>
            </a:r>
            <a:r>
              <a:rPr lang="uk-UA" dirty="0"/>
              <a:t>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/>
              <a:t>в основах на  приголосний частими є форми на -</a:t>
            </a:r>
            <a:r>
              <a:rPr lang="en-US" b="1" dirty="0"/>
              <a:t>v</a:t>
            </a:r>
            <a:r>
              <a:rPr lang="uk-UA" dirty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postojav</a:t>
            </a:r>
            <a:r>
              <a:rPr lang="uk-UA" dirty="0"/>
              <a:t>, </a:t>
            </a:r>
            <a:r>
              <a:rPr lang="en-US" dirty="0" err="1"/>
              <a:t>usly</a:t>
            </a:r>
            <a:r>
              <a:rPr lang="uk-UA" dirty="0"/>
              <a:t>š</a:t>
            </a:r>
            <a:r>
              <a:rPr lang="en-US" dirty="0" err="1"/>
              <a:t>av</a:t>
            </a:r>
            <a:r>
              <a:rPr lang="uk-UA" dirty="0"/>
              <a:t>).</a:t>
            </a:r>
            <a:endParaRPr lang="ru-RU" dirty="0"/>
          </a:p>
          <a:p>
            <a:r>
              <a:rPr lang="uk-UA" dirty="0"/>
              <a:t>Дієприкметники, які творилися від зворотних дієслів ще в </a:t>
            </a:r>
            <a:r>
              <a:rPr lang="pl-PL" dirty="0"/>
              <a:t>XVII</a:t>
            </a:r>
            <a:r>
              <a:rPr lang="uk-UA" dirty="0"/>
              <a:t> ст. могли мати закінчення -</a:t>
            </a:r>
            <a:r>
              <a:rPr lang="en-US" b="1" dirty="0" err="1"/>
              <a:t>vsja</a:t>
            </a:r>
            <a:r>
              <a:rPr lang="uk-UA" dirty="0"/>
              <a:t>: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ne </a:t>
            </a:r>
            <a:r>
              <a:rPr lang="en-US" dirty="0"/>
              <a:t>do</a:t>
            </a:r>
            <a:r>
              <a:rPr lang="uk-UA" dirty="0"/>
              <a:t>ž</a:t>
            </a:r>
            <a:r>
              <a:rPr lang="en-US" dirty="0" err="1"/>
              <a:t>davsja</a:t>
            </a:r>
            <a:r>
              <a:rPr lang="en-US" dirty="0"/>
              <a:t> </a:t>
            </a:r>
            <a:r>
              <a:rPr lang="en-US" dirty="0" err="1"/>
              <a:t>ukazu</a:t>
            </a:r>
            <a:r>
              <a:rPr lang="uk-UA" dirty="0"/>
              <a:t>; </a:t>
            </a:r>
            <a:r>
              <a:rPr lang="en-US" dirty="0" err="1"/>
              <a:t>proigravsja</a:t>
            </a:r>
            <a:r>
              <a:rPr lang="en-US" dirty="0"/>
              <a:t> </a:t>
            </a:r>
            <a:r>
              <a:rPr lang="en-US" dirty="0" err="1"/>
              <a:t>vorujut</a:t>
            </a:r>
            <a:r>
              <a:rPr lang="uk-UA" dirty="0"/>
              <a:t>; </a:t>
            </a:r>
            <a:r>
              <a:rPr lang="en-US" dirty="0"/>
              <a:t>lo</a:t>
            </a:r>
            <a:r>
              <a:rPr lang="uk-UA" dirty="0"/>
              <a:t>š</a:t>
            </a:r>
            <a:r>
              <a:rPr lang="en-US" dirty="0"/>
              <a:t>ad</a:t>
            </a:r>
            <a:r>
              <a:rPr lang="uk-UA" dirty="0"/>
              <a:t>’ </a:t>
            </a:r>
            <a:r>
              <a:rPr lang="en-US" dirty="0" err="1"/>
              <a:t>ispu</a:t>
            </a:r>
            <a:r>
              <a:rPr lang="uk-UA" dirty="0"/>
              <a:t>ž</a:t>
            </a:r>
            <a:r>
              <a:rPr lang="en-US" dirty="0" err="1"/>
              <a:t>avsja</a:t>
            </a:r>
            <a:r>
              <a:rPr lang="en-US" dirty="0"/>
              <a:t> </a:t>
            </a:r>
            <a:r>
              <a:rPr lang="en-US" dirty="0" err="1"/>
              <a:t>razneset</a:t>
            </a:r>
            <a:r>
              <a:rPr lang="uk-UA" dirty="0"/>
              <a:t> (1649 </a:t>
            </a:r>
            <a:r>
              <a:rPr lang="en-US" dirty="0"/>
              <a:t>p</a:t>
            </a:r>
            <a:r>
              <a:rPr lang="uk-UA" dirty="0"/>
              <a:t>.).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>
            <a:normAutofit/>
          </a:bodyPr>
          <a:lstStyle/>
          <a:p>
            <a:r>
              <a:rPr lang="uk-UA" b="1" dirty="0"/>
              <a:t>Активні </a:t>
            </a:r>
            <a:r>
              <a:rPr lang="uk-UA" b="1" dirty="0" smtClean="0"/>
              <a:t>дієприкметники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/>
              <a:t>а) </a:t>
            </a:r>
            <a:r>
              <a:rPr lang="ru-RU" b="1" dirty="0"/>
              <a:t>А</a:t>
            </a:r>
            <a:r>
              <a:rPr lang="uk-UA" b="1" dirty="0" err="1"/>
              <a:t>ктивний</a:t>
            </a:r>
            <a:r>
              <a:rPr lang="uk-UA" b="1" dirty="0"/>
              <a:t> дієприкметник теперішнього </a:t>
            </a:r>
            <a:r>
              <a:rPr lang="uk-UA" b="1" dirty="0" smtClean="0"/>
              <a:t>часу</a:t>
            </a:r>
          </a:p>
          <a:p>
            <a:pPr>
              <a:buNone/>
            </a:pPr>
            <a:r>
              <a:rPr lang="uk-UA" dirty="0" err="1" smtClean="0"/>
              <a:t>псл</a:t>
            </a:r>
            <a:r>
              <a:rPr lang="uk-UA" dirty="0" smtClean="0"/>
              <a:t>. -</a:t>
            </a:r>
            <a:r>
              <a:rPr lang="uk-UA" b="1" dirty="0" smtClean="0"/>
              <a:t>ǫ</a:t>
            </a:r>
            <a:r>
              <a:rPr lang="en-US" b="1" dirty="0" err="1" smtClean="0"/>
              <a:t>tj</a:t>
            </a:r>
            <a:r>
              <a:rPr lang="uk-UA" b="1" dirty="0" smtClean="0"/>
              <a:t>-/-ę</a:t>
            </a:r>
            <a:r>
              <a:rPr lang="pl-PL" b="1" dirty="0" smtClean="0"/>
              <a:t>tj</a:t>
            </a:r>
            <a:r>
              <a:rPr lang="uk-UA" b="1" dirty="0" smtClean="0"/>
              <a:t>-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стсл</a:t>
            </a:r>
            <a:r>
              <a:rPr lang="uk-UA" dirty="0" smtClean="0"/>
              <a:t>. </a:t>
            </a:r>
            <a:r>
              <a:rPr lang="uk-UA" b="1" dirty="0" smtClean="0"/>
              <a:t>-ǫš</a:t>
            </a:r>
            <a:r>
              <a:rPr lang="en-US" b="1" dirty="0" smtClean="0"/>
              <a:t>t</a:t>
            </a:r>
            <a:r>
              <a:rPr lang="uk-UA" b="1" dirty="0" smtClean="0"/>
              <a:t>-/-ęš</a:t>
            </a:r>
            <a:r>
              <a:rPr lang="pl-PL" b="1" dirty="0" smtClean="0"/>
              <a:t>t</a:t>
            </a:r>
            <a:r>
              <a:rPr lang="uk-UA" b="1" dirty="0" smtClean="0"/>
              <a:t>-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церк.рус</a:t>
            </a:r>
            <a:r>
              <a:rPr lang="uk-UA" dirty="0" smtClean="0"/>
              <a:t>. -</a:t>
            </a:r>
            <a:r>
              <a:rPr lang="pl-PL" b="1" dirty="0" smtClean="0"/>
              <a:t>u</a:t>
            </a:r>
            <a:r>
              <a:rPr lang="uk-UA" b="1" dirty="0" smtClean="0"/>
              <a:t>šč-/-</a:t>
            </a:r>
            <a:r>
              <a:rPr lang="pl-PL" b="1" dirty="0" smtClean="0"/>
              <a:t>a</a:t>
            </a:r>
            <a:r>
              <a:rPr lang="uk-UA" b="1" dirty="0" smtClean="0"/>
              <a:t>šč</a:t>
            </a:r>
            <a:r>
              <a:rPr lang="uk-UA" dirty="0" smtClean="0"/>
              <a:t>-</a:t>
            </a:r>
          </a:p>
          <a:p>
            <a:pPr>
              <a:buNone/>
            </a:pPr>
            <a:r>
              <a:rPr lang="uk-UA" dirty="0" smtClean="0"/>
              <a:t>струс. </a:t>
            </a:r>
            <a:r>
              <a:rPr lang="uk-UA" b="1" dirty="0"/>
              <a:t>-</a:t>
            </a:r>
            <a:r>
              <a:rPr lang="en-US" b="1" dirty="0"/>
              <a:t>u</a:t>
            </a:r>
            <a:r>
              <a:rPr lang="uk-UA" b="1" dirty="0"/>
              <a:t>č-/-</a:t>
            </a:r>
            <a:r>
              <a:rPr lang="en-US" b="1" dirty="0"/>
              <a:t>a</a:t>
            </a:r>
            <a:r>
              <a:rPr lang="uk-UA" b="1" dirty="0" smtClean="0"/>
              <a:t>č-</a:t>
            </a:r>
            <a:endParaRPr lang="uk-UA" dirty="0" smtClean="0"/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err="1" smtClean="0"/>
              <a:t>Р.в</a:t>
            </a:r>
            <a:r>
              <a:rPr lang="uk-UA" b="1" dirty="0"/>
              <a:t>. чол. роду </a:t>
            </a:r>
            <a:endParaRPr lang="uk-UA" b="1" dirty="0" smtClean="0"/>
          </a:p>
          <a:p>
            <a:pPr>
              <a:buNone/>
            </a:pPr>
            <a:r>
              <a:rPr lang="uk-UA" dirty="0" err="1" smtClean="0"/>
              <a:t>стсл</a:t>
            </a:r>
            <a:r>
              <a:rPr lang="uk-UA" dirty="0" smtClean="0"/>
              <a:t>.  </a:t>
            </a:r>
            <a:r>
              <a:rPr lang="en-US" dirty="0" err="1"/>
              <a:t>nes</a:t>
            </a:r>
            <a:r>
              <a:rPr lang="uk-UA" dirty="0"/>
              <a:t>ǫš</a:t>
            </a:r>
            <a:r>
              <a:rPr lang="en-US" dirty="0" err="1"/>
              <a:t>ta</a:t>
            </a:r>
            <a:r>
              <a:rPr lang="uk-UA" dirty="0"/>
              <a:t>, </a:t>
            </a:r>
            <a:r>
              <a:rPr lang="en-US" dirty="0" err="1"/>
              <a:t>vid</a:t>
            </a:r>
            <a:r>
              <a:rPr lang="uk-UA" dirty="0"/>
              <a:t>ęš</a:t>
            </a:r>
            <a:r>
              <a:rPr lang="pl-PL" dirty="0" smtClean="0"/>
              <a:t>ta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церк.рус</a:t>
            </a:r>
            <a:r>
              <a:rPr lang="uk-UA" dirty="0" smtClean="0"/>
              <a:t>. </a:t>
            </a:r>
            <a:r>
              <a:rPr lang="en-US" dirty="0" err="1"/>
              <a:t>nesu</a:t>
            </a:r>
            <a:r>
              <a:rPr lang="uk-UA" dirty="0"/>
              <a:t>šč</a:t>
            </a:r>
            <a:r>
              <a:rPr lang="en-US" dirty="0"/>
              <a:t>a</a:t>
            </a:r>
            <a:r>
              <a:rPr lang="uk-UA" dirty="0"/>
              <a:t>, </a:t>
            </a:r>
            <a:r>
              <a:rPr lang="en-US" dirty="0" err="1"/>
              <a:t>vidja</a:t>
            </a:r>
            <a:r>
              <a:rPr lang="uk-UA" dirty="0" smtClean="0"/>
              <a:t>šč</a:t>
            </a:r>
          </a:p>
          <a:p>
            <a:pPr>
              <a:buNone/>
            </a:pPr>
            <a:r>
              <a:rPr lang="uk-UA" dirty="0" smtClean="0"/>
              <a:t>струс</a:t>
            </a:r>
            <a:r>
              <a:rPr lang="uk-UA" dirty="0"/>
              <a:t>. </a:t>
            </a:r>
            <a:r>
              <a:rPr lang="en-US" dirty="0" err="1"/>
              <a:t>nesu</a:t>
            </a:r>
            <a:r>
              <a:rPr lang="uk-UA" dirty="0"/>
              <a:t>č</a:t>
            </a:r>
            <a:r>
              <a:rPr lang="en-US" dirty="0"/>
              <a:t>a</a:t>
            </a:r>
            <a:r>
              <a:rPr lang="uk-UA" dirty="0"/>
              <a:t>, </a:t>
            </a:r>
            <a:r>
              <a:rPr lang="en-US" dirty="0" err="1"/>
              <a:t>vidja</a:t>
            </a:r>
            <a:r>
              <a:rPr lang="uk-UA" dirty="0"/>
              <a:t>č</a:t>
            </a:r>
            <a:r>
              <a:rPr lang="en-US" dirty="0" smtClean="0"/>
              <a:t>a</a:t>
            </a: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*-</a:t>
            </a:r>
            <a:r>
              <a:rPr lang="uk-UA" b="1" dirty="0"/>
              <a:t>ǫ</a:t>
            </a:r>
            <a:r>
              <a:rPr lang="en-US" b="1" dirty="0" err="1"/>
              <a:t>ti</a:t>
            </a:r>
            <a:r>
              <a:rPr lang="uk-UA" dirty="0"/>
              <a:t>- (</a:t>
            </a:r>
            <a:r>
              <a:rPr lang="uk-UA" dirty="0" err="1"/>
              <a:t>струс.-</a:t>
            </a:r>
            <a:r>
              <a:rPr lang="en-US" b="1" dirty="0"/>
              <a:t>u</a:t>
            </a:r>
            <a:r>
              <a:rPr lang="uk-UA" b="1" dirty="0"/>
              <a:t>č</a:t>
            </a:r>
            <a:r>
              <a:rPr lang="uk-UA" dirty="0"/>
              <a:t>-) поєднувався з </a:t>
            </a:r>
            <a:r>
              <a:rPr lang="uk-UA" dirty="0" smtClean="0"/>
              <a:t>дієсловами </a:t>
            </a:r>
            <a:r>
              <a:rPr lang="uk-UA" dirty="0"/>
              <a:t>дієвідміни на -</a:t>
            </a:r>
            <a:r>
              <a:rPr lang="uk-UA" b="1" dirty="0" smtClean="0"/>
              <a:t>е</a:t>
            </a:r>
            <a:r>
              <a:rPr lang="uk-UA" dirty="0" smtClean="0"/>
              <a:t>- </a:t>
            </a:r>
          </a:p>
          <a:p>
            <a:pPr>
              <a:buNone/>
            </a:pPr>
            <a:r>
              <a:rPr lang="uk-UA" dirty="0" smtClean="0"/>
              <a:t>*-</a:t>
            </a:r>
            <a:r>
              <a:rPr lang="uk-UA" b="1" dirty="0"/>
              <a:t>ę</a:t>
            </a:r>
            <a:r>
              <a:rPr lang="pl-PL" b="1" dirty="0"/>
              <a:t>tj</a:t>
            </a:r>
            <a:r>
              <a:rPr lang="uk-UA" dirty="0"/>
              <a:t>- (</a:t>
            </a:r>
            <a:r>
              <a:rPr lang="uk-UA" dirty="0" err="1"/>
              <a:t>струс.-</a:t>
            </a:r>
            <a:r>
              <a:rPr lang="uk-UA" b="1" dirty="0" err="1"/>
              <a:t>аč</a:t>
            </a:r>
            <a:r>
              <a:rPr lang="uk-UA" dirty="0" err="1"/>
              <a:t>-</a:t>
            </a:r>
            <a:r>
              <a:rPr lang="uk-UA" dirty="0"/>
              <a:t>) поєднувався з </a:t>
            </a:r>
            <a:r>
              <a:rPr lang="uk-UA" dirty="0" smtClean="0"/>
              <a:t>дієсловами дієвідміни </a:t>
            </a:r>
            <a:r>
              <a:rPr lang="uk-UA" dirty="0"/>
              <a:t>на -</a:t>
            </a:r>
            <a:r>
              <a:rPr lang="uk-UA" b="1" dirty="0"/>
              <a:t>і</a:t>
            </a:r>
            <a:r>
              <a:rPr lang="uk-UA" dirty="0"/>
              <a:t>-</a:t>
            </a:r>
            <a:r>
              <a:rPr lang="uk-UA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uk-UA" dirty="0"/>
              <a:t>Дієприкметники могли утворюватися </a:t>
            </a:r>
            <a:r>
              <a:rPr lang="uk-UA" dirty="0" smtClean="0"/>
              <a:t>від </a:t>
            </a:r>
            <a:r>
              <a:rPr lang="uk-UA" dirty="0"/>
              <a:t>недоконаних дієслів ще в першій половині </a:t>
            </a:r>
            <a:r>
              <a:rPr lang="en-US" dirty="0"/>
              <a:t>XIX</a:t>
            </a:r>
            <a:r>
              <a:rPr lang="uk-UA" dirty="0"/>
              <a:t> ст.: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sego </a:t>
            </a:r>
            <a:r>
              <a:rPr lang="en-US" dirty="0" err="1"/>
              <a:t>dela</a:t>
            </a:r>
            <a:r>
              <a:rPr lang="en-US" dirty="0"/>
              <a:t> </a:t>
            </a:r>
            <a:r>
              <a:rPr lang="en-US" dirty="0" err="1"/>
              <a:t>slu</a:t>
            </a:r>
            <a:r>
              <a:rPr lang="uk-UA" dirty="0"/>
              <a:t>š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kazal</a:t>
            </a:r>
            <a:r>
              <a:rPr lang="uk-UA" dirty="0"/>
              <a:t>; </a:t>
            </a:r>
            <a:r>
              <a:rPr lang="en-US" dirty="0" err="1"/>
              <a:t>stojav</a:t>
            </a:r>
            <a:r>
              <a:rPr lang="en-US" dirty="0"/>
              <a:t> u </a:t>
            </a:r>
            <a:r>
              <a:rPr lang="en-US" dirty="0" err="1"/>
              <a:t>toi</a:t>
            </a:r>
            <a:r>
              <a:rPr lang="en-US" dirty="0"/>
              <a:t> </a:t>
            </a:r>
            <a:r>
              <a:rPr lang="en-US" dirty="0" err="1"/>
              <a:t>svetlicy</a:t>
            </a:r>
            <a:r>
              <a:rPr lang="en-US" dirty="0"/>
              <a:t> </a:t>
            </a:r>
            <a:r>
              <a:rPr lang="en-US" dirty="0" err="1"/>
              <a:t>vzjala</a:t>
            </a:r>
            <a:r>
              <a:rPr lang="en-US" dirty="0"/>
              <a:t> </a:t>
            </a:r>
            <a:r>
              <a:rPr lang="en-US" dirty="0" err="1"/>
              <a:t>ee</a:t>
            </a:r>
            <a:r>
              <a:rPr lang="uk-UA" dirty="0"/>
              <a:t> (</a:t>
            </a:r>
            <a:r>
              <a:rPr lang="en-US" dirty="0"/>
              <a:t>XVII</a:t>
            </a:r>
            <a:r>
              <a:rPr lang="uk-UA" dirty="0"/>
              <a:t> ст.), </a:t>
            </a:r>
            <a:endParaRPr lang="en-US" dirty="0" smtClean="0"/>
          </a:p>
          <a:p>
            <a:pPr algn="ctr">
              <a:buNone/>
            </a:pPr>
            <a:r>
              <a:rPr lang="uk-UA" i="1" dirty="0" err="1" smtClean="0"/>
              <a:t>быв</a:t>
            </a:r>
            <a:r>
              <a:rPr lang="uk-UA" i="1" dirty="0" smtClean="0"/>
              <a:t> </a:t>
            </a:r>
            <a:r>
              <a:rPr lang="uk-UA" i="1" dirty="0" err="1"/>
              <a:t>честным</a:t>
            </a:r>
            <a:r>
              <a:rPr lang="uk-UA" i="1" dirty="0"/>
              <a:t> котом до сих пор</a:t>
            </a:r>
            <a:r>
              <a:rPr lang="uk-UA" dirty="0"/>
              <a:t> (</a:t>
            </a:r>
            <a:r>
              <a:rPr lang="uk-UA" dirty="0" err="1"/>
              <a:t>Крылов</a:t>
            </a:r>
            <a:r>
              <a:rPr lang="uk-UA" dirty="0"/>
              <a:t>), </a:t>
            </a:r>
            <a:endParaRPr lang="en-US" dirty="0" smtClean="0"/>
          </a:p>
          <a:p>
            <a:pPr algn="ctr">
              <a:buNone/>
            </a:pPr>
            <a:r>
              <a:rPr lang="uk-UA" i="1" dirty="0" err="1" smtClean="0"/>
              <a:t>Ленский</a:t>
            </a:r>
            <a:r>
              <a:rPr lang="uk-UA" i="1" dirty="0"/>
              <a:t>, не </a:t>
            </a:r>
            <a:r>
              <a:rPr lang="uk-UA" i="1" dirty="0" err="1"/>
              <a:t>имев</a:t>
            </a:r>
            <a:r>
              <a:rPr lang="uk-UA" i="1" dirty="0"/>
              <a:t>, конечно, </a:t>
            </a:r>
            <a:r>
              <a:rPr lang="uk-UA" i="1" dirty="0" err="1"/>
              <a:t>охоты</a:t>
            </a:r>
            <a:r>
              <a:rPr lang="uk-UA" i="1" dirty="0"/>
              <a:t> </a:t>
            </a:r>
            <a:r>
              <a:rPr lang="uk-UA" i="1" dirty="0" err="1"/>
              <a:t>узы</a:t>
            </a:r>
            <a:r>
              <a:rPr lang="uk-UA" i="1" dirty="0"/>
              <a:t> </a:t>
            </a:r>
            <a:r>
              <a:rPr lang="uk-UA" i="1" dirty="0" err="1"/>
              <a:t>брака</a:t>
            </a:r>
            <a:r>
              <a:rPr lang="uk-UA" i="1" dirty="0"/>
              <a:t> </a:t>
            </a:r>
            <a:r>
              <a:rPr lang="uk-UA" i="1" dirty="0" err="1"/>
              <a:t>несть</a:t>
            </a:r>
            <a:r>
              <a:rPr lang="uk-UA" i="1" dirty="0"/>
              <a:t>, с </a:t>
            </a:r>
            <a:r>
              <a:rPr lang="uk-UA" i="1" dirty="0" err="1"/>
              <a:t>Онегиным</a:t>
            </a:r>
            <a:r>
              <a:rPr lang="uk-UA" i="1" dirty="0"/>
              <a:t> </a:t>
            </a:r>
            <a:r>
              <a:rPr lang="uk-UA" i="1" dirty="0" err="1"/>
              <a:t>желал</a:t>
            </a:r>
            <a:r>
              <a:rPr lang="uk-UA" i="1" dirty="0"/>
              <a:t> сердечно знакомство </a:t>
            </a:r>
            <a:r>
              <a:rPr lang="uk-UA" i="1" dirty="0" err="1"/>
              <a:t>покороче</a:t>
            </a:r>
            <a:r>
              <a:rPr lang="uk-UA" i="1" dirty="0"/>
              <a:t> </a:t>
            </a:r>
            <a:r>
              <a:rPr lang="uk-UA" i="1" dirty="0" err="1"/>
              <a:t>свесть</a:t>
            </a:r>
            <a:r>
              <a:rPr lang="uk-UA" dirty="0"/>
              <a:t> (Пушкін). 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uk-UA" dirty="0" smtClean="0"/>
              <a:t>Підсумки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0000" lnSpcReduction="20000"/>
          </a:bodyPr>
          <a:lstStyle/>
          <a:p>
            <a:endParaRPr lang="uk-UA" dirty="0" smtClean="0"/>
          </a:p>
          <a:p>
            <a:r>
              <a:rPr lang="uk-UA" dirty="0"/>
              <a:t>д</a:t>
            </a:r>
            <a:r>
              <a:rPr lang="uk-UA" dirty="0" smtClean="0"/>
              <a:t>р. </a:t>
            </a:r>
            <a:r>
              <a:rPr lang="uk-UA" dirty="0"/>
              <a:t>мова знала </a:t>
            </a:r>
            <a:r>
              <a:rPr lang="uk-UA" dirty="0" smtClean="0"/>
              <a:t>відмінювані та невідмінювані </a:t>
            </a:r>
            <a:r>
              <a:rPr lang="uk-UA" dirty="0"/>
              <a:t>дієприкметники. </a:t>
            </a:r>
            <a:endParaRPr lang="uk-UA" dirty="0" smtClean="0"/>
          </a:p>
          <a:p>
            <a:r>
              <a:rPr lang="uk-UA" dirty="0" smtClean="0"/>
              <a:t>дієприкметники </a:t>
            </a:r>
            <a:r>
              <a:rPr lang="uk-UA" dirty="0"/>
              <a:t>минулого часу на -</a:t>
            </a:r>
            <a:r>
              <a:rPr lang="uk-UA" b="1" dirty="0"/>
              <a:t>л</a:t>
            </a:r>
            <a:r>
              <a:rPr lang="uk-UA" dirty="0"/>
              <a:t> могли мати </a:t>
            </a:r>
            <a:r>
              <a:rPr lang="uk-UA" dirty="0" smtClean="0"/>
              <a:t>коротку та </a:t>
            </a:r>
            <a:r>
              <a:rPr lang="uk-UA" dirty="0"/>
              <a:t>повну форму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/>
              <a:t>слова </a:t>
            </a:r>
            <a:r>
              <a:rPr lang="uk-UA" i="1" dirty="0" err="1"/>
              <a:t>усталый</a:t>
            </a:r>
            <a:r>
              <a:rPr lang="uk-UA" dirty="0"/>
              <a:t>, </a:t>
            </a:r>
            <a:r>
              <a:rPr lang="uk-UA" i="1" dirty="0" err="1"/>
              <a:t>смелый</a:t>
            </a:r>
            <a:r>
              <a:rPr lang="uk-UA" dirty="0"/>
              <a:t>, а також </a:t>
            </a:r>
            <a:r>
              <a:rPr lang="uk-UA" i="1" dirty="0" err="1"/>
              <a:t>устал</a:t>
            </a:r>
            <a:r>
              <a:rPr lang="uk-UA" dirty="0"/>
              <a:t>, </a:t>
            </a:r>
            <a:r>
              <a:rPr lang="uk-UA" i="1" dirty="0" err="1"/>
              <a:t>смел</a:t>
            </a:r>
            <a:r>
              <a:rPr lang="uk-UA" dirty="0"/>
              <a:t> походять з дієприкметника на -</a:t>
            </a:r>
            <a:r>
              <a:rPr lang="uk-UA" b="1" dirty="0"/>
              <a:t>л</a:t>
            </a:r>
            <a:r>
              <a:rPr lang="uk-UA" dirty="0"/>
              <a:t>). </a:t>
            </a:r>
            <a:endParaRPr lang="uk-UA" dirty="0" smtClean="0"/>
          </a:p>
          <a:p>
            <a:r>
              <a:rPr lang="uk-UA" dirty="0" smtClean="0"/>
              <a:t>Короткі </a:t>
            </a:r>
            <a:r>
              <a:rPr lang="uk-UA" dirty="0"/>
              <a:t>форми використовувались головним чином при утворенні складних </a:t>
            </a:r>
            <a:r>
              <a:rPr lang="uk-UA" dirty="0" smtClean="0"/>
              <a:t>форм</a:t>
            </a:r>
            <a:r>
              <a:rPr lang="en-US" dirty="0" smtClean="0"/>
              <a:t> </a:t>
            </a:r>
            <a:r>
              <a:rPr lang="uk-UA" u="sng" smtClean="0"/>
              <a:t>минулого</a:t>
            </a:r>
            <a:r>
              <a:rPr lang="uk-UA" smtClean="0"/>
              <a:t> </a:t>
            </a:r>
            <a:r>
              <a:rPr lang="uk-UA" dirty="0"/>
              <a:t>часу дійсного способу та форм умовного </a:t>
            </a:r>
            <a:r>
              <a:rPr lang="uk-UA" dirty="0" smtClean="0"/>
              <a:t>способу</a:t>
            </a:r>
          </a:p>
          <a:p>
            <a:r>
              <a:rPr lang="uk-UA" dirty="0" smtClean="0"/>
              <a:t>Повні форми</a:t>
            </a:r>
            <a:r>
              <a:rPr lang="uk-UA" dirty="0"/>
              <a:t> </a:t>
            </a:r>
            <a:r>
              <a:rPr lang="uk-UA" dirty="0" smtClean="0"/>
              <a:t>(у </a:t>
            </a:r>
            <a:r>
              <a:rPr lang="uk-UA" dirty="0"/>
              <a:t>якості </a:t>
            </a:r>
            <a:r>
              <a:rPr lang="uk-UA" dirty="0" smtClean="0"/>
              <a:t>означень) </a:t>
            </a:r>
            <a:r>
              <a:rPr lang="uk-UA" dirty="0"/>
              <a:t>рано втратили зв'язок з </a:t>
            </a:r>
            <a:r>
              <a:rPr lang="uk-UA" dirty="0" smtClean="0"/>
              <a:t>дієсловом, </a:t>
            </a:r>
            <a:r>
              <a:rPr lang="uk-UA" dirty="0"/>
              <a:t>перетворилися на прикметник. </a:t>
            </a:r>
            <a:endParaRPr lang="uk-UA" dirty="0" smtClean="0"/>
          </a:p>
          <a:p>
            <a:r>
              <a:rPr lang="uk-UA" dirty="0" err="1" smtClean="0"/>
              <a:t>Дієприкметнки</a:t>
            </a:r>
            <a:r>
              <a:rPr lang="uk-UA" dirty="0" smtClean="0"/>
              <a:t> </a:t>
            </a:r>
            <a:r>
              <a:rPr lang="uk-UA" dirty="0"/>
              <a:t>на -</a:t>
            </a:r>
            <a:r>
              <a:rPr lang="uk-UA" b="1" dirty="0"/>
              <a:t>л</a:t>
            </a:r>
            <a:r>
              <a:rPr lang="uk-UA" dirty="0"/>
              <a:t> не відмінювалися, але змінювалися за родами і числами </a:t>
            </a:r>
            <a:endParaRPr lang="uk-UA" dirty="0" smtClean="0"/>
          </a:p>
          <a:p>
            <a:pPr algn="ctr">
              <a:buNone/>
            </a:pPr>
            <a:r>
              <a:rPr lang="uk-UA" dirty="0" err="1" smtClean="0"/>
              <a:t>устал</a:t>
            </a:r>
            <a:r>
              <a:rPr lang="uk-UA" b="1" dirty="0" err="1" smtClean="0"/>
              <a:t>ъ</a:t>
            </a:r>
            <a:r>
              <a:rPr lang="uk-UA" dirty="0"/>
              <a:t>, -</a:t>
            </a:r>
            <a:r>
              <a:rPr lang="uk-UA" b="1" dirty="0"/>
              <a:t>а</a:t>
            </a:r>
            <a:r>
              <a:rPr lang="uk-UA" dirty="0"/>
              <a:t>, -</a:t>
            </a:r>
            <a:r>
              <a:rPr lang="uk-UA" b="1" dirty="0"/>
              <a:t>о</a:t>
            </a:r>
            <a:r>
              <a:rPr lang="uk-UA" dirty="0"/>
              <a:t>; устал</a:t>
            </a:r>
            <a:r>
              <a:rPr lang="uk-UA" b="1" dirty="0"/>
              <a:t>и</a:t>
            </a:r>
            <a:r>
              <a:rPr lang="uk-UA" dirty="0"/>
              <a:t>, -</a:t>
            </a:r>
            <a:r>
              <a:rPr lang="uk-UA" b="1" dirty="0"/>
              <a:t>ы</a:t>
            </a:r>
            <a:r>
              <a:rPr lang="uk-UA" dirty="0"/>
              <a:t>, -</a:t>
            </a:r>
            <a:r>
              <a:rPr lang="uk-UA" b="1" dirty="0" smtClean="0"/>
              <a:t>а</a:t>
            </a:r>
            <a:endParaRPr lang="uk-UA" dirty="0" smtClean="0"/>
          </a:p>
          <a:p>
            <a:r>
              <a:rPr lang="uk-UA" dirty="0" smtClean="0"/>
              <a:t>Надалі </a:t>
            </a:r>
            <a:r>
              <a:rPr lang="uk-UA" dirty="0"/>
              <a:t>у множині закріпилась єдина форма для усіх трьох родів, які походять з форми </a:t>
            </a:r>
            <a:r>
              <a:rPr lang="uk-UA" dirty="0" err="1"/>
              <a:t>Н.в</a:t>
            </a:r>
            <a:r>
              <a:rPr lang="uk-UA" dirty="0"/>
              <a:t>. множ. чол. роду.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/>
          <a:lstStyle/>
          <a:p>
            <a:r>
              <a:rPr lang="uk-UA" dirty="0" smtClean="0"/>
              <a:t>іменникова </a:t>
            </a:r>
            <a:r>
              <a:rPr lang="uk-UA" dirty="0"/>
              <a:t>(</a:t>
            </a:r>
            <a:r>
              <a:rPr lang="uk-UA" dirty="0" smtClean="0"/>
              <a:t>коротка) відміна: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/>
              <a:t>дієприкметники </a:t>
            </a:r>
            <a:r>
              <a:rPr lang="uk-UA" dirty="0" smtClean="0"/>
              <a:t>відмінювались, як </a:t>
            </a:r>
            <a:r>
              <a:rPr lang="uk-UA" dirty="0"/>
              <a:t>іменники дієвідміни на -</a:t>
            </a:r>
            <a:r>
              <a:rPr lang="en-US" b="1" dirty="0" err="1"/>
              <a:t>jo</a:t>
            </a:r>
            <a:r>
              <a:rPr lang="uk-UA" dirty="0"/>
              <a:t>- </a:t>
            </a:r>
            <a:r>
              <a:rPr lang="en-US" dirty="0" err="1"/>
              <a:t>i</a:t>
            </a:r>
            <a:r>
              <a:rPr lang="uk-UA" dirty="0"/>
              <a:t> -</a:t>
            </a:r>
            <a:r>
              <a:rPr lang="en-US" b="1" dirty="0" err="1"/>
              <a:t>ja</a:t>
            </a:r>
            <a:r>
              <a:rPr lang="uk-UA" dirty="0" smtClean="0"/>
              <a:t>-</a:t>
            </a:r>
          </a:p>
          <a:p>
            <a:pPr>
              <a:buNone/>
            </a:pPr>
            <a:r>
              <a:rPr lang="uk-UA" dirty="0" smtClean="0"/>
              <a:t>Іменник </a:t>
            </a:r>
            <a:r>
              <a:rPr lang="uk-UA" dirty="0" err="1"/>
              <a:t>одн</a:t>
            </a:r>
            <a:r>
              <a:rPr lang="uk-UA" dirty="0"/>
              <a:t>. в </a:t>
            </a:r>
            <a:r>
              <a:rPr lang="uk-UA" dirty="0" smtClean="0"/>
              <a:t>чол. </a:t>
            </a:r>
            <a:r>
              <a:rPr lang="uk-UA" dirty="0"/>
              <a:t>та </a:t>
            </a:r>
            <a:r>
              <a:rPr lang="uk-UA" dirty="0" err="1" smtClean="0"/>
              <a:t>середн</a:t>
            </a:r>
            <a:r>
              <a:rPr lang="uk-UA" dirty="0" smtClean="0"/>
              <a:t>. </a:t>
            </a:r>
            <a:r>
              <a:rPr lang="uk-UA" dirty="0"/>
              <a:t>роді мав закінчення -</a:t>
            </a:r>
            <a:r>
              <a:rPr lang="uk-UA" b="1" dirty="0"/>
              <a:t>а</a:t>
            </a:r>
            <a:r>
              <a:rPr lang="uk-UA" dirty="0"/>
              <a:t> або -</a:t>
            </a:r>
            <a:r>
              <a:rPr lang="uk-UA" b="1" dirty="0"/>
              <a:t>’</a:t>
            </a:r>
            <a:r>
              <a:rPr lang="en-US" b="1" dirty="0"/>
              <a:t>a</a:t>
            </a:r>
            <a:r>
              <a:rPr lang="uk-UA" dirty="0"/>
              <a:t>: </a:t>
            </a:r>
            <a:r>
              <a:rPr lang="en-US" dirty="0" err="1"/>
              <a:t>nesa</a:t>
            </a:r>
            <a:r>
              <a:rPr lang="uk-UA" dirty="0"/>
              <a:t>, </a:t>
            </a:r>
            <a:r>
              <a:rPr lang="en-US" dirty="0" err="1"/>
              <a:t>molja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жін. роді -</a:t>
            </a:r>
            <a:r>
              <a:rPr lang="uk-UA" b="1" dirty="0"/>
              <a:t>і</a:t>
            </a:r>
            <a:r>
              <a:rPr lang="uk-UA" dirty="0"/>
              <a:t>: </a:t>
            </a:r>
            <a:r>
              <a:rPr lang="en-US" dirty="0" err="1"/>
              <a:t>nesu</a:t>
            </a:r>
            <a:r>
              <a:rPr lang="uk-UA" dirty="0"/>
              <a:t>č</a:t>
            </a:r>
            <a:r>
              <a:rPr lang="en-US" dirty="0" err="1"/>
              <a:t>i</a:t>
            </a:r>
            <a:r>
              <a:rPr lang="uk-UA" dirty="0"/>
              <a:t>, </a:t>
            </a:r>
            <a:r>
              <a:rPr lang="en-US" dirty="0" err="1"/>
              <a:t>molja</a:t>
            </a:r>
            <a:r>
              <a:rPr lang="uk-UA" dirty="0"/>
              <a:t>č</a:t>
            </a:r>
            <a:r>
              <a:rPr lang="en-US" dirty="0" err="1"/>
              <a:t>i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Іменник </a:t>
            </a:r>
            <a:r>
              <a:rPr lang="uk-UA" dirty="0"/>
              <a:t>множ. у чол. і жін</a:t>
            </a:r>
            <a:r>
              <a:rPr lang="uk-UA" dirty="0" smtClean="0"/>
              <a:t>. роді </a:t>
            </a:r>
            <a:r>
              <a:rPr lang="uk-UA" dirty="0"/>
              <a:t>мав закінчення -</a:t>
            </a:r>
            <a:r>
              <a:rPr lang="uk-UA" b="1" dirty="0"/>
              <a:t>е</a:t>
            </a:r>
            <a:r>
              <a:rPr lang="uk-UA" dirty="0"/>
              <a:t>: </a:t>
            </a:r>
            <a:r>
              <a:rPr lang="en-US" dirty="0" err="1"/>
              <a:t>nesu</a:t>
            </a:r>
            <a:r>
              <a:rPr lang="uk-UA" dirty="0"/>
              <a:t>č</a:t>
            </a:r>
            <a:r>
              <a:rPr lang="en-US" dirty="0"/>
              <a:t>e</a:t>
            </a:r>
            <a:r>
              <a:rPr lang="uk-UA" dirty="0"/>
              <a:t>, </a:t>
            </a:r>
            <a:r>
              <a:rPr lang="en-US" dirty="0" err="1"/>
              <a:t>molja</a:t>
            </a:r>
            <a:r>
              <a:rPr lang="uk-UA" dirty="0"/>
              <a:t>č</a:t>
            </a:r>
            <a:r>
              <a:rPr lang="en-US" dirty="0"/>
              <a:t>e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357982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Утворення коротких форм дійсного способу дієприкметників теперішнього часу:</a:t>
            </a:r>
          </a:p>
          <a:p>
            <a:pPr>
              <a:buNone/>
            </a:pPr>
            <a:r>
              <a:rPr lang="uk-UA" dirty="0"/>
              <a:t>основа теперішнього часу + тематичний голосний на другій стадії чергування + *</a:t>
            </a:r>
            <a:r>
              <a:rPr lang="ru-RU" b="1" dirty="0" err="1"/>
              <a:t>nt</a:t>
            </a:r>
            <a:r>
              <a:rPr lang="uk-UA" dirty="0"/>
              <a:t> (суфікс дієприкметника) + *</a:t>
            </a:r>
            <a:r>
              <a:rPr lang="ru-RU" b="1" dirty="0" err="1"/>
              <a:t>j</a:t>
            </a:r>
            <a:r>
              <a:rPr lang="uk-UA" dirty="0"/>
              <a:t> (суфікс основи) + закінчення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*</a:t>
            </a:r>
            <a:r>
              <a:rPr lang="ru-RU" i="1" dirty="0" err="1"/>
              <a:t>nes</a:t>
            </a:r>
            <a:r>
              <a:rPr lang="uk-UA" i="1" dirty="0"/>
              <a:t> + </a:t>
            </a:r>
            <a:r>
              <a:rPr lang="ru-RU" i="1" dirty="0" err="1"/>
              <a:t>o</a:t>
            </a:r>
            <a:r>
              <a:rPr lang="uk-UA" i="1" dirty="0"/>
              <a:t> + </a:t>
            </a:r>
            <a:r>
              <a:rPr lang="ru-RU" i="1" dirty="0" err="1"/>
              <a:t>nt</a:t>
            </a:r>
            <a:r>
              <a:rPr lang="uk-UA" i="1" dirty="0"/>
              <a:t> + </a:t>
            </a:r>
            <a:r>
              <a:rPr lang="ru-RU" i="1" dirty="0" err="1"/>
              <a:t>j</a:t>
            </a:r>
            <a:r>
              <a:rPr lang="uk-UA" i="1" dirty="0"/>
              <a:t> + </a:t>
            </a:r>
            <a:r>
              <a:rPr lang="ru-RU" i="1" dirty="0" err="1"/>
              <a:t>a</a:t>
            </a:r>
            <a:r>
              <a:rPr lang="uk-UA" i="1" dirty="0"/>
              <a:t> &gt; несуча </a:t>
            </a:r>
            <a:r>
              <a:rPr lang="uk-UA" dirty="0"/>
              <a:t>– </a:t>
            </a:r>
            <a:r>
              <a:rPr lang="uk-UA" dirty="0" err="1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dirty="0" err="1"/>
              <a:t>чол.роду</a:t>
            </a:r>
            <a:r>
              <a:rPr lang="uk-UA" dirty="0"/>
              <a:t>, де сполучення голосного з носовим приголосним *</a:t>
            </a:r>
            <a:r>
              <a:rPr lang="ru-RU" b="1" dirty="0" err="1"/>
              <a:t>on</a:t>
            </a:r>
            <a:r>
              <a:rPr lang="ru-RU" dirty="0"/>
              <a:t> </a:t>
            </a:r>
            <a:r>
              <a:rPr lang="uk-UA" dirty="0"/>
              <a:t> дало у положенні перед приголосним *</a:t>
            </a:r>
            <a:r>
              <a:rPr lang="uk-UA" b="1" dirty="0"/>
              <a:t>ǫ</a:t>
            </a:r>
            <a:r>
              <a:rPr lang="uk-UA" dirty="0"/>
              <a:t> &gt; [</a:t>
            </a:r>
            <a:r>
              <a:rPr lang="uk-UA" b="1" dirty="0"/>
              <a:t>у</a:t>
            </a:r>
            <a:r>
              <a:rPr lang="uk-UA" dirty="0"/>
              <a:t>], а сполучення *</a:t>
            </a:r>
            <a:r>
              <a:rPr lang="ru-RU" b="1" dirty="0" err="1"/>
              <a:t>tj</a:t>
            </a:r>
            <a:r>
              <a:rPr lang="ru-RU" dirty="0"/>
              <a:t> </a:t>
            </a:r>
            <a:r>
              <a:rPr lang="uk-UA" dirty="0"/>
              <a:t>дало [</a:t>
            </a:r>
            <a:r>
              <a:rPr lang="uk-UA" b="1" dirty="0" err="1"/>
              <a:t>ч’</a:t>
            </a:r>
            <a:r>
              <a:rPr lang="uk-UA" dirty="0"/>
              <a:t>]; </a:t>
            </a:r>
            <a:endParaRPr lang="uk-UA" dirty="0" smtClean="0"/>
          </a:p>
          <a:p>
            <a:pPr>
              <a:buFont typeface="Arial" charset="0"/>
              <a:buChar char="•"/>
            </a:pPr>
            <a:r>
              <a:rPr lang="uk-UA" i="1" dirty="0" smtClean="0"/>
              <a:t>с</a:t>
            </a:r>
            <a:r>
              <a:rPr lang="ru-RU" i="1" dirty="0" err="1"/>
              <a:t>hval</a:t>
            </a:r>
            <a:r>
              <a:rPr lang="uk-UA" i="1" dirty="0"/>
              <a:t> + </a:t>
            </a:r>
            <a:r>
              <a:rPr lang="ru-RU" i="1" dirty="0" err="1"/>
              <a:t>i</a:t>
            </a:r>
            <a:r>
              <a:rPr lang="uk-UA" i="1" dirty="0"/>
              <a:t> +</a:t>
            </a:r>
            <a:r>
              <a:rPr lang="ru-RU" i="1" dirty="0" err="1"/>
              <a:t>nt</a:t>
            </a:r>
            <a:r>
              <a:rPr lang="uk-UA" i="1" dirty="0"/>
              <a:t> + </a:t>
            </a:r>
            <a:r>
              <a:rPr lang="ru-RU" i="1" dirty="0" err="1"/>
              <a:t>j</a:t>
            </a:r>
            <a:r>
              <a:rPr lang="uk-UA" i="1" dirty="0"/>
              <a:t> + </a:t>
            </a:r>
            <a:r>
              <a:rPr lang="ru-RU" i="1" dirty="0" err="1"/>
              <a:t>a</a:t>
            </a:r>
            <a:r>
              <a:rPr lang="uk-UA" i="1" dirty="0"/>
              <a:t> &gt; </a:t>
            </a:r>
            <a:r>
              <a:rPr lang="uk-UA" i="1" dirty="0" err="1"/>
              <a:t>хваляча</a:t>
            </a:r>
            <a:r>
              <a:rPr lang="uk-UA" i="1" dirty="0"/>
              <a:t> </a:t>
            </a:r>
            <a:r>
              <a:rPr lang="uk-UA" dirty="0"/>
              <a:t>– Р. в. </a:t>
            </a:r>
            <a:r>
              <a:rPr lang="uk-UA" dirty="0" err="1"/>
              <a:t>одн</a:t>
            </a:r>
            <a:r>
              <a:rPr lang="uk-UA" dirty="0"/>
              <a:t>. ч. р., де *</a:t>
            </a:r>
            <a:r>
              <a:rPr lang="ru-RU" b="1" dirty="0" err="1"/>
              <a:t>in</a:t>
            </a:r>
            <a:r>
              <a:rPr lang="uk-UA" dirty="0"/>
              <a:t> &gt; *</a:t>
            </a:r>
            <a:r>
              <a:rPr lang="uk-UA" b="1" dirty="0"/>
              <a:t>ę</a:t>
            </a:r>
            <a:r>
              <a:rPr lang="uk-UA" dirty="0"/>
              <a:t> &gt; </a:t>
            </a:r>
            <a:r>
              <a:rPr lang="ru-RU" b="1" dirty="0" err="1"/>
              <a:t>a</a:t>
            </a:r>
            <a:r>
              <a:rPr lang="uk-UA" dirty="0"/>
              <a:t> &gt; [</a:t>
            </a:r>
            <a:r>
              <a:rPr lang="uk-UA" b="1" dirty="0" err="1"/>
              <a:t>‘а</a:t>
            </a:r>
            <a:r>
              <a:rPr lang="uk-UA" dirty="0"/>
              <a:t>], а сполучення *</a:t>
            </a:r>
            <a:r>
              <a:rPr lang="ru-RU" b="1" dirty="0" err="1"/>
              <a:t>tj</a:t>
            </a:r>
            <a:r>
              <a:rPr lang="uk-UA" dirty="0"/>
              <a:t> - [</a:t>
            </a:r>
            <a:r>
              <a:rPr lang="uk-UA" b="1" dirty="0" err="1"/>
              <a:t>ч’</a:t>
            </a:r>
            <a:r>
              <a:rPr lang="uk-UA" dirty="0"/>
              <a:t>]). </a:t>
            </a:r>
            <a:endParaRPr lang="uk-UA" dirty="0" smtClean="0"/>
          </a:p>
          <a:p>
            <a:pPr>
              <a:buFont typeface="Arial" charset="0"/>
              <a:buChar char="•"/>
            </a:pPr>
            <a:r>
              <a:rPr lang="uk-UA" dirty="0" smtClean="0"/>
              <a:t>Не </a:t>
            </a:r>
            <a:r>
              <a:rPr lang="uk-UA" dirty="0"/>
              <a:t>мали суфіксів </a:t>
            </a:r>
            <a:r>
              <a:rPr lang="uk-UA" dirty="0" err="1"/>
              <a:t>-</a:t>
            </a:r>
            <a:r>
              <a:rPr lang="uk-UA" b="1" dirty="0" err="1"/>
              <a:t>ач</a:t>
            </a:r>
            <a:r>
              <a:rPr lang="uk-UA" dirty="0" err="1"/>
              <a:t>-</a:t>
            </a:r>
            <a:r>
              <a:rPr lang="uk-UA" dirty="0"/>
              <a:t>, </a:t>
            </a:r>
            <a:r>
              <a:rPr lang="uk-UA" dirty="0" err="1"/>
              <a:t>-</a:t>
            </a:r>
            <a:r>
              <a:rPr lang="uk-UA" b="1" dirty="0" err="1"/>
              <a:t>уч</a:t>
            </a:r>
            <a:r>
              <a:rPr lang="uk-UA" dirty="0" err="1"/>
              <a:t>-</a:t>
            </a:r>
            <a:r>
              <a:rPr lang="uk-UA" dirty="0"/>
              <a:t> лише форми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чол. р. та </a:t>
            </a:r>
            <a:r>
              <a:rPr lang="uk-UA" dirty="0" err="1"/>
              <a:t>с.р</a:t>
            </a:r>
            <a:r>
              <a:rPr lang="uk-UA" dirty="0"/>
              <a:t>.,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форма </a:t>
            </a:r>
            <a:r>
              <a:rPr lang="uk-UA" dirty="0"/>
              <a:t>дієслів 4 класу закінчувалась на </a:t>
            </a:r>
            <a:r>
              <a:rPr lang="uk-UA" dirty="0" err="1"/>
              <a:t>-‘</a:t>
            </a:r>
            <a:r>
              <a:rPr lang="uk-UA" b="1" dirty="0" err="1"/>
              <a:t>а</a:t>
            </a:r>
            <a:r>
              <a:rPr lang="uk-UA" dirty="0"/>
              <a:t> &lt; *</a:t>
            </a:r>
            <a:r>
              <a:rPr lang="uk-UA" b="1" dirty="0"/>
              <a:t>ę</a:t>
            </a:r>
            <a:r>
              <a:rPr lang="uk-UA" dirty="0"/>
              <a:t> – пор. </a:t>
            </a:r>
            <a:r>
              <a:rPr lang="uk-UA" i="1" dirty="0" err="1"/>
              <a:t>хваля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дієслова </a:t>
            </a:r>
            <a:r>
              <a:rPr lang="uk-UA" dirty="0"/>
              <a:t>3 класу на -</a:t>
            </a:r>
            <a:r>
              <a:rPr lang="ru-RU" b="1" dirty="0" err="1" smtClean="0"/>
              <a:t>ja</a:t>
            </a:r>
            <a:r>
              <a:rPr lang="uk-UA" dirty="0" smtClean="0"/>
              <a:t>: </a:t>
            </a:r>
            <a:r>
              <a:rPr lang="uk-UA" i="1" dirty="0" err="1"/>
              <a:t>зная</a:t>
            </a:r>
            <a:r>
              <a:rPr lang="uk-UA" i="1" dirty="0"/>
              <a:t>, </a:t>
            </a:r>
            <a:r>
              <a:rPr lang="uk-UA" i="1" dirty="0" err="1"/>
              <a:t>пиша</a:t>
            </a:r>
            <a:r>
              <a:rPr lang="uk-UA" i="1" dirty="0"/>
              <a:t> </a:t>
            </a:r>
            <a:r>
              <a:rPr lang="uk-UA" dirty="0"/>
              <a:t>([</a:t>
            </a:r>
            <a:r>
              <a:rPr lang="uk-UA" b="1" dirty="0"/>
              <a:t>ш</a:t>
            </a:r>
            <a:r>
              <a:rPr lang="uk-UA" dirty="0"/>
              <a:t>] з *</a:t>
            </a:r>
            <a:r>
              <a:rPr lang="ru-RU" b="1" dirty="0" err="1"/>
              <a:t>sj</a:t>
            </a:r>
            <a:r>
              <a:rPr lang="uk-UA" dirty="0"/>
              <a:t>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дієслова </a:t>
            </a:r>
            <a:r>
              <a:rPr lang="uk-UA" dirty="0"/>
              <a:t>І та ІІ </a:t>
            </a:r>
            <a:r>
              <a:rPr lang="uk-UA" dirty="0" smtClean="0"/>
              <a:t>класів </a:t>
            </a:r>
            <a:r>
              <a:rPr lang="uk-UA" dirty="0"/>
              <a:t>на -</a:t>
            </a:r>
            <a:r>
              <a:rPr lang="uk-UA" b="1" dirty="0" smtClean="0"/>
              <a:t>а</a:t>
            </a:r>
            <a:r>
              <a:rPr lang="uk-UA" dirty="0" smtClean="0"/>
              <a:t>: пор</a:t>
            </a:r>
            <a:r>
              <a:rPr lang="uk-UA" dirty="0"/>
              <a:t>. </a:t>
            </a:r>
            <a:r>
              <a:rPr lang="uk-UA" i="1" dirty="0" err="1"/>
              <a:t>неса</a:t>
            </a:r>
            <a:r>
              <a:rPr lang="uk-UA" dirty="0"/>
              <a:t> (досить рано була витіснена формами на </a:t>
            </a:r>
            <a:r>
              <a:rPr lang="uk-UA" b="1" dirty="0" err="1"/>
              <a:t>-‘а</a:t>
            </a:r>
            <a:r>
              <a:rPr lang="uk-UA" dirty="0"/>
              <a:t> під впливом форм від дієслів ІІІ та </a:t>
            </a:r>
            <a:r>
              <a:rPr lang="en-US" dirty="0"/>
              <a:t>IV</a:t>
            </a:r>
            <a:r>
              <a:rPr lang="uk-UA" dirty="0"/>
              <a:t> класів – пор. </a:t>
            </a:r>
            <a:r>
              <a:rPr lang="uk-UA" i="1" dirty="0" err="1"/>
              <a:t>неся</a:t>
            </a:r>
            <a:r>
              <a:rPr lang="uk-UA" dirty="0"/>
              <a:t>). </a:t>
            </a:r>
            <a:endParaRPr lang="uk-UA" dirty="0" smtClean="0"/>
          </a:p>
          <a:p>
            <a:pPr algn="ctr">
              <a:buNone/>
            </a:pPr>
            <a:r>
              <a:rPr lang="ru-RU" i="1" dirty="0" smtClean="0"/>
              <a:t>рёва</a:t>
            </a:r>
            <a:r>
              <a:rPr lang="ru-RU" i="1" dirty="0"/>
              <a:t>, </a:t>
            </a:r>
            <a:r>
              <a:rPr lang="ru-RU" i="1" dirty="0" err="1" smtClean="0"/>
              <a:t>пройда</a:t>
            </a:r>
            <a:endParaRPr lang="uk-UA" dirty="0" smtClean="0"/>
          </a:p>
          <a:p>
            <a:pPr algn="ctr">
              <a:buNone/>
            </a:pPr>
            <a:r>
              <a:rPr lang="ru-RU" dirty="0" smtClean="0"/>
              <a:t>“</a:t>
            </a:r>
            <a:r>
              <a:rPr lang="ru-RU" i="1" dirty="0"/>
              <a:t>Кто кого </a:t>
            </a:r>
            <a:r>
              <a:rPr lang="ru-RU" i="1" dirty="0" err="1"/>
              <a:t>мога</a:t>
            </a:r>
            <a:r>
              <a:rPr lang="ru-RU" i="1" dirty="0"/>
              <a:t>, тот того в рога”.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643710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відмінювались </a:t>
            </a:r>
            <a:r>
              <a:rPr lang="uk-UA" dirty="0" smtClean="0"/>
              <a:t>як </a:t>
            </a:r>
            <a:r>
              <a:rPr lang="uk-UA" dirty="0"/>
              <a:t>і іменники чол., </a:t>
            </a:r>
            <a:r>
              <a:rPr lang="uk-UA" dirty="0" err="1" smtClean="0"/>
              <a:t>середн</a:t>
            </a:r>
            <a:r>
              <a:rPr lang="uk-UA" dirty="0" smtClean="0"/>
              <a:t>. </a:t>
            </a:r>
            <a:r>
              <a:rPr lang="uk-UA" dirty="0"/>
              <a:t>та </a:t>
            </a:r>
            <a:r>
              <a:rPr lang="uk-UA" dirty="0" smtClean="0"/>
              <a:t>жін. роду </a:t>
            </a:r>
            <a:r>
              <a:rPr lang="uk-UA" dirty="0"/>
              <a:t>з основами на *</a:t>
            </a:r>
            <a:r>
              <a:rPr lang="uk-UA" b="1" dirty="0"/>
              <a:t>о</a:t>
            </a:r>
            <a:r>
              <a:rPr lang="uk-UA" dirty="0"/>
              <a:t> та *</a:t>
            </a:r>
            <a:r>
              <a:rPr lang="uk-UA" b="1" dirty="0"/>
              <a:t>а</a:t>
            </a:r>
            <a:r>
              <a:rPr lang="uk-UA" dirty="0"/>
              <a:t> м</a:t>
            </a:r>
            <a:r>
              <a:rPr lang="ru-RU" dirty="0"/>
              <a:t>’</a:t>
            </a:r>
            <a:r>
              <a:rPr lang="uk-UA" dirty="0"/>
              <a:t>якого </a:t>
            </a:r>
            <a:r>
              <a:rPr lang="uk-UA" dirty="0" smtClean="0"/>
              <a:t>типу</a:t>
            </a:r>
          </a:p>
          <a:p>
            <a:pPr>
              <a:buNone/>
            </a:pPr>
            <a:r>
              <a:rPr lang="uk-UA" dirty="0" smtClean="0"/>
              <a:t>                    </a:t>
            </a:r>
            <a:r>
              <a:rPr lang="uk-UA" dirty="0"/>
              <a:t>ч</a:t>
            </a:r>
            <a:r>
              <a:rPr lang="ru-RU" dirty="0"/>
              <a:t>. р. </a:t>
            </a:r>
            <a:r>
              <a:rPr lang="uk-UA" dirty="0"/>
              <a:t>    </a:t>
            </a:r>
            <a:r>
              <a:rPr lang="ru-RU" dirty="0"/>
              <a:t>с. р. </a:t>
            </a:r>
            <a:r>
              <a:rPr lang="uk-UA" dirty="0"/>
              <a:t>   </a:t>
            </a:r>
            <a:r>
              <a:rPr lang="ru-RU" dirty="0"/>
              <a:t>ж. р.</a:t>
            </a:r>
          </a:p>
          <a:p>
            <a:pPr>
              <a:buNone/>
            </a:pPr>
            <a:r>
              <a:rPr lang="uk-UA" dirty="0" err="1"/>
              <a:t>одн</a:t>
            </a:r>
            <a:r>
              <a:rPr lang="ru-RU" dirty="0"/>
              <a:t>. ч.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ru-RU" i="1" dirty="0" err="1"/>
              <a:t>неса</a:t>
            </a:r>
            <a:r>
              <a:rPr lang="ru-RU" i="1" dirty="0"/>
              <a:t> </a:t>
            </a:r>
            <a:r>
              <a:rPr lang="ru-RU" i="1" dirty="0" err="1"/>
              <a:t>неса</a:t>
            </a:r>
            <a:r>
              <a:rPr lang="ru-RU" i="1" dirty="0"/>
              <a:t> </a:t>
            </a:r>
            <a:r>
              <a:rPr lang="ru-RU" i="1" dirty="0" err="1"/>
              <a:t>несоучи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 Р</a:t>
            </a:r>
            <a:r>
              <a:rPr lang="ru-RU" i="1" dirty="0"/>
              <a:t>. </a:t>
            </a:r>
            <a:r>
              <a:rPr lang="ru-RU" i="1" dirty="0" err="1"/>
              <a:t>несоуча</a:t>
            </a:r>
            <a:r>
              <a:rPr lang="ru-RU" i="1" dirty="0"/>
              <a:t> </a:t>
            </a:r>
            <a:r>
              <a:rPr lang="ru-RU" i="1" dirty="0" err="1"/>
              <a:t>несоуч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 Д</a:t>
            </a:r>
            <a:r>
              <a:rPr lang="ru-RU" dirty="0"/>
              <a:t>. </a:t>
            </a:r>
            <a:r>
              <a:rPr lang="ru-RU" i="1" dirty="0" err="1"/>
              <a:t>несоучоу</a:t>
            </a:r>
            <a:r>
              <a:rPr lang="ru-RU" i="1" dirty="0"/>
              <a:t> </a:t>
            </a:r>
            <a:r>
              <a:rPr lang="ru-RU" i="1" dirty="0" err="1"/>
              <a:t>несоучи</a:t>
            </a:r>
            <a:endParaRPr lang="ru-RU" dirty="0"/>
          </a:p>
          <a:p>
            <a:pPr>
              <a:buNone/>
            </a:pPr>
            <a:r>
              <a:rPr lang="uk-UA" dirty="0" smtClean="0"/>
              <a:t>                З</a:t>
            </a:r>
            <a:r>
              <a:rPr lang="ru-RU" dirty="0"/>
              <a:t>. </a:t>
            </a:r>
            <a:r>
              <a:rPr lang="ru-RU" i="1" dirty="0" err="1"/>
              <a:t>несоучь</a:t>
            </a:r>
            <a:r>
              <a:rPr lang="ru-RU" i="1" dirty="0"/>
              <a:t> </a:t>
            </a:r>
            <a:r>
              <a:rPr lang="ru-RU" i="1" dirty="0" err="1"/>
              <a:t>несоуче</a:t>
            </a:r>
            <a:r>
              <a:rPr lang="ru-RU" i="1" dirty="0"/>
              <a:t> </a:t>
            </a:r>
            <a:r>
              <a:rPr lang="ru-RU" i="1" dirty="0" err="1"/>
              <a:t>несоучоу</a:t>
            </a:r>
            <a:endParaRPr lang="ru-RU" dirty="0"/>
          </a:p>
          <a:p>
            <a:pPr>
              <a:buNone/>
            </a:pPr>
            <a:r>
              <a:rPr lang="uk-UA" dirty="0" smtClean="0"/>
              <a:t>                О</a:t>
            </a:r>
            <a:r>
              <a:rPr lang="ru-RU" dirty="0"/>
              <a:t>. </a:t>
            </a:r>
            <a:r>
              <a:rPr lang="ru-RU" i="1" dirty="0" err="1"/>
              <a:t>несоучьмь</a:t>
            </a:r>
            <a:r>
              <a:rPr lang="ru-RU" i="1" dirty="0"/>
              <a:t> </a:t>
            </a:r>
            <a:r>
              <a:rPr lang="ru-RU" i="1" dirty="0" err="1"/>
              <a:t>несоучею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 М</a:t>
            </a:r>
            <a:r>
              <a:rPr lang="ru-RU" dirty="0"/>
              <a:t>. </a:t>
            </a:r>
            <a:r>
              <a:rPr lang="ru-RU" i="1" dirty="0" err="1"/>
              <a:t>несоучи</a:t>
            </a:r>
            <a:r>
              <a:rPr lang="ru-RU" i="1" dirty="0"/>
              <a:t> </a:t>
            </a:r>
            <a:r>
              <a:rPr lang="ru-RU" i="1" dirty="0" err="1"/>
              <a:t>несоучи</a:t>
            </a:r>
            <a:endParaRPr lang="ru-RU" dirty="0"/>
          </a:p>
          <a:p>
            <a:pPr>
              <a:buNone/>
            </a:pPr>
            <a:r>
              <a:rPr lang="ru-RU" dirty="0" err="1"/>
              <a:t>мн</a:t>
            </a:r>
            <a:r>
              <a:rPr lang="uk-UA" dirty="0" err="1"/>
              <a:t>ож</a:t>
            </a:r>
            <a:r>
              <a:rPr lang="ru-RU" dirty="0"/>
              <a:t>. </a:t>
            </a:r>
            <a:r>
              <a:rPr lang="uk-UA" dirty="0"/>
              <a:t>Н</a:t>
            </a:r>
            <a:r>
              <a:rPr lang="ru-RU" i="1" dirty="0"/>
              <a:t>. </a:t>
            </a:r>
            <a:r>
              <a:rPr lang="ru-RU" i="1" dirty="0" err="1"/>
              <a:t>несоуче</a:t>
            </a:r>
            <a:r>
              <a:rPr lang="ru-RU" i="1" dirty="0"/>
              <a:t> </a:t>
            </a:r>
            <a:r>
              <a:rPr lang="ru-RU" i="1" dirty="0" err="1"/>
              <a:t>несоуча</a:t>
            </a:r>
            <a:r>
              <a:rPr lang="ru-RU" i="1" dirty="0"/>
              <a:t> </a:t>
            </a:r>
            <a:r>
              <a:rPr lang="ru-RU" i="1" dirty="0" err="1"/>
              <a:t>несоуч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 Р</a:t>
            </a:r>
            <a:r>
              <a:rPr lang="ru-RU" dirty="0"/>
              <a:t>. </a:t>
            </a:r>
            <a:r>
              <a:rPr lang="ru-RU" i="1" dirty="0" err="1"/>
              <a:t>несоучь</a:t>
            </a:r>
            <a:r>
              <a:rPr lang="ru-RU" i="1" dirty="0"/>
              <a:t> </a:t>
            </a:r>
            <a:r>
              <a:rPr lang="ru-RU" i="1" dirty="0" err="1"/>
              <a:t>несоучь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Д</a:t>
            </a:r>
            <a:r>
              <a:rPr lang="ru-RU" dirty="0"/>
              <a:t>. </a:t>
            </a:r>
            <a:r>
              <a:rPr lang="ru-RU" i="1" dirty="0" err="1"/>
              <a:t>несоучемъ</a:t>
            </a:r>
            <a:r>
              <a:rPr lang="ru-RU" i="1" dirty="0"/>
              <a:t> </a:t>
            </a:r>
            <a:r>
              <a:rPr lang="ru-RU" i="1" dirty="0" err="1"/>
              <a:t>несоучамъ</a:t>
            </a:r>
            <a:endParaRPr lang="ru-RU" dirty="0"/>
          </a:p>
          <a:p>
            <a:pPr>
              <a:buNone/>
            </a:pPr>
            <a:r>
              <a:rPr lang="uk-UA" dirty="0" smtClean="0"/>
              <a:t>             З</a:t>
            </a:r>
            <a:r>
              <a:rPr lang="ru-RU" dirty="0"/>
              <a:t>. </a:t>
            </a:r>
            <a:r>
              <a:rPr lang="ru-RU" i="1" dirty="0" err="1"/>
              <a:t>несоуч</a:t>
            </a:r>
            <a:r>
              <a:rPr lang="ru-RU" dirty="0" err="1"/>
              <a:t>ѣ </a:t>
            </a:r>
            <a:r>
              <a:rPr lang="ru-RU" i="1" dirty="0" err="1"/>
              <a:t>несоуча</a:t>
            </a:r>
            <a:r>
              <a:rPr lang="ru-RU" i="1" dirty="0"/>
              <a:t> </a:t>
            </a:r>
            <a:r>
              <a:rPr lang="ru-RU" i="1" dirty="0" err="1"/>
              <a:t>несоуч</a:t>
            </a:r>
            <a:r>
              <a:rPr lang="ru-RU" dirty="0" err="1"/>
              <a:t>ѣ</a:t>
            </a:r>
            <a:endParaRPr lang="ru-RU" dirty="0"/>
          </a:p>
          <a:p>
            <a:pPr>
              <a:buNone/>
            </a:pPr>
            <a:r>
              <a:rPr lang="uk-UA" dirty="0" smtClean="0"/>
              <a:t>             О</a:t>
            </a:r>
            <a:r>
              <a:rPr lang="ru-RU" dirty="0"/>
              <a:t>. </a:t>
            </a:r>
            <a:r>
              <a:rPr lang="ru-RU" i="1" dirty="0" err="1"/>
              <a:t>несоучи</a:t>
            </a:r>
            <a:r>
              <a:rPr lang="ru-RU" i="1" dirty="0"/>
              <a:t> </a:t>
            </a:r>
            <a:r>
              <a:rPr lang="ru-RU" i="1" dirty="0" err="1"/>
              <a:t>несоучами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  М</a:t>
            </a:r>
            <a:r>
              <a:rPr lang="ru-RU" dirty="0"/>
              <a:t>. </a:t>
            </a:r>
            <a:r>
              <a:rPr lang="ru-RU" i="1" dirty="0" err="1"/>
              <a:t>несоучихъ</a:t>
            </a:r>
            <a:r>
              <a:rPr lang="ru-RU" i="1" dirty="0"/>
              <a:t> </a:t>
            </a:r>
            <a:r>
              <a:rPr lang="ru-RU" i="1" dirty="0" err="1"/>
              <a:t>несоучахъ</a:t>
            </a:r>
            <a:endParaRPr lang="ru-RU" dirty="0"/>
          </a:p>
          <a:p>
            <a:pPr>
              <a:buNone/>
            </a:pPr>
            <a:r>
              <a:rPr lang="ru-RU" dirty="0" err="1"/>
              <a:t>дв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uk-UA" dirty="0" smtClean="0"/>
              <a:t>Н</a:t>
            </a:r>
            <a:r>
              <a:rPr lang="ru-RU" i="1" dirty="0"/>
              <a:t>.-</a:t>
            </a:r>
            <a:r>
              <a:rPr lang="uk-UA" dirty="0"/>
              <a:t>З</a:t>
            </a:r>
            <a:r>
              <a:rPr lang="ru-RU" i="1" dirty="0"/>
              <a:t>. </a:t>
            </a:r>
            <a:r>
              <a:rPr lang="ru-RU" i="1" dirty="0" err="1"/>
              <a:t>несоуча</a:t>
            </a:r>
            <a:r>
              <a:rPr lang="ru-RU" i="1" dirty="0"/>
              <a:t> </a:t>
            </a:r>
            <a:r>
              <a:rPr lang="ru-RU" i="1" dirty="0" err="1"/>
              <a:t>несоучи</a:t>
            </a:r>
            <a:r>
              <a:rPr lang="ru-RU" i="1" dirty="0"/>
              <a:t> </a:t>
            </a:r>
            <a:r>
              <a:rPr lang="ru-RU" i="1" dirty="0" err="1"/>
              <a:t>несоучи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Р</a:t>
            </a:r>
            <a:r>
              <a:rPr lang="ru-RU" dirty="0"/>
              <a:t>.-М</a:t>
            </a:r>
            <a:r>
              <a:rPr lang="ru-RU" i="1" dirty="0"/>
              <a:t>. </a:t>
            </a:r>
            <a:r>
              <a:rPr lang="ru-RU" i="1" dirty="0" err="1"/>
              <a:t>несоучоу</a:t>
            </a:r>
            <a:r>
              <a:rPr lang="ru-RU" i="1" dirty="0"/>
              <a:t> </a:t>
            </a:r>
            <a:r>
              <a:rPr lang="ru-RU" i="1" dirty="0" err="1"/>
              <a:t>несоучоу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Д</a:t>
            </a:r>
            <a:r>
              <a:rPr lang="ru-RU" dirty="0"/>
              <a:t>.-</a:t>
            </a:r>
            <a:r>
              <a:rPr lang="uk-UA" dirty="0"/>
              <a:t>О</a:t>
            </a:r>
            <a:r>
              <a:rPr lang="ru-RU" dirty="0"/>
              <a:t>. </a:t>
            </a:r>
            <a:r>
              <a:rPr lang="ru-RU" i="1" dirty="0" err="1"/>
              <a:t>несоучема</a:t>
            </a:r>
            <a:r>
              <a:rPr lang="ru-RU" i="1" dirty="0"/>
              <a:t> </a:t>
            </a:r>
            <a:r>
              <a:rPr lang="ru-RU" i="1" dirty="0" err="1" smtClean="0"/>
              <a:t>несоучама</a:t>
            </a:r>
            <a:endParaRPr lang="ru-RU" i="1" dirty="0" smtClean="0"/>
          </a:p>
          <a:p>
            <a:pPr>
              <a:buNone/>
            </a:pPr>
            <a:r>
              <a:rPr lang="uk-UA" dirty="0" err="1" smtClean="0"/>
              <a:t>Стсл</a:t>
            </a:r>
            <a:r>
              <a:rPr lang="uk-UA" dirty="0" smtClean="0"/>
              <a:t>. закінчення </a:t>
            </a:r>
            <a:r>
              <a:rPr lang="uk-UA" dirty="0"/>
              <a:t>-</a:t>
            </a:r>
            <a:r>
              <a:rPr lang="uk-UA" b="1" dirty="0"/>
              <a:t>у</a:t>
            </a:r>
            <a:r>
              <a:rPr lang="uk-UA" dirty="0"/>
              <a:t>: </a:t>
            </a:r>
            <a:r>
              <a:rPr lang="en-US" dirty="0" err="1"/>
              <a:t>nesy</a:t>
            </a:r>
            <a:r>
              <a:rPr lang="uk-UA" dirty="0"/>
              <a:t>, </a:t>
            </a:r>
            <a:r>
              <a:rPr lang="en-US" dirty="0" err="1"/>
              <a:t>dvigny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від </a:t>
            </a:r>
            <a:r>
              <a:rPr lang="uk-UA" dirty="0" smtClean="0"/>
              <a:t>ХІІ</a:t>
            </a:r>
            <a:r>
              <a:rPr lang="en-US" dirty="0" smtClean="0"/>
              <a:t> </a:t>
            </a:r>
            <a:r>
              <a:rPr lang="uk-UA" dirty="0" smtClean="0"/>
              <a:t>ст</a:t>
            </a:r>
            <a:r>
              <a:rPr lang="uk-UA" dirty="0"/>
              <a:t>. </a:t>
            </a:r>
            <a:r>
              <a:rPr lang="uk-UA" dirty="0" smtClean="0"/>
              <a:t>-</a:t>
            </a:r>
            <a:r>
              <a:rPr lang="uk-UA" dirty="0"/>
              <a:t>а у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dirty="0" err="1" smtClean="0"/>
              <a:t>чол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/>
              <a:t>та </a:t>
            </a:r>
            <a:r>
              <a:rPr lang="uk-UA" dirty="0" err="1" smtClean="0"/>
              <a:t>середн</a:t>
            </a:r>
            <a:r>
              <a:rPr lang="en-US" dirty="0" smtClean="0"/>
              <a:t>.</a:t>
            </a:r>
            <a:r>
              <a:rPr lang="uk-UA" dirty="0" smtClean="0"/>
              <a:t> </a:t>
            </a:r>
            <a:r>
              <a:rPr lang="uk-UA" dirty="0"/>
              <a:t>роду (</a:t>
            </a:r>
            <a:r>
              <a:rPr lang="en-US" i="1" dirty="0" err="1"/>
              <a:t>nesa</a:t>
            </a:r>
            <a:r>
              <a:rPr lang="uk-UA" dirty="0"/>
              <a:t>, </a:t>
            </a:r>
            <a:r>
              <a:rPr lang="en-US" i="1" dirty="0" err="1" smtClean="0"/>
              <a:t>moga</a:t>
            </a:r>
            <a:r>
              <a:rPr lang="uk-UA" dirty="0" smtClean="0"/>
              <a:t>) </a:t>
            </a:r>
            <a:r>
              <a:rPr lang="uk-UA" dirty="0"/>
              <a:t>заміщується закінченням -’</a:t>
            </a:r>
            <a:r>
              <a:rPr lang="en-US" b="1" dirty="0"/>
              <a:t>a</a:t>
            </a:r>
            <a:r>
              <a:rPr lang="uk-UA" dirty="0"/>
              <a:t>: </a:t>
            </a:r>
            <a:r>
              <a:rPr lang="en-US" i="1" dirty="0" err="1"/>
              <a:t>idja</a:t>
            </a:r>
            <a:r>
              <a:rPr lang="uk-UA" i="1" dirty="0"/>
              <a:t>, </a:t>
            </a:r>
            <a:r>
              <a:rPr lang="en-US" i="1" dirty="0" err="1"/>
              <a:t>vedja</a:t>
            </a:r>
            <a:r>
              <a:rPr lang="uk-UA" i="1" dirty="0"/>
              <a:t>, </a:t>
            </a:r>
            <a:r>
              <a:rPr lang="en-US" i="1" dirty="0" err="1"/>
              <a:t>pov</a:t>
            </a:r>
            <a:r>
              <a:rPr lang="uk-UA" i="1" dirty="0"/>
              <a:t>ь</a:t>
            </a:r>
            <a:r>
              <a:rPr lang="en-US" i="1" dirty="0" err="1"/>
              <a:t>rgja</a:t>
            </a:r>
            <a:r>
              <a:rPr lang="uk-UA" i="1" dirty="0"/>
              <a:t>, ž</a:t>
            </a:r>
            <a:r>
              <a:rPr lang="en-US" i="1" dirty="0" err="1"/>
              <a:t>dja</a:t>
            </a:r>
            <a:r>
              <a:rPr lang="uk-UA" i="1" dirty="0"/>
              <a:t> </a:t>
            </a:r>
            <a:r>
              <a:rPr lang="uk-UA" dirty="0"/>
              <a:t>(</a:t>
            </a:r>
            <a:r>
              <a:rPr lang="en-US" dirty="0"/>
              <a:t>XIV</a:t>
            </a:r>
            <a:r>
              <a:rPr lang="uk-UA" dirty="0"/>
              <a:t> ст.) </a:t>
            </a:r>
            <a:r>
              <a:rPr lang="uk-UA" dirty="0" err="1" smtClean="0"/>
              <a:t>–під</a:t>
            </a:r>
            <a:r>
              <a:rPr lang="uk-UA" dirty="0" smtClean="0"/>
              <a:t> </a:t>
            </a:r>
            <a:r>
              <a:rPr lang="uk-UA" dirty="0"/>
              <a:t>впливом форм типу </a:t>
            </a:r>
            <a:r>
              <a:rPr lang="en-US" i="1" dirty="0" err="1"/>
              <a:t>znaja</a:t>
            </a:r>
            <a:r>
              <a:rPr lang="uk-UA" dirty="0"/>
              <a:t>, </a:t>
            </a:r>
            <a:r>
              <a:rPr lang="en-US" i="1" dirty="0" err="1" smtClean="0"/>
              <a:t>chvalja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У реченні </a:t>
            </a:r>
            <a:r>
              <a:rPr lang="uk-UA" dirty="0" smtClean="0"/>
              <a:t>відповідали </a:t>
            </a:r>
            <a:r>
              <a:rPr lang="uk-UA" dirty="0"/>
              <a:t>іменнику у відмінку, числі та роді: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vl</a:t>
            </a:r>
            <a:r>
              <a:rPr lang="uk-UA" dirty="0"/>
              <a:t>ъ</a:t>
            </a:r>
            <a:r>
              <a:rPr lang="en-US" dirty="0"/>
              <a:t>k</a:t>
            </a:r>
            <a:r>
              <a:rPr lang="uk-UA" dirty="0"/>
              <a:t>ъ </a:t>
            </a:r>
            <a:r>
              <a:rPr lang="en-US" dirty="0"/>
              <a:t>pride </a:t>
            </a:r>
            <a:r>
              <a:rPr lang="en-US" dirty="0" err="1"/>
              <a:t>raspudit</a:t>
            </a:r>
            <a:r>
              <a:rPr lang="uk-UA" dirty="0"/>
              <a:t>ь </a:t>
            </a:r>
            <a:r>
              <a:rPr lang="en-US" dirty="0" err="1"/>
              <a:t>ja</a:t>
            </a:r>
            <a:r>
              <a:rPr lang="uk-UA" dirty="0"/>
              <a:t> </a:t>
            </a:r>
            <a:r>
              <a:rPr lang="uk-UA" dirty="0" err="1"/>
              <a:t>‘вовк</a:t>
            </a:r>
            <a:r>
              <a:rPr lang="uk-UA" dirty="0"/>
              <a:t> приходящий </a:t>
            </a:r>
            <a:r>
              <a:rPr lang="uk-UA" dirty="0" smtClean="0"/>
              <a:t>(=</a:t>
            </a:r>
            <a:r>
              <a:rPr lang="en-US" dirty="0" smtClean="0"/>
              <a:t> </a:t>
            </a:r>
            <a:r>
              <a:rPr lang="uk-UA" dirty="0" smtClean="0"/>
              <a:t>який </a:t>
            </a:r>
            <a:r>
              <a:rPr lang="uk-UA" dirty="0"/>
              <a:t>приходить) розгонить </a:t>
            </a:r>
            <a:r>
              <a:rPr lang="uk-UA" dirty="0" err="1"/>
              <a:t>їх’</a:t>
            </a:r>
            <a:r>
              <a:rPr lang="uk-UA" dirty="0"/>
              <a:t> (1219 р.),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pi</a:t>
            </a:r>
            <a:r>
              <a:rPr lang="uk-UA" dirty="0"/>
              <a:t>š</a:t>
            </a:r>
            <a:r>
              <a:rPr lang="en-US" dirty="0"/>
              <a:t>u du</a:t>
            </a:r>
            <a:r>
              <a:rPr lang="uk-UA" dirty="0"/>
              <a:t>š</a:t>
            </a:r>
            <a:r>
              <a:rPr lang="en-US" dirty="0" err="1"/>
              <a:t>evnuju</a:t>
            </a:r>
            <a:r>
              <a:rPr lang="en-US" dirty="0"/>
              <a:t> </a:t>
            </a:r>
            <a:r>
              <a:rPr lang="en-US" dirty="0" err="1"/>
              <a:t>gramotu</a:t>
            </a:r>
            <a:r>
              <a:rPr lang="en-US" dirty="0"/>
              <a:t> </a:t>
            </a:r>
            <a:r>
              <a:rPr lang="en-US" dirty="0" err="1"/>
              <a:t>ida</a:t>
            </a:r>
            <a:r>
              <a:rPr lang="en-US" dirty="0"/>
              <a:t> v</a:t>
            </a:r>
            <a:r>
              <a:rPr lang="uk-UA" dirty="0"/>
              <a:t>ъ </a:t>
            </a:r>
            <a:r>
              <a:rPr lang="en-US" dirty="0" err="1"/>
              <a:t>Ordu</a:t>
            </a:r>
            <a:r>
              <a:rPr lang="uk-UA" dirty="0"/>
              <a:t> </a:t>
            </a:r>
            <a:r>
              <a:rPr lang="uk-UA" dirty="0" err="1"/>
              <a:t>‘пишу</a:t>
            </a:r>
            <a:r>
              <a:rPr lang="uk-UA" dirty="0"/>
              <a:t> заповіт ідучи (= який іде) на </a:t>
            </a:r>
            <a:r>
              <a:rPr lang="uk-UA" dirty="0" err="1"/>
              <a:t>Орду’</a:t>
            </a:r>
            <a:r>
              <a:rPr lang="uk-UA" dirty="0"/>
              <a:t> (1339), 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ido</a:t>
            </a:r>
            <a:r>
              <a:rPr lang="uk-UA" dirty="0"/>
              <a:t>š</a:t>
            </a:r>
            <a:r>
              <a:rPr lang="en-US" dirty="0"/>
              <a:t>a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Volz</a:t>
            </a:r>
            <a:r>
              <a:rPr lang="uk-UA" dirty="0"/>
              <a:t>ě </a:t>
            </a:r>
            <a:r>
              <a:rPr lang="en-US" dirty="0" err="1"/>
              <a:t>vojuju</a:t>
            </a:r>
            <a:r>
              <a:rPr lang="uk-UA" dirty="0"/>
              <a:t>č</a:t>
            </a:r>
            <a:r>
              <a:rPr lang="en-US" dirty="0"/>
              <a:t>e</a:t>
            </a:r>
            <a:r>
              <a:rPr lang="uk-UA" dirty="0"/>
              <a:t> </a:t>
            </a:r>
            <a:r>
              <a:rPr lang="uk-UA" dirty="0" err="1"/>
              <a:t>‘пішли</a:t>
            </a:r>
            <a:r>
              <a:rPr lang="uk-UA" dirty="0"/>
              <a:t> вздовж Волги воюючи </a:t>
            </a:r>
            <a:r>
              <a:rPr lang="uk-UA" dirty="0" smtClean="0"/>
              <a:t>(=</a:t>
            </a:r>
            <a:r>
              <a:rPr lang="en-US" dirty="0" smtClean="0"/>
              <a:t> </a:t>
            </a:r>
            <a:r>
              <a:rPr lang="uk-UA" dirty="0" smtClean="0"/>
              <a:t>які </a:t>
            </a:r>
            <a:r>
              <a:rPr lang="uk-UA" dirty="0"/>
              <a:t>воювали)’.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Пізніше </a:t>
            </a:r>
            <a:r>
              <a:rPr lang="uk-UA" dirty="0"/>
              <a:t>узагальнені форми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dirty="0" err="1"/>
              <a:t>чол.роду</a:t>
            </a:r>
            <a:r>
              <a:rPr lang="uk-UA" dirty="0"/>
              <a:t> </a:t>
            </a:r>
            <a:r>
              <a:rPr lang="en-US" i="1" dirty="0" err="1"/>
              <a:t>vidja</a:t>
            </a:r>
            <a:r>
              <a:rPr lang="uk-UA" dirty="0"/>
              <a:t>, </a:t>
            </a:r>
            <a:r>
              <a:rPr lang="en-US" i="1" dirty="0" err="1"/>
              <a:t>znaja</a:t>
            </a:r>
            <a:r>
              <a:rPr lang="en-US" dirty="0"/>
              <a:t> </a:t>
            </a:r>
            <a:r>
              <a:rPr lang="uk-UA" dirty="0"/>
              <a:t>або також форми на -</a:t>
            </a:r>
            <a:r>
              <a:rPr lang="en-US" b="1" dirty="0"/>
              <a:t>u</a:t>
            </a:r>
            <a:r>
              <a:rPr lang="uk-UA" b="1" dirty="0"/>
              <a:t>č</a:t>
            </a:r>
            <a:r>
              <a:rPr lang="en-US" b="1" dirty="0" err="1"/>
              <a:t>i</a:t>
            </a:r>
            <a:r>
              <a:rPr lang="uk-UA" b="1" dirty="0"/>
              <a:t>/-</a:t>
            </a:r>
            <a:r>
              <a:rPr lang="en-US" b="1" dirty="0"/>
              <a:t>a</a:t>
            </a:r>
            <a:r>
              <a:rPr lang="uk-UA" b="1" dirty="0"/>
              <a:t>č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uk-UA" dirty="0"/>
              <a:t>– </a:t>
            </a:r>
            <a:r>
              <a:rPr lang="en-US" i="1" dirty="0" err="1"/>
              <a:t>nesu</a:t>
            </a:r>
            <a:r>
              <a:rPr lang="uk-UA" i="1" dirty="0"/>
              <a:t>č</a:t>
            </a:r>
            <a:r>
              <a:rPr lang="en-US" i="1" dirty="0" err="1"/>
              <a:t>i</a:t>
            </a:r>
            <a:r>
              <a:rPr lang="uk-UA" i="1" dirty="0"/>
              <a:t>, </a:t>
            </a:r>
            <a:r>
              <a:rPr lang="en-US" i="1" dirty="0" err="1"/>
              <a:t>vidja</a:t>
            </a:r>
            <a:r>
              <a:rPr lang="uk-UA" i="1" dirty="0"/>
              <a:t>č</a:t>
            </a:r>
            <a:r>
              <a:rPr lang="en-US" i="1" dirty="0" err="1"/>
              <a:t>i</a:t>
            </a:r>
            <a:r>
              <a:rPr lang="uk-UA" i="1" dirty="0"/>
              <a:t> </a:t>
            </a:r>
            <a:r>
              <a:rPr lang="uk-UA" dirty="0"/>
              <a:t>(вони виступали у декількох відмінках) почали заміщати усі інші форми, утворюючи невідмінюваний прислівниковий дієприкметник.</a:t>
            </a:r>
            <a:endParaRPr lang="ru-RU" dirty="0"/>
          </a:p>
          <a:p>
            <a:r>
              <a:rPr lang="uk-UA" dirty="0"/>
              <a:t>З форми </a:t>
            </a:r>
            <a:r>
              <a:rPr lang="uk-UA" dirty="0" err="1"/>
              <a:t>Н.в</a:t>
            </a:r>
            <a:r>
              <a:rPr lang="uk-UA" dirty="0"/>
              <a:t>. на -</a:t>
            </a:r>
            <a:r>
              <a:rPr lang="ru-RU" dirty="0"/>
              <a:t>’</a:t>
            </a:r>
            <a:r>
              <a:rPr lang="uk-UA" b="1" dirty="0"/>
              <a:t>а</a:t>
            </a:r>
            <a:r>
              <a:rPr lang="uk-UA" dirty="0"/>
              <a:t> </a:t>
            </a:r>
            <a:r>
              <a:rPr lang="en-US" dirty="0" smtClean="0"/>
              <a:t>&gt;</a:t>
            </a:r>
            <a:r>
              <a:rPr lang="uk-UA" dirty="0" smtClean="0"/>
              <a:t> </a:t>
            </a:r>
            <a:r>
              <a:rPr lang="uk-UA" dirty="0"/>
              <a:t>сучасні форми </a:t>
            </a:r>
            <a:r>
              <a:rPr lang="uk-UA" dirty="0" err="1"/>
              <a:t>хот</a:t>
            </a:r>
            <a:r>
              <a:rPr lang="uk-UA" b="1" dirty="0" err="1"/>
              <a:t>я</a:t>
            </a:r>
            <a:r>
              <a:rPr lang="uk-UA" dirty="0"/>
              <a:t>, </a:t>
            </a:r>
            <a:r>
              <a:rPr lang="uk-UA" dirty="0" err="1"/>
              <a:t>зря</a:t>
            </a:r>
            <a:r>
              <a:rPr lang="uk-UA" dirty="0"/>
              <a:t>, </a:t>
            </a:r>
            <a:r>
              <a:rPr lang="uk-UA" dirty="0" err="1"/>
              <a:t>благодар</a:t>
            </a:r>
            <a:r>
              <a:rPr lang="uk-UA" b="1" dirty="0" err="1"/>
              <a:t>я</a:t>
            </a:r>
            <a:r>
              <a:rPr lang="uk-UA" dirty="0"/>
              <a:t>, </a:t>
            </a:r>
            <a:r>
              <a:rPr lang="uk-UA" dirty="0" err="1"/>
              <a:t>спуст</a:t>
            </a:r>
            <a:r>
              <a:rPr lang="uk-UA" b="1" dirty="0" err="1"/>
              <a:t>я</a:t>
            </a:r>
            <a:r>
              <a:rPr lang="uk-UA" dirty="0"/>
              <a:t>, </a:t>
            </a:r>
            <a:r>
              <a:rPr lang="uk-UA" dirty="0" err="1"/>
              <a:t>смотр</a:t>
            </a:r>
            <a:r>
              <a:rPr lang="uk-UA" b="1" dirty="0" err="1"/>
              <a:t>я</a:t>
            </a:r>
            <a:r>
              <a:rPr lang="uk-UA" dirty="0"/>
              <a:t> </a:t>
            </a:r>
            <a:r>
              <a:rPr lang="uk-UA" dirty="0" err="1"/>
              <a:t>как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Сьогодні рештки давніх формацій на -</a:t>
            </a:r>
            <a:r>
              <a:rPr lang="en-US" b="1" dirty="0"/>
              <a:t>u</a:t>
            </a:r>
            <a:r>
              <a:rPr lang="uk-UA" b="1" dirty="0"/>
              <a:t>č</a:t>
            </a:r>
            <a:r>
              <a:rPr lang="en-US" b="1" dirty="0" err="1"/>
              <a:t>ij</a:t>
            </a:r>
            <a:r>
              <a:rPr lang="uk-UA" dirty="0"/>
              <a:t> / -</a:t>
            </a:r>
            <a:r>
              <a:rPr lang="en-US" b="1" dirty="0"/>
              <a:t>a</a:t>
            </a:r>
            <a:r>
              <a:rPr lang="uk-UA" b="1" dirty="0"/>
              <a:t>č</a:t>
            </a:r>
            <a:r>
              <a:rPr lang="en-US" b="1" dirty="0" err="1"/>
              <a:t>ij</a:t>
            </a:r>
            <a:r>
              <a:rPr lang="uk-UA" dirty="0"/>
              <a:t> (які заступили первинні закінчення </a:t>
            </a:r>
            <a:r>
              <a:rPr lang="uk-UA" dirty="0" err="1"/>
              <a:t>Н.в</a:t>
            </a:r>
            <a:r>
              <a:rPr lang="uk-UA" dirty="0"/>
              <a:t>. чол. та с. роду </a:t>
            </a:r>
            <a:r>
              <a:rPr lang="uk-UA" dirty="0" err="1"/>
              <a:t>-</a:t>
            </a:r>
            <a:r>
              <a:rPr lang="uk-UA" b="1" dirty="0" err="1"/>
              <a:t>аі</a:t>
            </a:r>
            <a:r>
              <a:rPr lang="uk-UA" dirty="0"/>
              <a:t> та -</a:t>
            </a:r>
            <a:r>
              <a:rPr lang="uk-UA" b="1" dirty="0"/>
              <a:t>’</a:t>
            </a:r>
            <a:r>
              <a:rPr lang="en-US" b="1" dirty="0" err="1"/>
              <a:t>ai</a:t>
            </a:r>
            <a:r>
              <a:rPr lang="en-US" dirty="0"/>
              <a:t> </a:t>
            </a:r>
            <a:r>
              <a:rPr lang="uk-UA" dirty="0"/>
              <a:t>– </a:t>
            </a:r>
            <a:r>
              <a:rPr lang="en-US" dirty="0" err="1"/>
              <a:t>nesai</a:t>
            </a:r>
            <a:r>
              <a:rPr lang="uk-UA" dirty="0"/>
              <a:t>, </a:t>
            </a:r>
            <a:r>
              <a:rPr lang="en-US" dirty="0" err="1"/>
              <a:t>vidjai</a:t>
            </a:r>
            <a:r>
              <a:rPr lang="uk-UA" dirty="0"/>
              <a:t>) знаходимо у віддієслівних прикметниках: </a:t>
            </a:r>
            <a:r>
              <a:rPr lang="uk-UA" i="1" dirty="0"/>
              <a:t>могучий</a:t>
            </a:r>
            <a:r>
              <a:rPr lang="uk-UA" dirty="0"/>
              <a:t>, </a:t>
            </a:r>
            <a:r>
              <a:rPr lang="uk-UA" i="1" dirty="0"/>
              <a:t>жагучий</a:t>
            </a:r>
            <a:r>
              <a:rPr lang="uk-UA" dirty="0"/>
              <a:t>, </a:t>
            </a:r>
            <a:r>
              <a:rPr lang="uk-UA" i="1" dirty="0" err="1"/>
              <a:t>горячий</a:t>
            </a:r>
            <a:r>
              <a:rPr lang="uk-UA" dirty="0"/>
              <a:t>, </a:t>
            </a:r>
            <a:r>
              <a:rPr lang="uk-UA" i="1" dirty="0"/>
              <a:t>висячий</a:t>
            </a:r>
            <a:r>
              <a:rPr lang="uk-UA" dirty="0"/>
              <a:t> </a:t>
            </a:r>
            <a:r>
              <a:rPr lang="uk-UA" i="1" dirty="0" err="1"/>
              <a:t>мост</a:t>
            </a:r>
            <a:r>
              <a:rPr lang="uk-UA" dirty="0"/>
              <a:t>, </a:t>
            </a:r>
            <a:r>
              <a:rPr lang="uk-UA" i="1" dirty="0" err="1"/>
              <a:t>стоячая</a:t>
            </a:r>
            <a:r>
              <a:rPr lang="uk-UA" dirty="0"/>
              <a:t> </a:t>
            </a:r>
            <a:r>
              <a:rPr lang="uk-UA" i="1" dirty="0"/>
              <a:t>вода</a:t>
            </a:r>
            <a:r>
              <a:rPr lang="uk-UA" dirty="0"/>
              <a:t>, </a:t>
            </a:r>
            <a:r>
              <a:rPr lang="uk-UA" i="1" dirty="0" err="1"/>
              <a:t>колючая</a:t>
            </a:r>
            <a:r>
              <a:rPr lang="uk-UA" dirty="0"/>
              <a:t> </a:t>
            </a:r>
            <a:r>
              <a:rPr lang="uk-UA" i="1" dirty="0"/>
              <a:t>проволока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До СРЛМ увійшли </a:t>
            </a:r>
            <a:r>
              <a:rPr lang="uk-UA" dirty="0" err="1" smtClean="0"/>
              <a:t>цсл</a:t>
            </a:r>
            <a:r>
              <a:rPr lang="en-US" dirty="0"/>
              <a:t>.</a:t>
            </a:r>
            <a:r>
              <a:rPr lang="uk-UA" dirty="0" smtClean="0"/>
              <a:t> </a:t>
            </a:r>
            <a:r>
              <a:rPr lang="uk-UA" dirty="0"/>
              <a:t>дієприкметники на </a:t>
            </a:r>
            <a:r>
              <a:rPr lang="ru-RU" dirty="0"/>
              <a:t>-</a:t>
            </a:r>
            <a:r>
              <a:rPr lang="en-US" b="1" dirty="0"/>
              <a:t>u</a:t>
            </a:r>
            <a:r>
              <a:rPr lang="ru-RU" b="1" dirty="0" err="1"/>
              <a:t>šč</a:t>
            </a:r>
            <a:r>
              <a:rPr lang="ru-RU" dirty="0"/>
              <a:t>-/-</a:t>
            </a:r>
            <a:r>
              <a:rPr lang="en-US" b="1" dirty="0"/>
              <a:t>a</a:t>
            </a:r>
            <a:r>
              <a:rPr lang="ru-RU" b="1" dirty="0" err="1" smtClean="0"/>
              <a:t>šč</a:t>
            </a:r>
            <a:r>
              <a:rPr lang="ru-RU" dirty="0" smtClean="0"/>
              <a:t>-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підлягали </a:t>
            </a:r>
            <a:r>
              <a:rPr lang="uk-UA" dirty="0" err="1"/>
              <a:t>ад’єктивізації</a:t>
            </a:r>
            <a:r>
              <a:rPr lang="uk-UA" dirty="0"/>
              <a:t> – </a:t>
            </a:r>
            <a:r>
              <a:rPr lang="uk-UA" i="1" dirty="0" err="1"/>
              <a:t>блестящий</a:t>
            </a:r>
            <a:r>
              <a:rPr lang="uk-UA" dirty="0"/>
              <a:t>, </a:t>
            </a:r>
            <a:r>
              <a:rPr lang="uk-UA" i="1" dirty="0"/>
              <a:t>сущий</a:t>
            </a:r>
            <a:r>
              <a:rPr lang="uk-UA" dirty="0"/>
              <a:t>, </a:t>
            </a:r>
            <a:r>
              <a:rPr lang="uk-UA" i="1" dirty="0" err="1"/>
              <a:t>настоящий</a:t>
            </a:r>
            <a:r>
              <a:rPr lang="uk-UA" dirty="0"/>
              <a:t>, </a:t>
            </a:r>
            <a:r>
              <a:rPr lang="uk-UA" i="1" dirty="0" err="1"/>
              <a:t>верующий</a:t>
            </a:r>
            <a:r>
              <a:rPr lang="uk-UA" dirty="0"/>
              <a:t>, </a:t>
            </a:r>
            <a:r>
              <a:rPr lang="uk-UA" i="1" dirty="0" err="1"/>
              <a:t>сведущий</a:t>
            </a:r>
            <a:r>
              <a:rPr lang="uk-UA" dirty="0"/>
              <a:t>;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говірках: </a:t>
            </a:r>
            <a:r>
              <a:rPr lang="pl-PL" dirty="0"/>
              <a:t>god</a:t>
            </a:r>
            <a:r>
              <a:rPr lang="uk-UA" dirty="0"/>
              <a:t>’</a:t>
            </a:r>
            <a:r>
              <a:rPr lang="pl-PL" dirty="0"/>
              <a:t>a</a:t>
            </a:r>
            <a:r>
              <a:rPr lang="uk-UA" dirty="0"/>
              <a:t>šč</a:t>
            </a:r>
            <a:r>
              <a:rPr lang="pl-PL" dirty="0"/>
              <a:t>oj</a:t>
            </a:r>
            <a:r>
              <a:rPr lang="uk-UA" dirty="0"/>
              <a:t>, ń</a:t>
            </a:r>
            <a:r>
              <a:rPr lang="pl-PL" dirty="0"/>
              <a:t>estoja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ń</a:t>
            </a:r>
            <a:r>
              <a:rPr lang="pl-PL" dirty="0"/>
              <a:t>emud</a:t>
            </a:r>
            <a:r>
              <a:rPr lang="uk-UA" dirty="0"/>
              <a:t>ŕ</a:t>
            </a:r>
            <a:r>
              <a:rPr lang="pl-PL" dirty="0"/>
              <a:t>a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letu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plaku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.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-</a:t>
            </a:r>
            <a:r>
              <a:rPr lang="en-US" b="1" dirty="0"/>
              <a:t>u</a:t>
            </a:r>
            <a:r>
              <a:rPr lang="uk-UA" b="1" dirty="0"/>
              <a:t>šč</a:t>
            </a:r>
            <a:r>
              <a:rPr lang="en-US" b="1" dirty="0" err="1"/>
              <a:t>ij</a:t>
            </a:r>
            <a:r>
              <a:rPr lang="uk-UA" dirty="0"/>
              <a:t>/-</a:t>
            </a:r>
            <a:r>
              <a:rPr lang="en-US" b="1" dirty="0"/>
              <a:t>a</a:t>
            </a:r>
            <a:r>
              <a:rPr lang="uk-UA" b="1" dirty="0"/>
              <a:t>šč</a:t>
            </a:r>
            <a:r>
              <a:rPr lang="en-US" b="1" dirty="0" err="1"/>
              <a:t>ij</a:t>
            </a:r>
            <a:r>
              <a:rPr lang="en-US" dirty="0"/>
              <a:t> </a:t>
            </a:r>
            <a:r>
              <a:rPr lang="uk-UA" dirty="0" smtClean="0"/>
              <a:t>в </a:t>
            </a:r>
            <a:r>
              <a:rPr lang="uk-UA" dirty="0" err="1"/>
              <a:t>нелітературній</a:t>
            </a:r>
            <a:r>
              <a:rPr lang="uk-UA" dirty="0"/>
              <a:t> мові творити </a:t>
            </a:r>
            <a:r>
              <a:rPr lang="uk-UA" dirty="0" smtClean="0"/>
              <a:t>може прикметники </a:t>
            </a:r>
            <a:r>
              <a:rPr lang="uk-UA" dirty="0"/>
              <a:t>типу </a:t>
            </a:r>
            <a:r>
              <a:rPr lang="uk-UA" i="1" dirty="0" err="1"/>
              <a:t>большущий</a:t>
            </a:r>
            <a:r>
              <a:rPr lang="uk-UA" dirty="0"/>
              <a:t>, </a:t>
            </a:r>
            <a:r>
              <a:rPr lang="uk-UA" i="1" dirty="0"/>
              <a:t>худющий</a:t>
            </a:r>
            <a:r>
              <a:rPr lang="uk-UA" dirty="0"/>
              <a:t>, </a:t>
            </a:r>
            <a:r>
              <a:rPr lang="uk-UA" i="1" dirty="0" err="1"/>
              <a:t>здоровущий</a:t>
            </a:r>
            <a:r>
              <a:rPr lang="uk-UA" dirty="0"/>
              <a:t>.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/>
              <a:t>північноросійських говірках </a:t>
            </a:r>
            <a:r>
              <a:rPr lang="uk-UA" dirty="0" smtClean="0"/>
              <a:t>творить найвищий ступінь порівняння </a:t>
            </a:r>
            <a:r>
              <a:rPr lang="uk-UA" dirty="0"/>
              <a:t>прикметників: </a:t>
            </a:r>
            <a:endParaRPr lang="uk-UA" dirty="0" smtClean="0"/>
          </a:p>
          <a:p>
            <a:pPr algn="ctr">
              <a:buNone/>
            </a:pPr>
            <a:r>
              <a:rPr lang="en-US" dirty="0" err="1" smtClean="0"/>
              <a:t>kas</a:t>
            </a:r>
            <a:r>
              <a:rPr lang="uk-UA" dirty="0"/>
              <a:t>ń</a:t>
            </a:r>
            <a:r>
              <a:rPr lang="pl-PL" dirty="0"/>
              <a:t>a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nov</a:t>
            </a:r>
            <a:r>
              <a:rPr lang="uk-UA" dirty="0"/>
              <a:t>’</a:t>
            </a:r>
            <a:r>
              <a:rPr lang="pl-PL" dirty="0"/>
              <a:t>a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zleju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dobr</a:t>
            </a:r>
            <a:r>
              <a:rPr lang="uk-UA" dirty="0"/>
              <a:t>’</a:t>
            </a:r>
            <a:r>
              <a:rPr lang="pl-PL" dirty="0"/>
              <a:t>eju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p</a:t>
            </a:r>
            <a:r>
              <a:rPr lang="uk-UA" dirty="0"/>
              <a:t>ŕ</a:t>
            </a:r>
            <a:r>
              <a:rPr lang="pl-PL" dirty="0"/>
              <a:t>edob</a:t>
            </a:r>
            <a:r>
              <a:rPr lang="uk-UA" dirty="0"/>
              <a:t>ŕ</a:t>
            </a:r>
            <a:r>
              <a:rPr lang="pl-PL" dirty="0"/>
              <a:t>eju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, </a:t>
            </a:r>
            <a:r>
              <a:rPr lang="pl-PL" dirty="0"/>
              <a:t>gromad</a:t>
            </a:r>
            <a:r>
              <a:rPr lang="uk-UA" dirty="0"/>
              <a:t>ń</a:t>
            </a:r>
            <a:r>
              <a:rPr lang="pl-PL" dirty="0"/>
              <a:t>u</a:t>
            </a:r>
            <a:r>
              <a:rPr lang="uk-UA" dirty="0"/>
              <a:t>šč</a:t>
            </a:r>
            <a:r>
              <a:rPr lang="pl-PL" dirty="0"/>
              <a:t>ij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b</a:t>
            </a:r>
            <a:r>
              <a:rPr lang="ru-RU" dirty="0"/>
              <a:t>) </a:t>
            </a:r>
            <a:r>
              <a:rPr lang="uk-UA" b="1" dirty="0"/>
              <a:t>Активний дієприкметник минулого часу І</a:t>
            </a:r>
            <a:r>
              <a:rPr lang="uk-UA" b="1" dirty="0" smtClean="0"/>
              <a:t>.</a:t>
            </a:r>
          </a:p>
          <a:p>
            <a:pPr>
              <a:buNone/>
            </a:pPr>
            <a:r>
              <a:rPr lang="uk-UA" dirty="0" err="1" smtClean="0"/>
              <a:t>Псл</a:t>
            </a:r>
            <a:r>
              <a:rPr lang="uk-UA" dirty="0" smtClean="0"/>
              <a:t>. - </a:t>
            </a:r>
            <a:r>
              <a:rPr lang="uk-UA" dirty="0"/>
              <a:t>творився від основи минулого часу (інфінітива) за допомогою суфікса -</a:t>
            </a:r>
            <a:r>
              <a:rPr lang="uk-UA" b="1" dirty="0"/>
              <a:t>ŭ</a:t>
            </a:r>
            <a:r>
              <a:rPr lang="en-US" b="1" dirty="0"/>
              <a:t>s</a:t>
            </a:r>
            <a:r>
              <a:rPr lang="uk-UA" dirty="0" smtClean="0"/>
              <a:t>- </a:t>
            </a:r>
            <a:r>
              <a:rPr lang="en-US" dirty="0" smtClean="0"/>
              <a:t>&gt; </a:t>
            </a:r>
            <a:r>
              <a:rPr lang="uk-UA" dirty="0" smtClean="0"/>
              <a:t>-</a:t>
            </a:r>
            <a:r>
              <a:rPr lang="uk-UA" b="1" dirty="0"/>
              <a:t>ъš</a:t>
            </a:r>
            <a:r>
              <a:rPr lang="uk-UA" dirty="0"/>
              <a:t>- після приголосних (</a:t>
            </a:r>
            <a:r>
              <a:rPr lang="uk-UA" dirty="0" err="1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чол. роду </a:t>
            </a:r>
            <a:r>
              <a:rPr lang="en-US" dirty="0" err="1"/>
              <a:t>nes</a:t>
            </a:r>
            <a:r>
              <a:rPr lang="uk-UA" dirty="0"/>
              <a:t>ъš</a:t>
            </a:r>
            <a:r>
              <a:rPr lang="en-US" dirty="0"/>
              <a:t>a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-</a:t>
            </a:r>
            <a:r>
              <a:rPr lang="en-US" b="1" dirty="0"/>
              <a:t>v</a:t>
            </a:r>
            <a:r>
              <a:rPr lang="uk-UA" b="1" dirty="0"/>
              <a:t>ъš</a:t>
            </a:r>
            <a:r>
              <a:rPr lang="uk-UA" dirty="0"/>
              <a:t>- </a:t>
            </a:r>
            <a:r>
              <a:rPr lang="uk-UA" dirty="0" err="1" smtClean="0"/>
              <a:t>піс</a:t>
            </a:r>
            <a:r>
              <a:rPr lang="ru-RU" dirty="0" smtClean="0"/>
              <a:t>л</a:t>
            </a:r>
            <a:r>
              <a:rPr lang="uk-UA" dirty="0" smtClean="0"/>
              <a:t>я </a:t>
            </a:r>
            <a:r>
              <a:rPr lang="uk-UA" dirty="0"/>
              <a:t>голосних (</a:t>
            </a:r>
            <a:r>
              <a:rPr lang="en-US" dirty="0" err="1"/>
              <a:t>znav</a:t>
            </a:r>
            <a:r>
              <a:rPr lang="uk-UA" dirty="0"/>
              <a:t>ъš</a:t>
            </a:r>
            <a:r>
              <a:rPr lang="en-US" dirty="0"/>
              <a:t>a</a:t>
            </a:r>
            <a:r>
              <a:rPr lang="uk-UA" dirty="0"/>
              <a:t>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-</a:t>
            </a:r>
            <a:r>
              <a:rPr lang="uk-UA" b="1" dirty="0"/>
              <a:t>ьš</a:t>
            </a:r>
            <a:r>
              <a:rPr lang="uk-UA" dirty="0"/>
              <a:t>- після основ на  -</a:t>
            </a:r>
            <a:r>
              <a:rPr lang="uk-UA" b="1" dirty="0"/>
              <a:t>і </a:t>
            </a:r>
            <a:r>
              <a:rPr lang="uk-UA" dirty="0"/>
              <a:t>(</a:t>
            </a:r>
            <a:r>
              <a:rPr lang="en-US" dirty="0" err="1"/>
              <a:t>chval</a:t>
            </a:r>
            <a:r>
              <a:rPr lang="uk-UA" dirty="0"/>
              <a:t>ьš</a:t>
            </a:r>
            <a:r>
              <a:rPr lang="en-US" dirty="0"/>
              <a:t>a</a:t>
            </a:r>
            <a:r>
              <a:rPr lang="uk-UA" dirty="0"/>
              <a:t>).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відмінювався, </a:t>
            </a:r>
            <a:r>
              <a:rPr lang="uk-UA" dirty="0"/>
              <a:t>як дієприкметник на -</a:t>
            </a:r>
            <a:r>
              <a:rPr lang="en-US" b="1" dirty="0"/>
              <a:t>u</a:t>
            </a:r>
            <a:r>
              <a:rPr lang="uk-UA" b="1" dirty="0"/>
              <a:t>č</a:t>
            </a:r>
            <a:r>
              <a:rPr lang="uk-UA" dirty="0"/>
              <a:t>-/-</a:t>
            </a:r>
            <a:r>
              <a:rPr lang="en-US" b="1" dirty="0"/>
              <a:t>a</a:t>
            </a:r>
            <a:r>
              <a:rPr lang="uk-UA" b="1" dirty="0"/>
              <a:t>č</a:t>
            </a:r>
            <a:r>
              <a:rPr lang="uk-UA" dirty="0"/>
              <a:t>-, </a:t>
            </a:r>
          </a:p>
          <a:p>
            <a:pPr>
              <a:buNone/>
            </a:pPr>
            <a:r>
              <a:rPr lang="uk-UA" dirty="0" smtClean="0"/>
              <a:t>іменник </a:t>
            </a:r>
            <a:r>
              <a:rPr lang="uk-UA" dirty="0" err="1"/>
              <a:t>одн.чол</a:t>
            </a:r>
            <a:r>
              <a:rPr lang="uk-UA" dirty="0"/>
              <a:t> і </a:t>
            </a:r>
            <a:r>
              <a:rPr lang="uk-UA" dirty="0" err="1" smtClean="0"/>
              <a:t>середн</a:t>
            </a:r>
            <a:r>
              <a:rPr lang="uk-UA" dirty="0" smtClean="0"/>
              <a:t>. </a:t>
            </a:r>
            <a:r>
              <a:rPr lang="uk-UA" dirty="0"/>
              <a:t>роду </a:t>
            </a:r>
            <a:r>
              <a:rPr lang="uk-UA" dirty="0" smtClean="0"/>
              <a:t>– </a:t>
            </a:r>
            <a:r>
              <a:rPr lang="uk-UA" dirty="0"/>
              <a:t>закінчення </a:t>
            </a:r>
            <a:endParaRPr lang="uk-UA" dirty="0" smtClean="0"/>
          </a:p>
          <a:p>
            <a:pPr algn="ctr">
              <a:buNone/>
            </a:pPr>
            <a:r>
              <a:rPr lang="uk-UA" dirty="0" smtClean="0"/>
              <a:t>-</a:t>
            </a:r>
            <a:r>
              <a:rPr lang="uk-UA" b="1" dirty="0"/>
              <a:t>ъ</a:t>
            </a:r>
            <a:r>
              <a:rPr lang="uk-UA" dirty="0"/>
              <a:t>, -</a:t>
            </a:r>
            <a:r>
              <a:rPr lang="en-US" b="1" dirty="0"/>
              <a:t>v</a:t>
            </a:r>
            <a:r>
              <a:rPr lang="uk-UA" b="1" dirty="0"/>
              <a:t>ъ</a:t>
            </a:r>
            <a:r>
              <a:rPr lang="uk-UA" dirty="0"/>
              <a:t>, -</a:t>
            </a:r>
            <a:r>
              <a:rPr lang="uk-UA" b="1" dirty="0"/>
              <a:t>ь</a:t>
            </a:r>
            <a:r>
              <a:rPr lang="uk-UA" dirty="0"/>
              <a:t> (</a:t>
            </a:r>
            <a:r>
              <a:rPr lang="en-US" dirty="0" err="1"/>
              <a:t>nes</a:t>
            </a:r>
            <a:r>
              <a:rPr lang="uk-UA" dirty="0"/>
              <a:t>ъ, </a:t>
            </a:r>
            <a:r>
              <a:rPr lang="en-US" dirty="0" err="1"/>
              <a:t>znav</a:t>
            </a:r>
            <a:r>
              <a:rPr lang="uk-UA" dirty="0"/>
              <a:t>ъ, </a:t>
            </a:r>
            <a:r>
              <a:rPr lang="en-US" dirty="0" err="1"/>
              <a:t>chval</a:t>
            </a:r>
            <a:r>
              <a:rPr lang="uk-UA" dirty="0"/>
              <a:t>ь).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AE49-7BE3-4CE3-8368-26186CBE862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3125</Words>
  <Application>Microsoft Office PowerPoint</Application>
  <PresentationFormat>Экран (4:3)</PresentationFormat>
  <Paragraphs>294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Історія дієприкметника</vt:lpstr>
      <vt:lpstr>План</vt:lpstr>
      <vt:lpstr>Активні дієприкметники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Пасивні дієприкметники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Підсумки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дієприкметника</dc:title>
  <dc:creator>lenovo</dc:creator>
  <cp:lastModifiedBy>lenovo</cp:lastModifiedBy>
  <cp:revision>17</cp:revision>
  <dcterms:created xsi:type="dcterms:W3CDTF">2014-09-29T17:41:04Z</dcterms:created>
  <dcterms:modified xsi:type="dcterms:W3CDTF">2014-10-04T17:06:02Z</dcterms:modified>
</cp:coreProperties>
</file>