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545DA4-4F00-4C58-96D1-80A3A62A76C8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116C76-D8B0-4DD2-8E51-CE6571B0FB4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88BD7-AE4A-42CF-8531-9CB02695E183}" type="datetime1">
              <a:rPr lang="ru-RU" smtClean="0"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C3F0-6E32-4880-9B67-B2EE54BE26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5CD28-B1D1-473C-A775-47A3770E9D3C}" type="datetime1">
              <a:rPr lang="ru-RU" smtClean="0"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C3F0-6E32-4880-9B67-B2EE54BE26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A9B-FB90-4370-B13D-2DE1BE8B0921}" type="datetime1">
              <a:rPr lang="ru-RU" smtClean="0"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C3F0-6E32-4880-9B67-B2EE54BE26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9EFBE-E191-412C-AB1E-D6399DAA32F8}" type="datetime1">
              <a:rPr lang="ru-RU" smtClean="0"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C3F0-6E32-4880-9B67-B2EE54BE26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12CAC-4223-4114-937C-CEC4C3816531}" type="datetime1">
              <a:rPr lang="ru-RU" smtClean="0"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C3F0-6E32-4880-9B67-B2EE54BE26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8EF0-723A-4C8F-ACA7-3FDD9A12220D}" type="datetime1">
              <a:rPr lang="ru-RU" smtClean="0"/>
              <a:t>01.10.2014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C3F0-6E32-4880-9B67-B2EE54BE26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269A0-4C21-41F8-B250-9CA6BE28CA01}" type="datetime1">
              <a:rPr lang="ru-RU" smtClean="0"/>
              <a:t>01.10.2014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C3F0-6E32-4880-9B67-B2EE54BE26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93CE8-9077-41B5-95A0-8D44C3FD0B1C}" type="datetime1">
              <a:rPr lang="ru-RU" smtClean="0"/>
              <a:t>01.10.2014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C3F0-6E32-4880-9B67-B2EE54BE26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2D946-B6AF-483A-A1A0-A67FC3F4D8D8}" type="datetime1">
              <a:rPr lang="ru-RU" smtClean="0"/>
              <a:t>01.10.2014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C3F0-6E32-4880-9B67-B2EE54BE26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6CD14-2B3D-4571-A9BD-1F0E000ED501}" type="datetime1">
              <a:rPr lang="ru-RU" smtClean="0"/>
              <a:t>01.10.2014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C3F0-6E32-4880-9B67-B2EE54BE26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630B-6416-4120-AE4B-38C66C44A8D9}" type="datetime1">
              <a:rPr lang="ru-RU" smtClean="0"/>
              <a:t>01.10.2014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C3F0-6E32-4880-9B67-B2EE54BE26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B5459-6DEB-4856-B19C-541E9FC4C68E}" type="datetime1">
              <a:rPr lang="ru-RU" smtClean="0"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BC3F0-6E32-4880-9B67-B2EE54BE262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b="1" dirty="0"/>
              <a:t>СИНТАКСИС ДАВНЬОРУСЬКОЇ </a:t>
            </a:r>
            <a:r>
              <a:rPr lang="uk-UA" b="1" dirty="0" smtClean="0"/>
              <a:t>МОВИ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Лекція 11.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C3F0-6E32-4880-9B67-B2EE54BE2624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/>
          </a:bodyPr>
          <a:lstStyle/>
          <a:p>
            <a:r>
              <a:rPr lang="uk-UA" dirty="0" smtClean="0"/>
              <a:t>короткі дієприкметники дійсного стану у якості </a:t>
            </a:r>
            <a:r>
              <a:rPr lang="uk-UA" dirty="0" smtClean="0"/>
              <a:t>іменної </a:t>
            </a:r>
            <a:r>
              <a:rPr lang="uk-UA" dirty="0"/>
              <a:t>частини складеного </a:t>
            </a:r>
            <a:r>
              <a:rPr lang="uk-UA" dirty="0" smtClean="0"/>
              <a:t>присудка</a:t>
            </a:r>
          </a:p>
          <a:p>
            <a:pPr>
              <a:buNone/>
            </a:pPr>
            <a:r>
              <a:rPr lang="uk-UA" i="1" dirty="0" err="1"/>
              <a:t>аще</a:t>
            </a:r>
            <a:r>
              <a:rPr lang="uk-UA" i="1" dirty="0"/>
              <a:t> будете </a:t>
            </a:r>
            <a:r>
              <a:rPr lang="uk-UA" i="1" dirty="0" err="1"/>
              <a:t>въ</a:t>
            </a:r>
            <a:r>
              <a:rPr lang="uk-UA" i="1" dirty="0"/>
              <a:t> </a:t>
            </a:r>
            <a:r>
              <a:rPr lang="uk-UA" i="1" dirty="0" err="1"/>
              <a:t>любви</a:t>
            </a:r>
            <a:r>
              <a:rPr lang="uk-UA" i="1" dirty="0"/>
              <a:t> </a:t>
            </a:r>
            <a:r>
              <a:rPr lang="uk-UA" i="1" dirty="0" err="1"/>
              <a:t>межю</a:t>
            </a:r>
            <a:r>
              <a:rPr lang="uk-UA" i="1" dirty="0"/>
              <a:t> собою и </a:t>
            </a:r>
            <a:r>
              <a:rPr lang="uk-UA" i="1" u="sng" dirty="0"/>
              <a:t>будете</a:t>
            </a:r>
            <a:r>
              <a:rPr lang="uk-UA" i="1" dirty="0"/>
              <a:t> мирно </a:t>
            </a:r>
            <a:r>
              <a:rPr lang="uk-UA" i="1" u="sng" dirty="0"/>
              <a:t>живуще</a:t>
            </a:r>
            <a:r>
              <a:rPr lang="uk-UA" dirty="0"/>
              <a:t> (Лавр. Літопис</a:t>
            </a:r>
            <a:r>
              <a:rPr lang="uk-UA" dirty="0" smtClean="0"/>
              <a:t>) </a:t>
            </a:r>
          </a:p>
          <a:p>
            <a:pPr>
              <a:buNone/>
            </a:pPr>
            <a:r>
              <a:rPr lang="uk-UA" dirty="0" smtClean="0"/>
              <a:t> </a:t>
            </a:r>
            <a:r>
              <a:rPr lang="uk-UA" i="1" dirty="0"/>
              <a:t>се </a:t>
            </a:r>
            <a:r>
              <a:rPr lang="uk-UA" i="1" dirty="0" err="1"/>
              <a:t>азъ</a:t>
            </a:r>
            <a:r>
              <a:rPr lang="uk-UA" i="1" dirty="0"/>
              <a:t> </a:t>
            </a:r>
            <a:r>
              <a:rPr lang="uk-UA" i="1" dirty="0" err="1"/>
              <a:t>мьстислва</a:t>
            </a:r>
            <a:r>
              <a:rPr lang="uk-UA" i="1" dirty="0"/>
              <a:t> … </a:t>
            </a:r>
            <a:r>
              <a:rPr lang="uk-UA" i="1" dirty="0" err="1"/>
              <a:t>дьржа</a:t>
            </a:r>
            <a:r>
              <a:rPr lang="uk-UA" i="1" dirty="0"/>
              <a:t> </a:t>
            </a:r>
            <a:r>
              <a:rPr lang="uk-UA" i="1" dirty="0" err="1"/>
              <a:t>роуськоу</a:t>
            </a:r>
            <a:r>
              <a:rPr lang="uk-UA" i="1" dirty="0"/>
              <a:t> землю … </a:t>
            </a:r>
            <a:r>
              <a:rPr lang="uk-UA" i="1" dirty="0" err="1"/>
              <a:t>повелѣлъ</a:t>
            </a:r>
            <a:r>
              <a:rPr lang="uk-UA" i="1" dirty="0"/>
              <a:t> </a:t>
            </a:r>
            <a:r>
              <a:rPr lang="uk-UA" i="1" dirty="0" err="1"/>
              <a:t>есмь</a:t>
            </a:r>
            <a:r>
              <a:rPr lang="uk-UA" dirty="0"/>
              <a:t> (</a:t>
            </a:r>
            <a:r>
              <a:rPr lang="uk-UA" dirty="0" err="1"/>
              <a:t>Мстисл</a:t>
            </a:r>
            <a:r>
              <a:rPr lang="uk-UA" dirty="0"/>
              <a:t>. грам. 1130 р</a:t>
            </a:r>
            <a:r>
              <a:rPr lang="uk-UA" dirty="0" smtClean="0"/>
              <a:t>.)</a:t>
            </a:r>
          </a:p>
          <a:p>
            <a:r>
              <a:rPr lang="uk-UA" dirty="0"/>
              <a:t>сполучення з таким дієприкметником </a:t>
            </a:r>
            <a:r>
              <a:rPr lang="uk-UA" dirty="0" smtClean="0"/>
              <a:t>почало </a:t>
            </a:r>
            <a:r>
              <a:rPr lang="uk-UA" dirty="0"/>
              <a:t>сполучатися сурядними сполучниками з основним дієслівним присудком: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у </a:t>
            </a:r>
            <a:r>
              <a:rPr lang="uk-UA" dirty="0"/>
              <a:t>літописах </a:t>
            </a:r>
            <a:r>
              <a:rPr lang="uk-UA" i="1" dirty="0" err="1"/>
              <a:t>Андрѣи</a:t>
            </a:r>
            <a:r>
              <a:rPr lang="uk-UA" i="1" dirty="0"/>
              <a:t> же то </a:t>
            </a:r>
            <a:r>
              <a:rPr lang="uk-UA" i="1" u="sng" dirty="0" err="1"/>
              <a:t>слышавъ</a:t>
            </a:r>
            <a:r>
              <a:rPr lang="uk-UA" i="1" u="sng" dirty="0"/>
              <a:t> и </a:t>
            </a:r>
            <a:r>
              <a:rPr lang="uk-UA" i="1" u="sng" dirty="0" err="1"/>
              <a:t>бысть</a:t>
            </a:r>
            <a:r>
              <a:rPr lang="uk-UA" i="1" dirty="0"/>
              <a:t> </a:t>
            </a:r>
            <a:r>
              <a:rPr lang="uk-UA" i="1" dirty="0" err="1"/>
              <a:t>образъ</a:t>
            </a:r>
            <a:r>
              <a:rPr lang="uk-UA" i="1" dirty="0"/>
              <a:t> </a:t>
            </a:r>
            <a:r>
              <a:rPr lang="uk-UA" i="1" dirty="0" err="1"/>
              <a:t>лица</a:t>
            </a:r>
            <a:r>
              <a:rPr lang="uk-UA" i="1" dirty="0"/>
              <a:t> </a:t>
            </a:r>
            <a:r>
              <a:rPr lang="uk-UA" i="1" dirty="0" err="1"/>
              <a:t>его</a:t>
            </a:r>
            <a:r>
              <a:rPr lang="uk-UA" i="1" dirty="0"/>
              <a:t> </a:t>
            </a:r>
            <a:r>
              <a:rPr lang="uk-UA" i="1" dirty="0" err="1"/>
              <a:t>попустѣлъ</a:t>
            </a:r>
            <a:r>
              <a:rPr lang="uk-UA" dirty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C3F0-6E32-4880-9B67-B2EE54BE2624}" type="slidenum">
              <a:rPr lang="ru-RU" smtClean="0"/>
              <a:t>10</a:t>
            </a:fld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Узгодження підмета і присудка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при підметах, які виражалися збірними іменниками, присудок міг ставитися у множині: </a:t>
            </a:r>
            <a:endParaRPr lang="uk-UA" dirty="0" smtClean="0"/>
          </a:p>
          <a:p>
            <a:pPr>
              <a:buNone/>
            </a:pPr>
            <a:r>
              <a:rPr lang="uk-UA" i="1" u="sng" dirty="0" err="1" smtClean="0"/>
              <a:t>ходиша</a:t>
            </a:r>
            <a:r>
              <a:rPr lang="uk-UA" i="1" dirty="0" smtClean="0"/>
              <a:t> </a:t>
            </a:r>
            <a:r>
              <a:rPr lang="uk-UA" i="1" u="sng" dirty="0" err="1"/>
              <a:t>корела</a:t>
            </a:r>
            <a:r>
              <a:rPr lang="uk-UA" i="1" dirty="0"/>
              <a:t> на </a:t>
            </a:r>
            <a:r>
              <a:rPr lang="uk-UA" i="1" dirty="0" err="1"/>
              <a:t>емь</a:t>
            </a:r>
            <a:r>
              <a:rPr lang="uk-UA" i="1" dirty="0"/>
              <a:t>; и </a:t>
            </a:r>
            <a:r>
              <a:rPr lang="uk-UA" i="1" u="sng" dirty="0" err="1"/>
              <a:t>чьрнь</a:t>
            </a:r>
            <a:r>
              <a:rPr lang="uk-UA" i="1" u="sng" dirty="0"/>
              <a:t> не </a:t>
            </a:r>
            <a:r>
              <a:rPr lang="uk-UA" i="1" u="sng" dirty="0" err="1"/>
              <a:t>хотѣша</a:t>
            </a:r>
            <a:r>
              <a:rPr lang="uk-UA" i="1" dirty="0"/>
              <a:t> дати числа</a:t>
            </a:r>
            <a:r>
              <a:rPr lang="uk-UA" dirty="0"/>
              <a:t>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C3F0-6E32-4880-9B67-B2EE54BE2624}" type="slidenum">
              <a:rPr lang="ru-RU" smtClean="0"/>
              <a:t>11</a:t>
            </a:fld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000108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Конструкції з подвійними непрямими </a:t>
            </a:r>
            <a:r>
              <a:rPr lang="uk-UA" b="1" dirty="0" smtClean="0"/>
              <a:t>відмінками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 fontScale="92500" lnSpcReduction="20000"/>
          </a:bodyPr>
          <a:lstStyle/>
          <a:p>
            <a:r>
              <a:rPr lang="uk-UA" b="1" dirty="0"/>
              <a:t>Подвійний знахідний відмінок</a:t>
            </a:r>
            <a:r>
              <a:rPr lang="uk-UA" dirty="0"/>
              <a:t> </a:t>
            </a:r>
            <a:endParaRPr lang="ru-RU" dirty="0" smtClean="0"/>
          </a:p>
          <a:p>
            <a:pPr>
              <a:buNone/>
            </a:pPr>
            <a:r>
              <a:rPr lang="uk-UA" i="1" dirty="0"/>
              <a:t>постави </a:t>
            </a:r>
            <a:r>
              <a:rPr lang="uk-UA" i="1" dirty="0" err="1"/>
              <a:t>Мефодия</a:t>
            </a:r>
            <a:r>
              <a:rPr lang="uk-UA" i="1" dirty="0"/>
              <a:t> </a:t>
            </a:r>
            <a:r>
              <a:rPr lang="uk-UA" i="1" dirty="0" err="1"/>
              <a:t>епископа</a:t>
            </a:r>
            <a:r>
              <a:rPr lang="uk-UA" dirty="0"/>
              <a:t> (Лавр. Літ.); </a:t>
            </a:r>
            <a:r>
              <a:rPr lang="uk-UA" i="1" dirty="0" err="1"/>
              <a:t>нарекъ</a:t>
            </a:r>
            <a:r>
              <a:rPr lang="uk-UA" i="1" dirty="0"/>
              <a:t> ю дер себе</a:t>
            </a:r>
            <a:r>
              <a:rPr lang="uk-UA" dirty="0"/>
              <a:t> (Іпат. Літ.). </a:t>
            </a:r>
            <a:endParaRPr lang="uk-UA" dirty="0" smtClean="0"/>
          </a:p>
          <a:p>
            <a:r>
              <a:rPr lang="uk-UA" dirty="0" smtClean="0"/>
              <a:t>З </a:t>
            </a:r>
            <a:r>
              <a:rPr lang="uk-UA" dirty="0"/>
              <a:t>іншого боку – орудний предикативний: </a:t>
            </a:r>
            <a:endParaRPr lang="uk-UA" dirty="0" smtClean="0"/>
          </a:p>
          <a:p>
            <a:pPr>
              <a:buNone/>
            </a:pPr>
            <a:r>
              <a:rPr lang="uk-UA" i="1" dirty="0" err="1" smtClean="0"/>
              <a:t>поставиша</a:t>
            </a:r>
            <a:r>
              <a:rPr lang="uk-UA" i="1" dirty="0" smtClean="0"/>
              <a:t> </a:t>
            </a:r>
            <a:r>
              <a:rPr lang="uk-UA" i="1" dirty="0"/>
              <a:t>Феоктиста </a:t>
            </a:r>
            <a:r>
              <a:rPr lang="uk-UA" i="1" dirty="0" err="1"/>
              <a:t>епископомъ</a:t>
            </a:r>
            <a:r>
              <a:rPr lang="uk-UA" dirty="0"/>
              <a:t> (Іпат. Літ.); </a:t>
            </a:r>
            <a:endParaRPr lang="uk-UA" dirty="0" smtClean="0"/>
          </a:p>
          <a:p>
            <a:pPr>
              <a:buNone/>
            </a:pPr>
            <a:r>
              <a:rPr lang="uk-UA" i="1" dirty="0" err="1" smtClean="0"/>
              <a:t>поставиша</a:t>
            </a:r>
            <a:r>
              <a:rPr lang="uk-UA" i="1" dirty="0" smtClean="0"/>
              <a:t> </a:t>
            </a:r>
            <a:r>
              <a:rPr lang="uk-UA" i="1" dirty="0" err="1"/>
              <a:t>Дионисия</a:t>
            </a:r>
            <a:r>
              <a:rPr lang="uk-UA" i="1" dirty="0"/>
              <a:t> </a:t>
            </a:r>
            <a:r>
              <a:rPr lang="uk-UA" i="1" dirty="0" err="1"/>
              <a:t>игоуменомъ</a:t>
            </a:r>
            <a:r>
              <a:rPr lang="uk-UA" dirty="0"/>
              <a:t> (</a:t>
            </a:r>
            <a:r>
              <a:rPr lang="uk-UA" dirty="0" err="1"/>
              <a:t>Сузд</a:t>
            </a:r>
            <a:r>
              <a:rPr lang="uk-UA" dirty="0"/>
              <a:t>. Літ</a:t>
            </a:r>
            <a:r>
              <a:rPr lang="uk-UA" dirty="0" smtClean="0"/>
              <a:t>.)</a:t>
            </a:r>
          </a:p>
          <a:p>
            <a:r>
              <a:rPr lang="uk-UA" dirty="0"/>
              <a:t>Другий знахідний відмінок, який виражався означенням, в історії рос мови теж був витіснений орудним предикативним: </a:t>
            </a:r>
            <a:endParaRPr lang="uk-UA" dirty="0" smtClean="0"/>
          </a:p>
          <a:p>
            <a:pPr>
              <a:buNone/>
            </a:pPr>
            <a:r>
              <a:rPr lang="uk-UA" i="1" dirty="0" err="1" smtClean="0"/>
              <a:t>вы</a:t>
            </a:r>
            <a:r>
              <a:rPr lang="uk-UA" i="1" dirty="0" smtClean="0"/>
              <a:t> </a:t>
            </a:r>
            <a:r>
              <a:rPr lang="uk-UA" i="1" dirty="0"/>
              <a:t>есте нарекли </a:t>
            </a:r>
            <a:r>
              <a:rPr lang="uk-UA" i="1" dirty="0" err="1"/>
              <a:t>мя</a:t>
            </a:r>
            <a:r>
              <a:rPr lang="uk-UA" i="1" dirty="0"/>
              <a:t> </a:t>
            </a:r>
            <a:r>
              <a:rPr lang="uk-UA" i="1" dirty="0" err="1"/>
              <a:t>старѣишаго</a:t>
            </a:r>
            <a:r>
              <a:rPr lang="uk-UA" i="1" dirty="0"/>
              <a:t>; денну </a:t>
            </a:r>
            <a:r>
              <a:rPr lang="uk-UA" i="1" dirty="0" err="1"/>
              <a:t>тоу</a:t>
            </a:r>
            <a:r>
              <a:rPr lang="uk-UA" i="1" dirty="0"/>
              <a:t> </a:t>
            </a:r>
            <a:r>
              <a:rPr lang="uk-UA" i="1" dirty="0" err="1"/>
              <a:t>акы</a:t>
            </a:r>
            <a:r>
              <a:rPr lang="uk-UA" i="1" dirty="0"/>
              <a:t> </a:t>
            </a:r>
            <a:r>
              <a:rPr lang="uk-UA" i="1" dirty="0" err="1"/>
              <a:t>мьртвоу</a:t>
            </a:r>
            <a:r>
              <a:rPr lang="uk-UA" i="1" dirty="0"/>
              <a:t> </a:t>
            </a:r>
            <a:r>
              <a:rPr lang="uk-UA" i="1" dirty="0" err="1"/>
              <a:t>створиша</a:t>
            </a:r>
            <a:r>
              <a:rPr lang="uk-UA" i="1" dirty="0"/>
              <a:t>; </a:t>
            </a:r>
            <a:r>
              <a:rPr lang="uk-UA" i="1" dirty="0" err="1"/>
              <a:t>въвьргоша</a:t>
            </a:r>
            <a:r>
              <a:rPr lang="uk-UA" i="1" dirty="0"/>
              <a:t> и </a:t>
            </a:r>
            <a:r>
              <a:rPr lang="uk-UA" i="1" dirty="0" err="1"/>
              <a:t>въ</a:t>
            </a:r>
            <a:r>
              <a:rPr lang="uk-UA" i="1" dirty="0"/>
              <a:t> грублю </a:t>
            </a:r>
            <a:r>
              <a:rPr lang="uk-UA" i="1" dirty="0" err="1"/>
              <a:t>мьртвъ</a:t>
            </a:r>
            <a:r>
              <a:rPr lang="uk-UA" dirty="0"/>
              <a:t>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C3F0-6E32-4880-9B67-B2EE54BE2624}" type="slidenum">
              <a:rPr lang="ru-RU" smtClean="0"/>
              <a:t>12</a:t>
            </a:fld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0"/>
            <a:ext cx="8229600" cy="6500834"/>
          </a:xfrm>
        </p:spPr>
        <p:txBody>
          <a:bodyPr>
            <a:normAutofit/>
          </a:bodyPr>
          <a:lstStyle/>
          <a:p>
            <a:r>
              <a:rPr lang="uk-UA" b="1" dirty="0" smtClean="0"/>
              <a:t>Подвійний </a:t>
            </a:r>
            <a:r>
              <a:rPr lang="uk-UA" b="1" dirty="0"/>
              <a:t>давальним </a:t>
            </a:r>
            <a:r>
              <a:rPr lang="uk-UA" b="1" dirty="0" smtClean="0"/>
              <a:t>відмінком</a:t>
            </a:r>
          </a:p>
          <a:p>
            <a:pPr>
              <a:buNone/>
            </a:pPr>
            <a:r>
              <a:rPr lang="uk-UA" i="1" dirty="0"/>
              <a:t>дасть </a:t>
            </a:r>
            <a:r>
              <a:rPr lang="uk-UA" i="1" dirty="0" err="1"/>
              <a:t>имъ</a:t>
            </a:r>
            <a:r>
              <a:rPr lang="uk-UA" i="1" dirty="0"/>
              <a:t> область </a:t>
            </a:r>
            <a:r>
              <a:rPr lang="uk-UA" i="1" u="sng" dirty="0" err="1"/>
              <a:t>чадомъ</a:t>
            </a:r>
            <a:r>
              <a:rPr lang="uk-UA" i="1" u="sng" dirty="0"/>
              <a:t> </a:t>
            </a:r>
            <a:r>
              <a:rPr lang="uk-UA" i="1" u="sng" dirty="0" err="1"/>
              <a:t>божиемъ</a:t>
            </a:r>
            <a:r>
              <a:rPr lang="uk-UA" i="1" dirty="0"/>
              <a:t> </a:t>
            </a:r>
            <a:r>
              <a:rPr lang="uk-UA" i="1" dirty="0" err="1"/>
              <a:t>быти</a:t>
            </a:r>
            <a:r>
              <a:rPr lang="uk-UA" dirty="0"/>
              <a:t> (</a:t>
            </a:r>
            <a:r>
              <a:rPr lang="uk-UA" dirty="0" err="1"/>
              <a:t>Остр</a:t>
            </a:r>
            <a:r>
              <a:rPr lang="uk-UA" dirty="0"/>
              <a:t>. </a:t>
            </a:r>
            <a:r>
              <a:rPr lang="uk-UA" dirty="0" err="1"/>
              <a:t>Єванг</a:t>
            </a:r>
            <a:r>
              <a:rPr lang="uk-UA" dirty="0"/>
              <a:t>.). </a:t>
            </a:r>
            <a:endParaRPr lang="uk-UA" dirty="0" smtClean="0"/>
          </a:p>
          <a:p>
            <a:r>
              <a:rPr lang="uk-UA" dirty="0" smtClean="0"/>
              <a:t>разом </a:t>
            </a:r>
            <a:r>
              <a:rPr lang="uk-UA" dirty="0"/>
              <a:t>з другим давальним у </a:t>
            </a:r>
            <a:r>
              <a:rPr lang="uk-UA" dirty="0" err="1"/>
              <a:t>пам</a:t>
            </a:r>
            <a:r>
              <a:rPr lang="ru-RU" dirty="0"/>
              <a:t>’</a:t>
            </a:r>
            <a:r>
              <a:rPr lang="uk-UA" dirty="0"/>
              <a:t>ятках </a:t>
            </a:r>
            <a:r>
              <a:rPr lang="en-US" dirty="0" smtClean="0"/>
              <a:t>XVI </a:t>
            </a:r>
            <a:r>
              <a:rPr lang="uk-UA" dirty="0" err="1" smtClean="0"/>
              <a:t>ст</a:t>
            </a:r>
            <a:r>
              <a:rPr lang="en-US" dirty="0" smtClean="0"/>
              <a:t>.</a:t>
            </a:r>
            <a:r>
              <a:rPr lang="uk-UA" dirty="0" smtClean="0"/>
              <a:t> </a:t>
            </a:r>
            <a:r>
              <a:rPr lang="uk-UA" dirty="0"/>
              <a:t>відмічається і орудний предикативний: </a:t>
            </a:r>
            <a:endParaRPr lang="en-US" dirty="0" smtClean="0"/>
          </a:p>
          <a:p>
            <a:pPr>
              <a:buNone/>
            </a:pPr>
            <a:r>
              <a:rPr lang="uk-UA" i="1" dirty="0" err="1" smtClean="0"/>
              <a:t>подобаетъ</a:t>
            </a:r>
            <a:r>
              <a:rPr lang="uk-UA" i="1" dirty="0" smtClean="0"/>
              <a:t> </a:t>
            </a:r>
            <a:r>
              <a:rPr lang="uk-UA" i="1" dirty="0"/>
              <a:t>ти </a:t>
            </a:r>
            <a:r>
              <a:rPr lang="uk-UA" i="1" dirty="0" err="1"/>
              <a:t>всегда</a:t>
            </a:r>
            <a:r>
              <a:rPr lang="uk-UA" i="1" dirty="0"/>
              <a:t> воєводою </a:t>
            </a:r>
            <a:r>
              <a:rPr lang="uk-UA" i="1" dirty="0" err="1"/>
              <a:t>быти</a:t>
            </a:r>
            <a:r>
              <a:rPr lang="uk-UA" dirty="0" smtClean="0"/>
              <a:t>.</a:t>
            </a:r>
            <a:endParaRPr lang="en-US" dirty="0" smtClean="0"/>
          </a:p>
          <a:p>
            <a:r>
              <a:rPr lang="uk-UA" dirty="0"/>
              <a:t>Другий давальний стійко тримався у </a:t>
            </a:r>
            <a:r>
              <a:rPr lang="uk-UA" dirty="0" err="1"/>
              <a:t>пам</a:t>
            </a:r>
            <a:r>
              <a:rPr lang="ru-RU" dirty="0"/>
              <a:t>’</a:t>
            </a:r>
            <a:r>
              <a:rPr lang="uk-UA" dirty="0"/>
              <a:t>ятках ще в 17 ст.: </a:t>
            </a:r>
            <a:endParaRPr lang="en-US" dirty="0" smtClean="0"/>
          </a:p>
          <a:p>
            <a:pPr>
              <a:buNone/>
            </a:pPr>
            <a:r>
              <a:rPr lang="uk-UA" i="1" dirty="0" err="1" smtClean="0"/>
              <a:t>повелѣ</a:t>
            </a:r>
            <a:r>
              <a:rPr lang="uk-UA" i="1" dirty="0" smtClean="0"/>
              <a:t> </a:t>
            </a:r>
            <a:r>
              <a:rPr lang="uk-UA" i="1" dirty="0" err="1"/>
              <a:t>имъ</a:t>
            </a:r>
            <a:r>
              <a:rPr lang="uk-UA" i="1" dirty="0"/>
              <a:t> </a:t>
            </a:r>
            <a:r>
              <a:rPr lang="uk-UA" i="1" dirty="0" err="1"/>
              <a:t>готовымъ</a:t>
            </a:r>
            <a:r>
              <a:rPr lang="uk-UA" i="1" dirty="0"/>
              <a:t> </a:t>
            </a:r>
            <a:r>
              <a:rPr lang="uk-UA" i="1" dirty="0" err="1"/>
              <a:t>быти</a:t>
            </a:r>
            <a:r>
              <a:rPr lang="uk-UA" dirty="0"/>
              <a:t>. </a:t>
            </a:r>
            <a:endParaRPr lang="en-US" dirty="0" smtClean="0"/>
          </a:p>
          <a:p>
            <a:pPr>
              <a:buNone/>
            </a:pPr>
            <a:r>
              <a:rPr lang="uk-UA" b="1" dirty="0"/>
              <a:t>Подвійний родовий</a:t>
            </a:r>
            <a:r>
              <a:rPr lang="uk-UA" dirty="0"/>
              <a:t> </a:t>
            </a:r>
            <a:endParaRPr lang="en-US" dirty="0" smtClean="0"/>
          </a:p>
          <a:p>
            <a:pPr>
              <a:buNone/>
            </a:pPr>
            <a:r>
              <a:rPr lang="uk-UA" i="1" dirty="0"/>
              <a:t>не </a:t>
            </a:r>
            <a:r>
              <a:rPr lang="uk-UA" i="1" dirty="0" err="1"/>
              <a:t>даша</a:t>
            </a:r>
            <a:r>
              <a:rPr lang="uk-UA" i="1" dirty="0"/>
              <a:t> </a:t>
            </a:r>
            <a:r>
              <a:rPr lang="uk-UA" i="1" dirty="0" err="1"/>
              <a:t>его</a:t>
            </a:r>
            <a:r>
              <a:rPr lang="uk-UA" i="1" dirty="0"/>
              <a:t> жива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C3F0-6E32-4880-9B67-B2EE54BE2624}" type="slidenum">
              <a:rPr lang="ru-RU" smtClean="0"/>
              <a:t>13</a:t>
            </a:fld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Давальний самостійний у др. </a:t>
            </a:r>
            <a:r>
              <a:rPr lang="uk-UA" b="1" dirty="0" smtClean="0"/>
              <a:t>мові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/>
              <a:t>підрядне реченням часу або причини</a:t>
            </a:r>
            <a:r>
              <a:rPr lang="uk-UA" dirty="0" smtClean="0"/>
              <a:t>:</a:t>
            </a:r>
            <a:endParaRPr lang="en-US" dirty="0" smtClean="0"/>
          </a:p>
          <a:p>
            <a:pPr>
              <a:buNone/>
            </a:pPr>
            <a:r>
              <a:rPr lang="uk-UA" i="1" dirty="0" smtClean="0"/>
              <a:t>и </a:t>
            </a:r>
            <a:r>
              <a:rPr lang="uk-UA" i="1" dirty="0" err="1"/>
              <a:t>сразившема</a:t>
            </a:r>
            <a:r>
              <a:rPr lang="uk-UA" i="1" dirty="0"/>
              <a:t> ся </a:t>
            </a:r>
            <a:r>
              <a:rPr lang="uk-UA" i="1" dirty="0" err="1"/>
              <a:t>полкома</a:t>
            </a:r>
            <a:r>
              <a:rPr lang="uk-UA" i="1" dirty="0"/>
              <a:t> и </a:t>
            </a:r>
            <a:r>
              <a:rPr lang="uk-UA" i="1" dirty="0" err="1"/>
              <a:t>побѣди</a:t>
            </a:r>
            <a:r>
              <a:rPr lang="uk-UA" i="1" dirty="0"/>
              <a:t> </a:t>
            </a:r>
            <a:r>
              <a:rPr lang="uk-UA" i="1" dirty="0" err="1"/>
              <a:t>ярополкъ</a:t>
            </a:r>
            <a:r>
              <a:rPr lang="uk-UA" dirty="0"/>
              <a:t> </a:t>
            </a:r>
            <a:endParaRPr lang="en-US" dirty="0" smtClean="0"/>
          </a:p>
          <a:p>
            <a:r>
              <a:rPr lang="uk-UA" i="1" dirty="0" err="1"/>
              <a:t>бгу</a:t>
            </a:r>
            <a:r>
              <a:rPr lang="uk-UA" i="1" dirty="0"/>
              <a:t> </a:t>
            </a:r>
            <a:r>
              <a:rPr lang="uk-UA" i="1" dirty="0" err="1"/>
              <a:t>попущьщу</a:t>
            </a:r>
            <a:r>
              <a:rPr lang="uk-UA" i="1" dirty="0"/>
              <a:t>, </a:t>
            </a:r>
            <a:r>
              <a:rPr lang="uk-UA" i="1" dirty="0" err="1"/>
              <a:t>бѣси</a:t>
            </a:r>
            <a:r>
              <a:rPr lang="uk-UA" i="1" dirty="0"/>
              <a:t> </a:t>
            </a:r>
            <a:r>
              <a:rPr lang="uk-UA" i="1" dirty="0" err="1" smtClean="0"/>
              <a:t>дѣиствують</a:t>
            </a:r>
            <a:endParaRPr lang="en-US" i="1" dirty="0" smtClean="0"/>
          </a:p>
          <a:p>
            <a:r>
              <a:rPr lang="uk-UA" i="1" dirty="0" err="1"/>
              <a:t>ютоу</a:t>
            </a:r>
            <a:r>
              <a:rPr lang="uk-UA" i="1" dirty="0"/>
              <a:t> же </a:t>
            </a:r>
            <a:r>
              <a:rPr lang="uk-UA" i="1" dirty="0" err="1"/>
              <a:t>бывхшю</a:t>
            </a:r>
            <a:r>
              <a:rPr lang="uk-UA" i="1" dirty="0"/>
              <a:t> </a:t>
            </a:r>
            <a:r>
              <a:rPr lang="uk-UA" i="1" dirty="0" err="1"/>
              <a:t>съвѣтъ</a:t>
            </a:r>
            <a:r>
              <a:rPr lang="uk-UA" i="1" dirty="0"/>
              <a:t> </a:t>
            </a:r>
            <a:r>
              <a:rPr lang="uk-UA" i="1" dirty="0" err="1"/>
              <a:t>сътворишя</a:t>
            </a:r>
            <a:r>
              <a:rPr lang="uk-UA" dirty="0"/>
              <a:t>. </a:t>
            </a:r>
            <a:endParaRPr lang="en-US" dirty="0" smtClean="0"/>
          </a:p>
          <a:p>
            <a:r>
              <a:rPr lang="uk-UA" dirty="0"/>
              <a:t>прикметники починають виступати не у давальному, а в </a:t>
            </a:r>
            <a:r>
              <a:rPr lang="uk-UA" dirty="0" err="1"/>
              <a:t>Н.в</a:t>
            </a:r>
            <a:r>
              <a:rPr lang="uk-UA" dirty="0"/>
              <a:t>.: </a:t>
            </a:r>
            <a:endParaRPr lang="en-US" dirty="0" smtClean="0"/>
          </a:p>
          <a:p>
            <a:pPr>
              <a:buNone/>
            </a:pPr>
            <a:r>
              <a:rPr lang="uk-UA" i="1" dirty="0" err="1" smtClean="0"/>
              <a:t>идоуще</a:t>
            </a:r>
            <a:r>
              <a:rPr lang="uk-UA" i="1" dirty="0" smtClean="0"/>
              <a:t> </a:t>
            </a:r>
            <a:r>
              <a:rPr lang="uk-UA" i="1" dirty="0"/>
              <a:t>же </a:t>
            </a:r>
            <a:r>
              <a:rPr lang="uk-UA" i="1" dirty="0" err="1"/>
              <a:t>емоу</a:t>
            </a:r>
            <a:r>
              <a:rPr lang="uk-UA" i="1" dirty="0"/>
              <a:t> </a:t>
            </a:r>
            <a:r>
              <a:rPr lang="uk-UA" i="1" dirty="0" err="1"/>
              <a:t>въспять</a:t>
            </a:r>
            <a:r>
              <a:rPr lang="uk-UA" i="1" dirty="0"/>
              <a:t> </a:t>
            </a:r>
            <a:r>
              <a:rPr lang="uk-UA" i="1" dirty="0" err="1"/>
              <a:t>размысливъ</a:t>
            </a:r>
            <a:r>
              <a:rPr lang="uk-UA" i="1" dirty="0"/>
              <a:t> рече </a:t>
            </a:r>
            <a:r>
              <a:rPr lang="uk-UA" i="1" dirty="0" err="1"/>
              <a:t>дружинѣ</a:t>
            </a:r>
            <a:r>
              <a:rPr lang="uk-UA" i="1" dirty="0"/>
              <a:t> </a:t>
            </a:r>
            <a:r>
              <a:rPr lang="uk-UA" i="1" dirty="0" err="1"/>
              <a:t>своеи</a:t>
            </a:r>
            <a:r>
              <a:rPr lang="uk-UA" dirty="0"/>
              <a:t>. </a:t>
            </a:r>
            <a:endParaRPr lang="en-US" dirty="0" smtClean="0"/>
          </a:p>
          <a:p>
            <a:r>
              <a:rPr lang="en-US" dirty="0" smtClean="0"/>
              <a:t>XVII-XVIII </a:t>
            </a:r>
            <a:r>
              <a:rPr lang="uk-UA" dirty="0" err="1" smtClean="0"/>
              <a:t>ст</a:t>
            </a:r>
            <a:r>
              <a:rPr lang="en-US" dirty="0" smtClean="0"/>
              <a:t>.</a:t>
            </a:r>
            <a:r>
              <a:rPr lang="uk-UA" dirty="0" smtClean="0"/>
              <a:t> </a:t>
            </a:r>
            <a:r>
              <a:rPr lang="uk-UA" dirty="0"/>
              <a:t>цей зворот зрідка зустрічається у розповідній прозі: </a:t>
            </a:r>
            <a:endParaRPr lang="en-US" dirty="0" smtClean="0"/>
          </a:p>
          <a:p>
            <a:pPr>
              <a:buNone/>
            </a:pPr>
            <a:r>
              <a:rPr lang="uk-UA" i="1" dirty="0" err="1" smtClean="0"/>
              <a:t>Едущу</a:t>
            </a:r>
            <a:r>
              <a:rPr lang="uk-UA" i="1" dirty="0" smtClean="0"/>
              <a:t> </a:t>
            </a:r>
            <a:r>
              <a:rPr lang="uk-UA" i="1" dirty="0"/>
              <a:t>мне </a:t>
            </a:r>
            <a:r>
              <a:rPr lang="uk-UA" i="1" dirty="0" err="1"/>
              <a:t>из</a:t>
            </a:r>
            <a:r>
              <a:rPr lang="uk-UA" i="1" dirty="0"/>
              <a:t> </a:t>
            </a:r>
            <a:r>
              <a:rPr lang="uk-UA" i="1" dirty="0" err="1"/>
              <a:t>Едрова</a:t>
            </a:r>
            <a:r>
              <a:rPr lang="uk-UA" i="1" dirty="0"/>
              <a:t>, Анюта </a:t>
            </a:r>
            <a:r>
              <a:rPr lang="uk-UA" i="1" dirty="0" err="1"/>
              <a:t>из</a:t>
            </a:r>
            <a:r>
              <a:rPr lang="uk-UA" i="1" dirty="0"/>
              <a:t> </a:t>
            </a:r>
            <a:r>
              <a:rPr lang="uk-UA" i="1" dirty="0" err="1"/>
              <a:t>мысли</a:t>
            </a:r>
            <a:r>
              <a:rPr lang="uk-UA" i="1" dirty="0"/>
              <a:t> </a:t>
            </a:r>
            <a:r>
              <a:rPr lang="uk-UA" i="1" dirty="0" err="1"/>
              <a:t>моей</a:t>
            </a:r>
            <a:r>
              <a:rPr lang="uk-UA" i="1" dirty="0"/>
              <a:t> не </a:t>
            </a:r>
            <a:r>
              <a:rPr lang="uk-UA" i="1" dirty="0" err="1"/>
              <a:t>выходила</a:t>
            </a:r>
            <a:r>
              <a:rPr lang="uk-UA" dirty="0"/>
              <a:t> (А. Радищев).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C3F0-6E32-4880-9B67-B2EE54BE2624}" type="slidenum">
              <a:rPr lang="ru-RU" smtClean="0"/>
              <a:t>14</a:t>
            </a:fld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/>
              <a:t>Категорія присвійності у </a:t>
            </a:r>
            <a:r>
              <a:rPr lang="uk-UA" b="1" dirty="0" err="1"/>
              <a:t>др</a:t>
            </a:r>
            <a:r>
              <a:rPr lang="uk-UA" b="1" dirty="0"/>
              <a:t> </a:t>
            </a:r>
            <a:r>
              <a:rPr lang="uk-UA" b="1" dirty="0" smtClean="0"/>
              <a:t>мові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543311"/>
          </a:xfrm>
        </p:spPr>
        <p:txBody>
          <a:bodyPr/>
          <a:lstStyle/>
          <a:p>
            <a:r>
              <a:rPr lang="uk-UA" i="1" dirty="0" err="1"/>
              <a:t>отцова</a:t>
            </a:r>
            <a:r>
              <a:rPr lang="uk-UA" i="1" dirty="0"/>
              <a:t> шапка – </a:t>
            </a:r>
            <a:r>
              <a:rPr lang="uk-UA" i="1" dirty="0" err="1"/>
              <a:t>шапка</a:t>
            </a:r>
            <a:r>
              <a:rPr lang="uk-UA" i="1" dirty="0"/>
              <a:t> </a:t>
            </a:r>
            <a:r>
              <a:rPr lang="uk-UA" i="1" dirty="0" err="1"/>
              <a:t>отца</a:t>
            </a:r>
            <a:r>
              <a:rPr lang="uk-UA" i="1" dirty="0"/>
              <a:t>, сестрин шарф – </a:t>
            </a:r>
            <a:r>
              <a:rPr lang="uk-UA" i="1" dirty="0" err="1"/>
              <a:t>шарф</a:t>
            </a:r>
            <a:r>
              <a:rPr lang="uk-UA" i="1" dirty="0"/>
              <a:t> </a:t>
            </a:r>
            <a:r>
              <a:rPr lang="uk-UA" i="1" dirty="0" err="1"/>
              <a:t>сестры</a:t>
            </a:r>
            <a:endParaRPr lang="en-US" i="1" dirty="0" smtClean="0"/>
          </a:p>
          <a:p>
            <a:r>
              <a:rPr lang="uk-UA" i="1" dirty="0" smtClean="0"/>
              <a:t>начало </a:t>
            </a:r>
            <a:r>
              <a:rPr lang="uk-UA" i="1" dirty="0" err="1"/>
              <a:t>княженья</a:t>
            </a:r>
            <a:r>
              <a:rPr lang="uk-UA" i="1" dirty="0"/>
              <a:t> </a:t>
            </a:r>
            <a:r>
              <a:rPr lang="uk-UA" i="1" dirty="0" err="1"/>
              <a:t>Святославля</a:t>
            </a:r>
            <a:r>
              <a:rPr lang="uk-UA" dirty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C3F0-6E32-4880-9B67-B2EE54BE2624}" type="slidenum">
              <a:rPr lang="ru-RU" smtClean="0"/>
              <a:t>15</a:t>
            </a:fld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Особливості керування у др. мові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 err="1"/>
              <a:t>Р.в</a:t>
            </a:r>
            <a:r>
              <a:rPr lang="uk-UA" dirty="0"/>
              <a:t>. міг мати тимчасове значення: </a:t>
            </a:r>
            <a:endParaRPr lang="en-US" dirty="0" smtClean="0"/>
          </a:p>
          <a:p>
            <a:pPr>
              <a:buNone/>
            </a:pPr>
            <a:r>
              <a:rPr lang="uk-UA" i="1" dirty="0" err="1" smtClean="0"/>
              <a:t>тои</a:t>
            </a:r>
            <a:r>
              <a:rPr lang="uk-UA" i="1" dirty="0" smtClean="0"/>
              <a:t> </a:t>
            </a:r>
            <a:r>
              <a:rPr lang="uk-UA" i="1" dirty="0"/>
              <a:t>же </a:t>
            </a:r>
            <a:r>
              <a:rPr lang="uk-UA" i="1" dirty="0" err="1"/>
              <a:t>осени</a:t>
            </a:r>
            <a:r>
              <a:rPr lang="uk-UA" i="1" dirty="0"/>
              <a:t> </a:t>
            </a:r>
            <a:r>
              <a:rPr lang="uk-UA" i="1" dirty="0" err="1"/>
              <a:t>много</a:t>
            </a:r>
            <a:r>
              <a:rPr lang="uk-UA" i="1" dirty="0"/>
              <a:t> зла ся створи</a:t>
            </a:r>
            <a:r>
              <a:rPr lang="uk-UA" dirty="0" smtClean="0"/>
              <a:t>.</a:t>
            </a:r>
            <a:endParaRPr lang="en-US" dirty="0" smtClean="0"/>
          </a:p>
          <a:p>
            <a:r>
              <a:rPr lang="uk-UA" dirty="0"/>
              <a:t>конструкція </a:t>
            </a:r>
            <a:r>
              <a:rPr lang="uk-UA" dirty="0" err="1"/>
              <a:t>Р.в</a:t>
            </a:r>
            <a:r>
              <a:rPr lang="uk-UA" dirty="0"/>
              <a:t>. з прийменником </a:t>
            </a:r>
            <a:r>
              <a:rPr lang="uk-UA" b="1" dirty="0" err="1"/>
              <a:t>из</a:t>
            </a:r>
            <a:r>
              <a:rPr lang="uk-UA" dirty="0"/>
              <a:t>: </a:t>
            </a:r>
            <a:endParaRPr lang="en-US" dirty="0" smtClean="0"/>
          </a:p>
          <a:p>
            <a:pPr>
              <a:buNone/>
            </a:pPr>
            <a:r>
              <a:rPr lang="uk-UA" i="1" u="sng" dirty="0" smtClean="0"/>
              <a:t>а </a:t>
            </a:r>
            <a:r>
              <a:rPr lang="uk-UA" i="1" u="sng" dirty="0"/>
              <a:t>хто</a:t>
            </a:r>
            <a:r>
              <a:rPr lang="uk-UA" i="1" dirty="0"/>
              <a:t> </a:t>
            </a:r>
            <a:r>
              <a:rPr lang="uk-UA" i="1" u="sng" dirty="0" err="1"/>
              <a:t>моихъ</a:t>
            </a:r>
            <a:r>
              <a:rPr lang="uk-UA" i="1" dirty="0"/>
              <a:t> </a:t>
            </a:r>
            <a:r>
              <a:rPr lang="uk-UA" i="1" u="sng" dirty="0" err="1"/>
              <a:t>бояръ</a:t>
            </a:r>
            <a:r>
              <a:rPr lang="uk-UA" i="1" dirty="0"/>
              <a:t> </a:t>
            </a:r>
            <a:r>
              <a:rPr lang="uk-UA" i="1" dirty="0" err="1"/>
              <a:t>иметъ</a:t>
            </a:r>
            <a:r>
              <a:rPr lang="uk-UA" i="1" dirty="0"/>
              <a:t> служити у </a:t>
            </a:r>
            <a:r>
              <a:rPr lang="uk-UA" i="1" dirty="0" err="1"/>
              <a:t>мове</a:t>
            </a:r>
            <a:r>
              <a:rPr lang="uk-UA" i="1" dirty="0"/>
              <a:t> </a:t>
            </a:r>
            <a:r>
              <a:rPr lang="uk-UA" i="1" dirty="0" err="1"/>
              <a:t>княгини</a:t>
            </a:r>
            <a:r>
              <a:rPr lang="uk-UA" dirty="0" smtClean="0"/>
              <a:t>.</a:t>
            </a:r>
            <a:endParaRPr lang="en-US" dirty="0" smtClean="0"/>
          </a:p>
          <a:p>
            <a:r>
              <a:rPr lang="uk-UA" dirty="0" smtClean="0"/>
              <a:t>конструкція </a:t>
            </a:r>
            <a:r>
              <a:rPr lang="uk-UA" dirty="0"/>
              <a:t>з </a:t>
            </a:r>
            <a:r>
              <a:rPr lang="uk-UA" dirty="0" err="1"/>
              <a:t>Р.в</a:t>
            </a:r>
            <a:r>
              <a:rPr lang="uk-UA" dirty="0"/>
              <a:t>. при дієсловах т. </a:t>
            </a:r>
            <a:r>
              <a:rPr lang="uk-UA" dirty="0" err="1"/>
              <a:t>зв</a:t>
            </a:r>
            <a:r>
              <a:rPr lang="uk-UA" dirty="0"/>
              <a:t>. тривалого </a:t>
            </a:r>
            <a:r>
              <a:rPr lang="uk-UA" dirty="0" smtClean="0"/>
              <a:t>сприймання </a:t>
            </a:r>
            <a:r>
              <a:rPr lang="en-US" dirty="0" smtClean="0"/>
              <a:t>(</a:t>
            </a:r>
            <a:r>
              <a:rPr lang="uk-UA" i="1" dirty="0" err="1" smtClean="0"/>
              <a:t>слушать</a:t>
            </a:r>
            <a:r>
              <a:rPr lang="uk-UA" dirty="0"/>
              <a:t>, </a:t>
            </a:r>
            <a:r>
              <a:rPr lang="uk-UA" i="1" dirty="0" err="1"/>
              <a:t>слышать</a:t>
            </a:r>
            <a:r>
              <a:rPr lang="uk-UA" dirty="0"/>
              <a:t>, </a:t>
            </a:r>
            <a:r>
              <a:rPr lang="uk-UA" i="1" dirty="0" err="1"/>
              <a:t>глядеть</a:t>
            </a:r>
            <a:r>
              <a:rPr lang="uk-UA" dirty="0"/>
              <a:t>, </a:t>
            </a:r>
            <a:r>
              <a:rPr lang="uk-UA" i="1" dirty="0" err="1" smtClean="0"/>
              <a:t>смотреть</a:t>
            </a:r>
            <a:r>
              <a:rPr lang="en-US" i="1" dirty="0" smtClean="0"/>
              <a:t>)</a:t>
            </a:r>
            <a:r>
              <a:rPr lang="uk-UA" dirty="0" smtClean="0"/>
              <a:t>: </a:t>
            </a:r>
            <a:endParaRPr lang="en-US" dirty="0" smtClean="0"/>
          </a:p>
          <a:p>
            <a:pPr>
              <a:buNone/>
            </a:pPr>
            <a:r>
              <a:rPr lang="uk-UA" i="1" dirty="0" err="1" smtClean="0"/>
              <a:t>позримъ</a:t>
            </a:r>
            <a:r>
              <a:rPr lang="uk-UA" i="1" dirty="0" smtClean="0"/>
              <a:t> </a:t>
            </a:r>
            <a:r>
              <a:rPr lang="uk-UA" i="1" dirty="0" err="1"/>
              <a:t>синего</a:t>
            </a:r>
            <a:r>
              <a:rPr lang="uk-UA" i="1" dirty="0"/>
              <a:t> Дону; </a:t>
            </a:r>
            <a:r>
              <a:rPr lang="uk-UA" i="1" dirty="0" err="1"/>
              <a:t>всегда</a:t>
            </a:r>
            <a:r>
              <a:rPr lang="uk-UA" i="1" dirty="0"/>
              <a:t> в торгу </a:t>
            </a:r>
            <a:r>
              <a:rPr lang="uk-UA" i="1" dirty="0" err="1"/>
              <a:t>смотрити</a:t>
            </a:r>
            <a:r>
              <a:rPr lang="uk-UA" i="1" dirty="0"/>
              <a:t> всякого запасу</a:t>
            </a:r>
            <a:r>
              <a:rPr lang="uk-UA" dirty="0" smtClean="0"/>
              <a:t>.</a:t>
            </a:r>
            <a:endParaRPr lang="en-US" dirty="0" smtClean="0"/>
          </a:p>
          <a:p>
            <a:r>
              <a:rPr lang="uk-UA" i="1" dirty="0"/>
              <a:t>а </a:t>
            </a:r>
            <a:r>
              <a:rPr lang="uk-UA" i="1" dirty="0" err="1"/>
              <a:t>будеть</a:t>
            </a:r>
            <a:r>
              <a:rPr lang="uk-UA" i="1" dirty="0"/>
              <a:t> </a:t>
            </a:r>
            <a:r>
              <a:rPr lang="uk-UA" i="1" dirty="0" err="1"/>
              <a:t>кто</a:t>
            </a:r>
            <a:r>
              <a:rPr lang="uk-UA" i="1" dirty="0"/>
              <a:t> у кого </a:t>
            </a:r>
            <a:r>
              <a:rPr lang="uk-UA" i="1" dirty="0" err="1"/>
              <a:t>наимется</a:t>
            </a:r>
            <a:r>
              <a:rPr lang="uk-UA" i="1" dirty="0"/>
              <a:t> </a:t>
            </a:r>
            <a:r>
              <a:rPr lang="uk-UA" i="1" dirty="0" err="1"/>
              <a:t>стеречь</a:t>
            </a:r>
            <a:r>
              <a:rPr lang="uk-UA" i="1" dirty="0"/>
              <a:t> двора</a:t>
            </a:r>
            <a:r>
              <a:rPr lang="uk-UA" dirty="0"/>
              <a:t>.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C3F0-6E32-4880-9B67-B2EE54BE2624}" type="slidenum">
              <a:rPr lang="ru-RU" smtClean="0"/>
              <a:t>16</a:t>
            </a:fld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err="1"/>
              <a:t>О.в</a:t>
            </a:r>
            <a:r>
              <a:rPr lang="uk-UA" dirty="0"/>
              <a:t>. зі значенням часу: </a:t>
            </a:r>
            <a:endParaRPr lang="uk-UA" dirty="0" smtClean="0"/>
          </a:p>
          <a:p>
            <a:pPr>
              <a:buNone/>
            </a:pPr>
            <a:r>
              <a:rPr lang="uk-UA" i="1" dirty="0" smtClean="0"/>
              <a:t>и </a:t>
            </a:r>
            <a:r>
              <a:rPr lang="uk-UA" i="1" dirty="0" err="1"/>
              <a:t>тако</a:t>
            </a:r>
            <a:r>
              <a:rPr lang="uk-UA" i="1" dirty="0"/>
              <a:t> </a:t>
            </a:r>
            <a:r>
              <a:rPr lang="uk-UA" i="1" dirty="0" err="1"/>
              <a:t>трьми</a:t>
            </a:r>
            <a:r>
              <a:rPr lang="uk-UA" i="1" dirty="0"/>
              <a:t> </a:t>
            </a:r>
            <a:r>
              <a:rPr lang="uk-UA" i="1" dirty="0" err="1" smtClean="0"/>
              <a:t>недѣлями</a:t>
            </a:r>
            <a:endParaRPr lang="en-US" i="1" dirty="0" smtClean="0"/>
          </a:p>
          <a:p>
            <a:r>
              <a:rPr lang="uk-UA" dirty="0" err="1"/>
              <a:t>О.в</a:t>
            </a:r>
            <a:r>
              <a:rPr lang="uk-UA" dirty="0"/>
              <a:t>. </a:t>
            </a:r>
            <a:r>
              <a:rPr lang="uk-UA" dirty="0" smtClean="0"/>
              <a:t>зі значенням причини: </a:t>
            </a:r>
          </a:p>
          <a:p>
            <a:pPr>
              <a:buNone/>
            </a:pPr>
            <a:r>
              <a:rPr lang="uk-UA" i="1" dirty="0" err="1" smtClean="0"/>
              <a:t>мнози</a:t>
            </a:r>
            <a:r>
              <a:rPr lang="uk-UA" i="1" dirty="0" smtClean="0"/>
              <a:t> </a:t>
            </a:r>
            <a:r>
              <a:rPr lang="uk-UA" i="1" dirty="0" err="1"/>
              <a:t>члвци</a:t>
            </a:r>
            <a:r>
              <a:rPr lang="uk-UA" i="1" dirty="0"/>
              <a:t> </a:t>
            </a:r>
            <a:r>
              <a:rPr lang="uk-UA" i="1" dirty="0" err="1"/>
              <a:t>оумирахоу</a:t>
            </a:r>
            <a:r>
              <a:rPr lang="uk-UA" i="1" dirty="0"/>
              <a:t> </a:t>
            </a:r>
            <a:r>
              <a:rPr lang="uk-UA" i="1" dirty="0" err="1"/>
              <a:t>различными</a:t>
            </a:r>
            <a:r>
              <a:rPr lang="uk-UA" i="1" dirty="0"/>
              <a:t> </a:t>
            </a:r>
            <a:r>
              <a:rPr lang="uk-UA" i="1" dirty="0" err="1" smtClean="0"/>
              <a:t>недоугы</a:t>
            </a:r>
            <a:endParaRPr lang="uk-UA" i="1" dirty="0" smtClean="0"/>
          </a:p>
          <a:p>
            <a:r>
              <a:rPr lang="uk-UA" dirty="0" err="1"/>
              <a:t>О.в</a:t>
            </a:r>
            <a:r>
              <a:rPr lang="uk-UA" dirty="0"/>
              <a:t>. з просторовим </a:t>
            </a:r>
            <a:r>
              <a:rPr lang="uk-UA" dirty="0" smtClean="0"/>
              <a:t>значенням: </a:t>
            </a:r>
          </a:p>
          <a:p>
            <a:pPr>
              <a:buNone/>
            </a:pPr>
            <a:r>
              <a:rPr lang="uk-UA" i="1" dirty="0" err="1" smtClean="0"/>
              <a:t>подавше</a:t>
            </a:r>
            <a:r>
              <a:rPr lang="uk-UA" i="1" dirty="0" smtClean="0"/>
              <a:t> </a:t>
            </a:r>
            <a:r>
              <a:rPr lang="uk-UA" i="1" dirty="0" err="1"/>
              <a:t>емоу</a:t>
            </a:r>
            <a:r>
              <a:rPr lang="uk-UA" i="1" dirty="0"/>
              <a:t> </a:t>
            </a:r>
            <a:r>
              <a:rPr lang="uk-UA" i="1" dirty="0" err="1"/>
              <a:t>оконцемъж</a:t>
            </a:r>
            <a:r>
              <a:rPr lang="uk-UA" i="1" dirty="0"/>
              <a:t> входять </a:t>
            </a:r>
            <a:r>
              <a:rPr lang="uk-UA" i="1" dirty="0" err="1"/>
              <a:t>въ</a:t>
            </a:r>
            <a:r>
              <a:rPr lang="uk-UA" i="1" dirty="0"/>
              <a:t> </a:t>
            </a:r>
            <a:r>
              <a:rPr lang="uk-UA" i="1" dirty="0" err="1"/>
              <a:t>городъ</a:t>
            </a:r>
            <a:r>
              <a:rPr lang="uk-UA" i="1" dirty="0"/>
              <a:t> </a:t>
            </a:r>
            <a:r>
              <a:rPr lang="uk-UA" i="1" dirty="0" err="1"/>
              <a:t>одиными</a:t>
            </a:r>
            <a:r>
              <a:rPr lang="uk-UA" i="1" dirty="0"/>
              <a:t> </a:t>
            </a:r>
            <a:r>
              <a:rPr lang="uk-UA" i="1" dirty="0" err="1"/>
              <a:t>вороты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C3F0-6E32-4880-9B67-B2EE54BE2624}" type="slidenum">
              <a:rPr lang="ru-RU" smtClean="0"/>
              <a:t>17</a:t>
            </a:fld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Вираження заперечення у др. </a:t>
            </a:r>
            <a:r>
              <a:rPr lang="uk-UA" b="1" dirty="0" smtClean="0"/>
              <a:t>мові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i="1" dirty="0"/>
              <a:t>а </a:t>
            </a:r>
            <a:r>
              <a:rPr lang="uk-UA" i="1" dirty="0" err="1"/>
              <a:t>противу</a:t>
            </a:r>
            <a:r>
              <a:rPr lang="uk-UA" i="1" dirty="0"/>
              <a:t> того не </a:t>
            </a:r>
            <a:r>
              <a:rPr lang="uk-UA" i="1" dirty="0" err="1"/>
              <a:t>молвити</a:t>
            </a:r>
            <a:r>
              <a:rPr lang="uk-UA" i="1" dirty="0"/>
              <a:t> </a:t>
            </a:r>
            <a:r>
              <a:rPr lang="uk-UA" i="1" dirty="0" err="1"/>
              <a:t>никому</a:t>
            </a:r>
            <a:r>
              <a:rPr lang="uk-UA" i="1" dirty="0"/>
              <a:t> </a:t>
            </a:r>
            <a:r>
              <a:rPr lang="uk-UA" i="1" dirty="0" smtClean="0"/>
              <a:t>же</a:t>
            </a:r>
          </a:p>
          <a:p>
            <a:r>
              <a:rPr lang="uk-UA" i="1" dirty="0"/>
              <a:t>не </a:t>
            </a:r>
            <a:r>
              <a:rPr lang="uk-UA" i="1" dirty="0" err="1"/>
              <a:t>ѣдемъ</a:t>
            </a:r>
            <a:r>
              <a:rPr lang="uk-UA" i="1" dirty="0"/>
              <a:t> на </a:t>
            </a:r>
            <a:r>
              <a:rPr lang="uk-UA" i="1" dirty="0" err="1"/>
              <a:t>конехъ</a:t>
            </a:r>
            <a:r>
              <a:rPr lang="uk-UA" i="1" dirty="0"/>
              <a:t> </a:t>
            </a:r>
            <a:r>
              <a:rPr lang="uk-UA" i="1" dirty="0" err="1"/>
              <a:t>ни</a:t>
            </a:r>
            <a:r>
              <a:rPr lang="uk-UA" i="1" dirty="0"/>
              <a:t> </a:t>
            </a:r>
            <a:r>
              <a:rPr lang="uk-UA" i="1" dirty="0" err="1"/>
              <a:t>пеши</a:t>
            </a:r>
            <a:r>
              <a:rPr lang="uk-UA" i="1" dirty="0"/>
              <a:t> </a:t>
            </a:r>
            <a:r>
              <a:rPr lang="uk-UA" i="1" dirty="0" err="1"/>
              <a:t>идемъ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C3F0-6E32-4880-9B67-B2EE54BE2624}" type="slidenum">
              <a:rPr lang="ru-RU" smtClean="0"/>
              <a:t>18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b="1" dirty="0"/>
              <a:t>Просте </a:t>
            </a:r>
            <a:r>
              <a:rPr lang="uk-UA" b="1" dirty="0" smtClean="0"/>
              <a:t>речення</a:t>
            </a:r>
          </a:p>
          <a:p>
            <a:r>
              <a:rPr lang="uk-UA" b="1" dirty="0"/>
              <a:t>Підмет і присудок у др. мові</a:t>
            </a:r>
            <a:endParaRPr lang="ru-RU" dirty="0"/>
          </a:p>
          <a:p>
            <a:r>
              <a:rPr lang="uk-UA" b="1" dirty="0"/>
              <a:t>Конструкції з подвійними непрямими відмінками</a:t>
            </a:r>
            <a:endParaRPr lang="ru-RU" dirty="0"/>
          </a:p>
          <a:p>
            <a:r>
              <a:rPr lang="uk-UA" b="1" dirty="0"/>
              <a:t>Давальний самостійний у др. мові</a:t>
            </a:r>
            <a:endParaRPr lang="ru-RU" dirty="0"/>
          </a:p>
          <a:p>
            <a:r>
              <a:rPr lang="uk-UA" b="1" dirty="0"/>
              <a:t>Категорія присвійності у </a:t>
            </a:r>
            <a:r>
              <a:rPr lang="uk-UA" b="1" dirty="0" err="1"/>
              <a:t>др</a:t>
            </a:r>
            <a:r>
              <a:rPr lang="uk-UA" b="1" dirty="0"/>
              <a:t> мові</a:t>
            </a:r>
            <a:endParaRPr lang="ru-RU" dirty="0"/>
          </a:p>
          <a:p>
            <a:r>
              <a:rPr lang="uk-UA" b="1" dirty="0"/>
              <a:t>Особливості керування у др. мові</a:t>
            </a:r>
            <a:endParaRPr lang="ru-RU" dirty="0"/>
          </a:p>
          <a:p>
            <a:r>
              <a:rPr lang="uk-UA" b="1" dirty="0"/>
              <a:t>Вираження заперечення у др. мові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C3F0-6E32-4880-9B67-B2EE54BE2624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Просте </a:t>
            </a:r>
            <a:r>
              <a:rPr lang="uk-UA" b="1" dirty="0" smtClean="0"/>
              <a:t>речення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6072206"/>
          </a:xfrm>
        </p:spPr>
        <p:txBody>
          <a:bodyPr>
            <a:normAutofit fontScale="62500" lnSpcReduction="20000"/>
          </a:bodyPr>
          <a:lstStyle/>
          <a:p>
            <a:r>
              <a:rPr lang="uk-UA" dirty="0" smtClean="0"/>
              <a:t>односкладове визначено-особове речення:</a:t>
            </a:r>
          </a:p>
          <a:p>
            <a:pPr>
              <a:buNone/>
            </a:pPr>
            <a:r>
              <a:rPr lang="uk-UA" i="1" dirty="0" err="1" smtClean="0"/>
              <a:t>почто</a:t>
            </a:r>
            <a:r>
              <a:rPr lang="uk-UA" i="1" dirty="0" smtClean="0"/>
              <a:t> </a:t>
            </a:r>
            <a:r>
              <a:rPr lang="uk-UA" i="1" dirty="0" err="1"/>
              <a:t>идеши</a:t>
            </a:r>
            <a:r>
              <a:rPr lang="uk-UA" i="1" dirty="0"/>
              <a:t> </a:t>
            </a:r>
            <a:r>
              <a:rPr lang="uk-UA" i="1" dirty="0" err="1"/>
              <a:t>опять</a:t>
            </a:r>
            <a:r>
              <a:rPr lang="uk-UA" i="1" dirty="0"/>
              <a:t>, </a:t>
            </a:r>
            <a:r>
              <a:rPr lang="uk-UA" i="1" dirty="0" err="1"/>
              <a:t>поималъ</a:t>
            </a:r>
            <a:r>
              <a:rPr lang="uk-UA" i="1" dirty="0"/>
              <a:t> </a:t>
            </a:r>
            <a:r>
              <a:rPr lang="uk-UA" i="1" dirty="0" err="1"/>
              <a:t>еси</a:t>
            </a:r>
            <a:r>
              <a:rPr lang="uk-UA" i="1" dirty="0"/>
              <a:t> </a:t>
            </a:r>
            <a:r>
              <a:rPr lang="uk-UA" i="1" dirty="0" smtClean="0"/>
              <a:t>всю дань</a:t>
            </a:r>
            <a:endParaRPr lang="en-US" i="1" dirty="0" smtClean="0"/>
          </a:p>
          <a:p>
            <a:r>
              <a:rPr lang="uk-UA" i="1" dirty="0" smtClean="0"/>
              <a:t>Безособові дієслова-присудки:</a:t>
            </a:r>
          </a:p>
          <a:p>
            <a:pPr>
              <a:buNone/>
            </a:pPr>
            <a:r>
              <a:rPr lang="uk-UA" i="1" dirty="0" err="1" smtClean="0"/>
              <a:t>смерчеся</a:t>
            </a:r>
            <a:r>
              <a:rPr lang="uk-UA" dirty="0"/>
              <a:t>, </a:t>
            </a:r>
            <a:r>
              <a:rPr lang="uk-UA" i="1" dirty="0" err="1"/>
              <a:t>гремѣ</a:t>
            </a:r>
            <a:r>
              <a:rPr lang="uk-UA" dirty="0"/>
              <a:t>, </a:t>
            </a:r>
            <a:r>
              <a:rPr lang="uk-UA" i="1" dirty="0" err="1"/>
              <a:t>рассвѣте</a:t>
            </a:r>
            <a:r>
              <a:rPr lang="uk-UA" dirty="0"/>
              <a:t>. </a:t>
            </a:r>
            <a:endParaRPr lang="ru-RU" dirty="0"/>
          </a:p>
          <a:p>
            <a:pPr>
              <a:buNone/>
            </a:pPr>
            <a:r>
              <a:rPr lang="uk-UA" i="1" dirty="0" err="1"/>
              <a:t>мьнитися</a:t>
            </a:r>
            <a:r>
              <a:rPr lang="uk-UA" dirty="0"/>
              <a:t>, </a:t>
            </a:r>
            <a:r>
              <a:rPr lang="uk-UA" i="1" dirty="0"/>
              <a:t>хочеться</a:t>
            </a:r>
            <a:r>
              <a:rPr lang="uk-UA" dirty="0"/>
              <a:t>, </a:t>
            </a:r>
            <a:r>
              <a:rPr lang="uk-UA" i="1" dirty="0" err="1"/>
              <a:t>удолжилося</a:t>
            </a:r>
            <a:r>
              <a:rPr lang="uk-UA" dirty="0"/>
              <a:t>. </a:t>
            </a:r>
            <a:endParaRPr lang="ru-RU" dirty="0"/>
          </a:p>
          <a:p>
            <a:r>
              <a:rPr lang="uk-UA" i="1" dirty="0" smtClean="0"/>
              <a:t>Безособові речення: </a:t>
            </a:r>
          </a:p>
          <a:p>
            <a:pPr>
              <a:buNone/>
            </a:pPr>
            <a:r>
              <a:rPr lang="uk-UA" i="1" dirty="0" smtClean="0"/>
              <a:t>по </a:t>
            </a:r>
            <a:r>
              <a:rPr lang="uk-UA" i="1" dirty="0"/>
              <a:t>селом </a:t>
            </a:r>
            <a:r>
              <a:rPr lang="uk-UA" i="1" dirty="0" err="1"/>
              <a:t>дубье</a:t>
            </a:r>
            <a:r>
              <a:rPr lang="uk-UA" i="1" dirty="0"/>
              <a:t> подрало</a:t>
            </a:r>
            <a:r>
              <a:rPr lang="uk-UA" dirty="0"/>
              <a:t> (</a:t>
            </a:r>
            <a:r>
              <a:rPr lang="uk-UA" dirty="0" err="1"/>
              <a:t>Сузд</a:t>
            </a:r>
            <a:r>
              <a:rPr lang="uk-UA" dirty="0"/>
              <a:t>. літопис); </a:t>
            </a:r>
            <a:endParaRPr lang="uk-UA" dirty="0" smtClean="0"/>
          </a:p>
          <a:p>
            <a:pPr>
              <a:buNone/>
            </a:pPr>
            <a:r>
              <a:rPr lang="uk-UA" i="1" dirty="0" err="1" smtClean="0"/>
              <a:t>загореся</a:t>
            </a:r>
            <a:r>
              <a:rPr lang="uk-UA" i="1" dirty="0" smtClean="0"/>
              <a:t> </a:t>
            </a:r>
            <a:r>
              <a:rPr lang="uk-UA" i="1" dirty="0"/>
              <a:t>на </a:t>
            </a:r>
            <a:r>
              <a:rPr lang="uk-UA" i="1" dirty="0" err="1"/>
              <a:t>ильинѣ</a:t>
            </a:r>
            <a:r>
              <a:rPr lang="uk-UA" i="1" dirty="0"/>
              <a:t> </a:t>
            </a:r>
            <a:r>
              <a:rPr lang="uk-UA" i="1" dirty="0" err="1"/>
              <a:t>улицѣ</a:t>
            </a:r>
            <a:r>
              <a:rPr lang="uk-UA" i="1" dirty="0"/>
              <a:t> </a:t>
            </a:r>
            <a:r>
              <a:rPr lang="uk-UA" i="1" dirty="0" err="1"/>
              <a:t>сѣно</a:t>
            </a:r>
            <a:r>
              <a:rPr lang="uk-UA" i="1" dirty="0"/>
              <a:t> и </a:t>
            </a:r>
            <a:r>
              <a:rPr lang="uk-UA" i="1" dirty="0" err="1"/>
              <a:t>дръва</a:t>
            </a:r>
            <a:r>
              <a:rPr lang="uk-UA" i="1" dirty="0"/>
              <a:t> </a:t>
            </a:r>
            <a:r>
              <a:rPr lang="uk-UA" i="1" dirty="0" err="1"/>
              <a:t>разнесе</a:t>
            </a:r>
            <a:r>
              <a:rPr lang="uk-UA" i="1" dirty="0"/>
              <a:t>, озеро морози в </a:t>
            </a:r>
            <a:r>
              <a:rPr lang="uk-UA" i="1" dirty="0" err="1"/>
              <a:t>нощь</a:t>
            </a:r>
            <a:r>
              <a:rPr lang="uk-UA" dirty="0"/>
              <a:t> (Новгород. літопис</a:t>
            </a:r>
            <a:r>
              <a:rPr lang="uk-UA" dirty="0" smtClean="0"/>
              <a:t>)</a:t>
            </a:r>
          </a:p>
          <a:p>
            <a:r>
              <a:rPr lang="uk-UA" dirty="0" smtClean="0"/>
              <a:t>Безособові </a:t>
            </a:r>
            <a:r>
              <a:rPr lang="uk-UA" dirty="0"/>
              <a:t>дієслова з часткою </a:t>
            </a:r>
            <a:r>
              <a:rPr lang="uk-UA" dirty="0" err="1"/>
              <a:t>-</a:t>
            </a:r>
            <a:r>
              <a:rPr lang="uk-UA" b="1" dirty="0" err="1" smtClean="0"/>
              <a:t>ся</a:t>
            </a:r>
            <a:r>
              <a:rPr lang="uk-UA" b="1" dirty="0" smtClean="0"/>
              <a:t>:</a:t>
            </a:r>
          </a:p>
          <a:p>
            <a:pPr>
              <a:buNone/>
            </a:pPr>
            <a:r>
              <a:rPr lang="uk-UA" i="1" dirty="0" smtClean="0"/>
              <a:t>лучитися</a:t>
            </a:r>
            <a:r>
              <a:rPr lang="uk-UA" dirty="0" smtClean="0"/>
              <a:t> </a:t>
            </a:r>
            <a:r>
              <a:rPr lang="uk-UA" dirty="0"/>
              <a:t>(</a:t>
            </a:r>
            <a:r>
              <a:rPr lang="uk-UA" i="1" dirty="0" err="1"/>
              <a:t>случитися</a:t>
            </a:r>
            <a:r>
              <a:rPr lang="uk-UA" dirty="0"/>
              <a:t>), </a:t>
            </a:r>
            <a:r>
              <a:rPr lang="uk-UA" i="1" dirty="0"/>
              <a:t>ключитися</a:t>
            </a:r>
            <a:r>
              <a:rPr lang="uk-UA" dirty="0"/>
              <a:t> (у значенні стихійного </a:t>
            </a:r>
            <a:r>
              <a:rPr lang="uk-UA" dirty="0" smtClean="0"/>
              <a:t>виникнення), </a:t>
            </a:r>
            <a:r>
              <a:rPr lang="uk-UA" i="1" dirty="0" err="1" smtClean="0"/>
              <a:t>мнитися</a:t>
            </a:r>
            <a:r>
              <a:rPr lang="uk-UA" dirty="0" smtClean="0"/>
              <a:t> </a:t>
            </a:r>
            <a:r>
              <a:rPr lang="uk-UA" dirty="0"/>
              <a:t>(зі значенням психічного стану</a:t>
            </a:r>
            <a:r>
              <a:rPr lang="uk-UA" dirty="0" smtClean="0"/>
              <a:t>) </a:t>
            </a:r>
          </a:p>
          <a:p>
            <a:pPr>
              <a:buNone/>
            </a:pPr>
            <a:r>
              <a:rPr lang="uk-UA" dirty="0" smtClean="0"/>
              <a:t>у </a:t>
            </a:r>
            <a:r>
              <a:rPr lang="uk-UA" dirty="0"/>
              <a:t>16-17 </a:t>
            </a:r>
            <a:r>
              <a:rPr lang="uk-UA" dirty="0" err="1"/>
              <a:t>ст</a:t>
            </a:r>
            <a:r>
              <a:rPr lang="uk-UA" dirty="0"/>
              <a:t> </a:t>
            </a:r>
            <a:r>
              <a:rPr lang="uk-UA" i="1" dirty="0" err="1" smtClean="0"/>
              <a:t>видится</a:t>
            </a:r>
            <a:r>
              <a:rPr lang="uk-UA" dirty="0"/>
              <a:t>, </a:t>
            </a:r>
            <a:r>
              <a:rPr lang="uk-UA" i="1" dirty="0" err="1"/>
              <a:t>заплачется</a:t>
            </a:r>
            <a:r>
              <a:rPr lang="uk-UA" dirty="0"/>
              <a:t>, </a:t>
            </a:r>
            <a:r>
              <a:rPr lang="uk-UA" i="1" dirty="0" err="1"/>
              <a:t>погрешится</a:t>
            </a:r>
            <a:r>
              <a:rPr lang="uk-UA" dirty="0"/>
              <a:t> </a:t>
            </a:r>
            <a:endParaRPr lang="ru-RU" dirty="0"/>
          </a:p>
          <a:p>
            <a:r>
              <a:rPr lang="uk-UA" dirty="0" smtClean="0"/>
              <a:t>Безособово-інфінітивні конструкції </a:t>
            </a:r>
            <a:r>
              <a:rPr lang="uk-UA" dirty="0"/>
              <a:t>з предикативним прислівником на </a:t>
            </a:r>
            <a:r>
              <a:rPr lang="uk-UA" dirty="0" smtClean="0"/>
              <a:t>-</a:t>
            </a:r>
            <a:r>
              <a:rPr lang="uk-UA" b="1" dirty="0" smtClean="0"/>
              <a:t>о</a:t>
            </a:r>
          </a:p>
          <a:p>
            <a:pPr>
              <a:buNone/>
            </a:pPr>
            <a:r>
              <a:rPr lang="uk-UA" dirty="0" smtClean="0"/>
              <a:t>ушима </a:t>
            </a:r>
            <a:r>
              <a:rPr lang="uk-UA" dirty="0"/>
              <a:t>тяжко </a:t>
            </a:r>
            <a:r>
              <a:rPr lang="uk-UA" dirty="0" err="1"/>
              <a:t>слышати</a:t>
            </a:r>
            <a:r>
              <a:rPr lang="uk-UA" dirty="0"/>
              <a:t>, а очима </a:t>
            </a:r>
            <a:r>
              <a:rPr lang="uk-UA" dirty="0" err="1"/>
              <a:t>видѣти</a:t>
            </a:r>
            <a:r>
              <a:rPr lang="uk-UA" dirty="0"/>
              <a:t>, </a:t>
            </a:r>
            <a:r>
              <a:rPr lang="uk-UA" dirty="0" err="1"/>
              <a:t>чюдно</a:t>
            </a:r>
            <a:r>
              <a:rPr lang="uk-UA" dirty="0"/>
              <a:t> </a:t>
            </a:r>
            <a:r>
              <a:rPr lang="uk-UA" dirty="0" err="1"/>
              <a:t>слышати</a:t>
            </a:r>
            <a:r>
              <a:rPr lang="uk-UA" dirty="0"/>
              <a:t> </a:t>
            </a:r>
            <a:r>
              <a:rPr lang="uk-UA" dirty="0" err="1"/>
              <a:t>ихъ</a:t>
            </a:r>
            <a:r>
              <a:rPr lang="uk-UA" dirty="0"/>
              <a:t> (Повість </a:t>
            </a:r>
            <a:r>
              <a:rPr lang="uk-UA" dirty="0" err="1"/>
              <a:t>времяних</a:t>
            </a:r>
            <a:r>
              <a:rPr lang="uk-UA" dirty="0"/>
              <a:t> літ</a:t>
            </a:r>
            <a:r>
              <a:rPr lang="uk-UA" dirty="0" smtClean="0"/>
              <a:t>)</a:t>
            </a:r>
            <a:endParaRPr lang="en-US" dirty="0" smtClean="0"/>
          </a:p>
          <a:p>
            <a:r>
              <a:rPr lang="uk-UA" dirty="0" smtClean="0"/>
              <a:t>Безособові конструкції з пасивним дієприкметником </a:t>
            </a:r>
            <a:r>
              <a:rPr lang="uk-UA" dirty="0"/>
              <a:t>середнього </a:t>
            </a:r>
            <a:r>
              <a:rPr lang="uk-UA" dirty="0" smtClean="0"/>
              <a:t>роду:</a:t>
            </a:r>
          </a:p>
          <a:p>
            <a:pPr>
              <a:buNone/>
            </a:pPr>
            <a:r>
              <a:rPr lang="uk-UA" i="1" dirty="0" err="1" smtClean="0"/>
              <a:t>писано</a:t>
            </a:r>
            <a:r>
              <a:rPr lang="uk-UA" i="1" dirty="0" smtClean="0"/>
              <a:t> </a:t>
            </a:r>
            <a:r>
              <a:rPr lang="uk-UA" i="1" dirty="0"/>
              <a:t>бо </a:t>
            </a:r>
            <a:r>
              <a:rPr lang="uk-UA" i="1" dirty="0" err="1"/>
              <a:t>есть</a:t>
            </a:r>
            <a:r>
              <a:rPr lang="uk-UA" i="1" dirty="0"/>
              <a:t>, </a:t>
            </a:r>
            <a:r>
              <a:rPr lang="uk-UA" i="1" dirty="0" err="1"/>
              <a:t>приказано</a:t>
            </a:r>
            <a:r>
              <a:rPr lang="uk-UA" i="1" dirty="0"/>
              <a:t> </a:t>
            </a:r>
            <a:r>
              <a:rPr lang="uk-UA" i="1" dirty="0" err="1"/>
              <a:t>будѣте</a:t>
            </a:r>
            <a:r>
              <a:rPr lang="uk-UA" i="1" dirty="0"/>
              <a:t> </a:t>
            </a:r>
            <a:r>
              <a:rPr lang="uk-UA" i="1" dirty="0" err="1"/>
              <a:t>добрым</a:t>
            </a:r>
            <a:r>
              <a:rPr lang="uk-UA" i="1" dirty="0"/>
              <a:t> </a:t>
            </a:r>
            <a:r>
              <a:rPr lang="uk-UA" i="1" dirty="0" err="1"/>
              <a:t>людѣмъ</a:t>
            </a:r>
            <a:r>
              <a:rPr lang="uk-UA" i="1" dirty="0"/>
              <a:t>; повелено </a:t>
            </a:r>
            <a:r>
              <a:rPr lang="uk-UA" i="1" dirty="0" err="1"/>
              <a:t>бысть</a:t>
            </a:r>
            <a:r>
              <a:rPr lang="uk-UA" i="1" dirty="0"/>
              <a:t> </a:t>
            </a:r>
            <a:r>
              <a:rPr lang="uk-UA" i="1" dirty="0" err="1"/>
              <a:t>блаженому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C3F0-6E32-4880-9B67-B2EE54BE2624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Безособові речення з інфінітивом у ролі присудка:</a:t>
            </a:r>
          </a:p>
          <a:p>
            <a:pPr>
              <a:buNone/>
            </a:pPr>
            <a:r>
              <a:rPr lang="uk-UA" dirty="0" smtClean="0"/>
              <a:t>приписи</a:t>
            </a:r>
            <a:r>
              <a:rPr lang="uk-UA" dirty="0"/>
              <a:t>, які необхідно виконати (</a:t>
            </a:r>
            <a:r>
              <a:rPr lang="uk-UA" i="1" dirty="0"/>
              <a:t>держати ти </a:t>
            </a:r>
            <a:r>
              <a:rPr lang="uk-UA" i="1" dirty="0" err="1"/>
              <a:t>Новгородъ</a:t>
            </a:r>
            <a:r>
              <a:rPr lang="uk-UA" i="1" dirty="0"/>
              <a:t> по </a:t>
            </a:r>
            <a:r>
              <a:rPr lang="uk-UA" i="1" dirty="0" err="1"/>
              <a:t>пошлинѣ</a:t>
            </a:r>
            <a:r>
              <a:rPr lang="uk-UA" dirty="0"/>
              <a:t>), </a:t>
            </a:r>
            <a:endParaRPr lang="en-US" dirty="0" smtClean="0"/>
          </a:p>
          <a:p>
            <a:pPr>
              <a:buNone/>
            </a:pPr>
            <a:r>
              <a:rPr lang="uk-UA" dirty="0" err="1" smtClean="0"/>
              <a:t>неуникність</a:t>
            </a:r>
            <a:r>
              <a:rPr lang="uk-UA" dirty="0" smtClean="0"/>
              <a:t> </a:t>
            </a:r>
            <a:r>
              <a:rPr lang="uk-UA" dirty="0"/>
              <a:t>(</a:t>
            </a:r>
            <a:r>
              <a:rPr lang="uk-UA" i="1" dirty="0"/>
              <a:t>Княже! </a:t>
            </a:r>
            <a:r>
              <a:rPr lang="uk-UA" i="1" dirty="0" err="1"/>
              <a:t>Конь</a:t>
            </a:r>
            <a:r>
              <a:rPr lang="uk-UA" i="1" dirty="0"/>
              <a:t>, </a:t>
            </a:r>
            <a:r>
              <a:rPr lang="uk-UA" i="1" dirty="0" err="1"/>
              <a:t>его</a:t>
            </a:r>
            <a:r>
              <a:rPr lang="uk-UA" i="1" dirty="0"/>
              <a:t> же </a:t>
            </a:r>
            <a:r>
              <a:rPr lang="uk-UA" i="1" dirty="0" err="1"/>
              <a:t>любиши</a:t>
            </a:r>
            <a:r>
              <a:rPr lang="uk-UA" i="1" dirty="0"/>
              <a:t> и </a:t>
            </a:r>
            <a:r>
              <a:rPr lang="uk-UA" i="1" dirty="0" err="1"/>
              <a:t>ѣздиши</a:t>
            </a:r>
            <a:r>
              <a:rPr lang="uk-UA" i="1" dirty="0"/>
              <a:t> на </a:t>
            </a:r>
            <a:r>
              <a:rPr lang="uk-UA" i="1" dirty="0" err="1"/>
              <a:t>немъ</a:t>
            </a:r>
            <a:r>
              <a:rPr lang="uk-UA" i="1" dirty="0"/>
              <a:t>, от того ти </a:t>
            </a:r>
            <a:r>
              <a:rPr lang="uk-UA" i="1" dirty="0" err="1"/>
              <a:t>умрѣти</a:t>
            </a:r>
            <a:r>
              <a:rPr lang="uk-UA" dirty="0"/>
              <a:t>), </a:t>
            </a:r>
            <a:endParaRPr lang="en-US" dirty="0" smtClean="0"/>
          </a:p>
          <a:p>
            <a:pPr>
              <a:buNone/>
            </a:pPr>
            <a:r>
              <a:rPr lang="uk-UA" dirty="0" smtClean="0"/>
              <a:t>можливість </a:t>
            </a:r>
            <a:r>
              <a:rPr lang="uk-UA" dirty="0"/>
              <a:t>дії (</a:t>
            </a:r>
            <a:r>
              <a:rPr lang="uk-UA" i="1" dirty="0"/>
              <a:t>И </a:t>
            </a:r>
            <a:r>
              <a:rPr lang="uk-UA" i="1" dirty="0" err="1"/>
              <a:t>есть</a:t>
            </a:r>
            <a:r>
              <a:rPr lang="uk-UA" i="1" dirty="0"/>
              <a:t> же ту вода добра и </a:t>
            </a:r>
            <a:r>
              <a:rPr lang="uk-UA" i="1" dirty="0" err="1"/>
              <a:t>сладка</a:t>
            </a:r>
            <a:r>
              <a:rPr lang="uk-UA" i="1" dirty="0"/>
              <a:t>, в </a:t>
            </a:r>
            <a:r>
              <a:rPr lang="uk-UA" i="1" dirty="0" err="1"/>
              <a:t>земли</a:t>
            </a:r>
            <a:r>
              <a:rPr lang="uk-UA" i="1" dirty="0"/>
              <a:t> глибоко, </a:t>
            </a:r>
            <a:r>
              <a:rPr lang="uk-UA" i="1" dirty="0" err="1"/>
              <a:t>слѣзти</a:t>
            </a:r>
            <a:r>
              <a:rPr lang="uk-UA" i="1" dirty="0"/>
              <a:t> же к </a:t>
            </a:r>
            <a:r>
              <a:rPr lang="uk-UA" i="1" dirty="0" err="1"/>
              <a:t>ней</a:t>
            </a:r>
            <a:r>
              <a:rPr lang="uk-UA" i="1" dirty="0"/>
              <a:t> по степенем</a:t>
            </a:r>
            <a:r>
              <a:rPr lang="uk-UA" dirty="0" smtClean="0"/>
              <a:t>)</a:t>
            </a:r>
            <a:endParaRPr lang="en-US" dirty="0" smtClean="0"/>
          </a:p>
          <a:p>
            <a:r>
              <a:rPr lang="uk-UA" dirty="0"/>
              <a:t>У СРМ збереглися лише конструкції, які виражають неможливість дії, тобто конструкції які містять заперечення (</a:t>
            </a:r>
            <a:r>
              <a:rPr lang="uk-UA" i="1" dirty="0"/>
              <a:t>не </a:t>
            </a:r>
            <a:r>
              <a:rPr lang="uk-UA" i="1" dirty="0" err="1"/>
              <a:t>видать</a:t>
            </a:r>
            <a:r>
              <a:rPr lang="uk-UA" i="1" dirty="0"/>
              <a:t> тебе </a:t>
            </a:r>
            <a:r>
              <a:rPr lang="ru-RU" i="1" dirty="0"/>
              <a:t>этого!</a:t>
            </a:r>
            <a:r>
              <a:rPr lang="ru-RU" dirty="0"/>
              <a:t>)</a:t>
            </a:r>
            <a:r>
              <a:rPr lang="uk-UA" dirty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C3F0-6E32-4880-9B67-B2EE54BE2624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92500"/>
          </a:bodyPr>
          <a:lstStyle/>
          <a:p>
            <a:r>
              <a:rPr lang="uk-UA" dirty="0" smtClean="0"/>
              <a:t>неозначено-особове </a:t>
            </a:r>
            <a:r>
              <a:rPr lang="uk-UA" dirty="0"/>
              <a:t>речення з присудком у формі 3-ї особи </a:t>
            </a:r>
            <a:r>
              <a:rPr lang="uk-UA" dirty="0" smtClean="0"/>
              <a:t>множини:</a:t>
            </a:r>
          </a:p>
          <a:p>
            <a:pPr>
              <a:buNone/>
            </a:pPr>
            <a:r>
              <a:rPr lang="uk-UA" i="1" dirty="0" err="1" smtClean="0"/>
              <a:t>аже</a:t>
            </a:r>
            <a:r>
              <a:rPr lang="uk-UA" i="1" dirty="0" smtClean="0"/>
              <a:t> </a:t>
            </a:r>
            <a:r>
              <a:rPr lang="uk-UA" i="1" dirty="0" err="1"/>
              <a:t>кто</a:t>
            </a:r>
            <a:r>
              <a:rPr lang="uk-UA" i="1" dirty="0"/>
              <a:t> </a:t>
            </a:r>
            <a:r>
              <a:rPr lang="uk-UA" i="1" dirty="0" err="1"/>
              <a:t>убиеть</a:t>
            </a:r>
            <a:r>
              <a:rPr lang="uk-UA" i="1" dirty="0"/>
              <a:t> княжа мужа в </a:t>
            </a:r>
            <a:r>
              <a:rPr lang="uk-UA" i="1" dirty="0" err="1"/>
              <a:t>разбои</a:t>
            </a:r>
            <a:r>
              <a:rPr lang="uk-UA" i="1" dirty="0"/>
              <a:t>, а </a:t>
            </a:r>
            <a:r>
              <a:rPr lang="uk-UA" i="1" dirty="0" err="1"/>
              <a:t>головника</a:t>
            </a:r>
            <a:r>
              <a:rPr lang="uk-UA" i="1" dirty="0"/>
              <a:t> не </a:t>
            </a:r>
            <a:r>
              <a:rPr lang="uk-UA" i="1" dirty="0" err="1"/>
              <a:t>ищуть</a:t>
            </a:r>
            <a:r>
              <a:rPr lang="uk-UA" i="1" dirty="0"/>
              <a:t>, то </a:t>
            </a:r>
            <a:r>
              <a:rPr lang="uk-UA" i="1" dirty="0" err="1"/>
              <a:t>вирьвную</a:t>
            </a:r>
            <a:r>
              <a:rPr lang="uk-UA" i="1" dirty="0"/>
              <a:t> платити</a:t>
            </a:r>
            <a:r>
              <a:rPr lang="uk-UA" i="1" dirty="0" smtClean="0"/>
              <a:t>…</a:t>
            </a:r>
            <a:endParaRPr lang="en-US" i="1" dirty="0" smtClean="0"/>
          </a:p>
          <a:p>
            <a:r>
              <a:rPr lang="uk-UA" dirty="0"/>
              <a:t>3 ос </a:t>
            </a:r>
            <a:r>
              <a:rPr lang="uk-UA" dirty="0" smtClean="0"/>
              <a:t>однини: </a:t>
            </a:r>
          </a:p>
          <a:p>
            <a:pPr>
              <a:buNone/>
            </a:pPr>
            <a:r>
              <a:rPr lang="uk-UA" i="1" dirty="0" err="1" smtClean="0"/>
              <a:t>аже</a:t>
            </a:r>
            <a:r>
              <a:rPr lang="uk-UA" i="1" dirty="0" smtClean="0"/>
              <a:t> </a:t>
            </a:r>
            <a:r>
              <a:rPr lang="uk-UA" i="1" dirty="0"/>
              <a:t>ударить мечем а не </a:t>
            </a:r>
            <a:r>
              <a:rPr lang="uk-UA" i="1" dirty="0" err="1"/>
              <a:t>утнеть</a:t>
            </a:r>
            <a:r>
              <a:rPr lang="uk-UA" i="1" dirty="0"/>
              <a:t>, </a:t>
            </a:r>
            <a:r>
              <a:rPr lang="uk-UA" i="1" dirty="0" err="1"/>
              <a:t>аже</a:t>
            </a:r>
            <a:r>
              <a:rPr lang="uk-UA" i="1" dirty="0"/>
              <a:t> </a:t>
            </a:r>
            <a:r>
              <a:rPr lang="uk-UA" i="1" dirty="0" err="1"/>
              <a:t>крадеть</a:t>
            </a:r>
            <a:r>
              <a:rPr lang="uk-UA" i="1" dirty="0"/>
              <a:t> гумно </a:t>
            </a:r>
            <a:r>
              <a:rPr lang="uk-UA" i="1" dirty="0" err="1"/>
              <a:t>или</a:t>
            </a:r>
            <a:r>
              <a:rPr lang="uk-UA" i="1" dirty="0"/>
              <a:t> жито </a:t>
            </a:r>
            <a:r>
              <a:rPr lang="uk-UA" i="1" dirty="0" err="1"/>
              <a:t>въ</a:t>
            </a:r>
            <a:r>
              <a:rPr lang="uk-UA" i="1" dirty="0"/>
              <a:t> </a:t>
            </a:r>
            <a:r>
              <a:rPr lang="uk-UA" i="1" dirty="0" err="1" smtClean="0"/>
              <a:t>ямѣ</a:t>
            </a:r>
            <a:endParaRPr lang="en-US" i="1" dirty="0" smtClean="0"/>
          </a:p>
          <a:p>
            <a:r>
              <a:rPr lang="uk-UA" dirty="0"/>
              <a:t>Номінативні </a:t>
            </a:r>
            <a:r>
              <a:rPr lang="uk-UA" dirty="0" smtClean="0"/>
              <a:t>речення:</a:t>
            </a:r>
          </a:p>
          <a:p>
            <a:pPr>
              <a:buNone/>
            </a:pPr>
            <a:r>
              <a:rPr lang="uk-UA" dirty="0" smtClean="0"/>
              <a:t>заголовки: </a:t>
            </a:r>
            <a:r>
              <a:rPr lang="uk-UA" i="1" dirty="0"/>
              <a:t>суд Ярославль </a:t>
            </a:r>
            <a:r>
              <a:rPr lang="uk-UA" i="1" dirty="0" err="1"/>
              <a:t>Володимирица</a:t>
            </a:r>
            <a:r>
              <a:rPr lang="uk-UA" dirty="0"/>
              <a:t>,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у грамотах: </a:t>
            </a:r>
            <a:r>
              <a:rPr lang="uk-UA" i="1" dirty="0"/>
              <a:t>от гостять к </a:t>
            </a:r>
            <a:r>
              <a:rPr lang="uk-UA" i="1" dirty="0" err="1"/>
              <a:t>василию</a:t>
            </a:r>
            <a:r>
              <a:rPr lang="uk-UA" dirty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C3F0-6E32-4880-9B67-B2EE54BE2624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/>
              <a:t>Підмет і присудок у др. </a:t>
            </a:r>
            <a:r>
              <a:rPr lang="uk-UA" b="1" dirty="0" smtClean="0"/>
              <a:t>мові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600200"/>
            <a:ext cx="8715436" cy="5043510"/>
          </a:xfrm>
        </p:spPr>
        <p:txBody>
          <a:bodyPr>
            <a:normAutofit fontScale="77500" lnSpcReduction="20000"/>
          </a:bodyPr>
          <a:lstStyle/>
          <a:p>
            <a:r>
              <a:rPr lang="uk-UA" dirty="0"/>
              <a:t>п</a:t>
            </a:r>
            <a:r>
              <a:rPr lang="uk-UA" dirty="0" smtClean="0"/>
              <a:t>ідмет прикметник </a:t>
            </a:r>
            <a:r>
              <a:rPr lang="uk-UA" dirty="0"/>
              <a:t>(</a:t>
            </a:r>
            <a:r>
              <a:rPr lang="uk-UA" i="1" dirty="0" err="1"/>
              <a:t>злии</a:t>
            </a:r>
            <a:r>
              <a:rPr lang="uk-UA" i="1" dirty="0"/>
              <a:t> </a:t>
            </a:r>
            <a:r>
              <a:rPr lang="uk-UA" i="1" dirty="0" err="1"/>
              <a:t>радовахоуся</a:t>
            </a:r>
            <a:r>
              <a:rPr lang="uk-UA" dirty="0"/>
              <a:t>), </a:t>
            </a:r>
            <a:endParaRPr lang="uk-UA" dirty="0" smtClean="0"/>
          </a:p>
          <a:p>
            <a:r>
              <a:rPr lang="uk-UA" dirty="0" smtClean="0"/>
              <a:t>підмет </a:t>
            </a:r>
            <a:r>
              <a:rPr lang="uk-UA" dirty="0" smtClean="0"/>
              <a:t>дієприкметник </a:t>
            </a:r>
            <a:r>
              <a:rPr lang="uk-UA" dirty="0"/>
              <a:t>(</a:t>
            </a:r>
            <a:r>
              <a:rPr lang="uk-UA" i="1" dirty="0"/>
              <a:t>не </a:t>
            </a:r>
            <a:r>
              <a:rPr lang="uk-UA" i="1" dirty="0" err="1"/>
              <a:t>даша</a:t>
            </a:r>
            <a:r>
              <a:rPr lang="uk-UA" i="1" dirty="0"/>
              <a:t> </a:t>
            </a:r>
            <a:r>
              <a:rPr lang="uk-UA" i="1" dirty="0" err="1"/>
              <a:t>емоу</a:t>
            </a:r>
            <a:r>
              <a:rPr lang="uk-UA" i="1" dirty="0"/>
              <a:t> </a:t>
            </a:r>
            <a:r>
              <a:rPr lang="uk-UA" i="1" dirty="0" err="1"/>
              <a:t>тоу</a:t>
            </a:r>
            <a:r>
              <a:rPr lang="uk-UA" i="1" dirty="0"/>
              <a:t> близь </a:t>
            </a:r>
            <a:r>
              <a:rPr lang="uk-UA" i="1" dirty="0" err="1"/>
              <a:t>живоущии</a:t>
            </a:r>
            <a:r>
              <a:rPr lang="uk-UA" dirty="0"/>
              <a:t>), </a:t>
            </a:r>
            <a:endParaRPr lang="uk-UA" dirty="0" smtClean="0"/>
          </a:p>
          <a:p>
            <a:r>
              <a:rPr lang="uk-UA" dirty="0" smtClean="0"/>
              <a:t>підмет </a:t>
            </a:r>
            <a:r>
              <a:rPr lang="uk-UA" dirty="0" smtClean="0"/>
              <a:t>числівник </a:t>
            </a:r>
            <a:r>
              <a:rPr lang="uk-UA" dirty="0"/>
              <a:t>у сполученні з іменником </a:t>
            </a:r>
            <a:r>
              <a:rPr lang="uk-UA" dirty="0" smtClean="0"/>
              <a:t> </a:t>
            </a:r>
            <a:r>
              <a:rPr lang="uk-UA" dirty="0"/>
              <a:t>(</a:t>
            </a:r>
            <a:r>
              <a:rPr lang="uk-UA" i="1" dirty="0"/>
              <a:t>два </a:t>
            </a:r>
            <a:r>
              <a:rPr lang="uk-UA" i="1" dirty="0" err="1"/>
              <a:t>солнца</a:t>
            </a:r>
            <a:r>
              <a:rPr lang="uk-UA" i="1" dirty="0"/>
              <a:t> </a:t>
            </a:r>
            <a:r>
              <a:rPr lang="uk-UA" i="1" dirty="0" err="1"/>
              <a:t>померкоста</a:t>
            </a:r>
            <a:r>
              <a:rPr lang="uk-UA" dirty="0"/>
              <a:t>). </a:t>
            </a:r>
            <a:endParaRPr lang="uk-UA" dirty="0" smtClean="0"/>
          </a:p>
          <a:p>
            <a:r>
              <a:rPr lang="uk-UA" dirty="0" smtClean="0"/>
              <a:t>сполучення </a:t>
            </a:r>
            <a:r>
              <a:rPr lang="uk-UA" dirty="0"/>
              <a:t>іменника або займенника з </a:t>
            </a:r>
            <a:r>
              <a:rPr lang="uk-UA" dirty="0" err="1"/>
              <a:t>О.в</a:t>
            </a:r>
            <a:r>
              <a:rPr lang="uk-UA" dirty="0"/>
              <a:t>. іменника з прийменником </a:t>
            </a:r>
            <a:r>
              <a:rPr lang="uk-UA" i="1" dirty="0"/>
              <a:t>с</a:t>
            </a:r>
            <a:r>
              <a:rPr lang="uk-UA" dirty="0"/>
              <a:t>: </a:t>
            </a:r>
            <a:endParaRPr lang="uk-UA" dirty="0" smtClean="0"/>
          </a:p>
          <a:p>
            <a:pPr>
              <a:buNone/>
            </a:pPr>
            <a:r>
              <a:rPr lang="uk-UA" i="1" dirty="0" smtClean="0"/>
              <a:t>И </a:t>
            </a:r>
            <a:r>
              <a:rPr lang="uk-UA" i="1" dirty="0" err="1"/>
              <a:t>сложишася</a:t>
            </a:r>
            <a:r>
              <a:rPr lang="uk-UA" i="1" dirty="0"/>
              <a:t> на </a:t>
            </a:r>
            <a:r>
              <a:rPr lang="uk-UA" i="1" dirty="0" err="1"/>
              <a:t>Новъгородь</a:t>
            </a:r>
            <a:r>
              <a:rPr lang="uk-UA" i="1" dirty="0"/>
              <a:t> </a:t>
            </a:r>
            <a:r>
              <a:rPr lang="uk-UA" i="1" dirty="0" err="1"/>
              <a:t>Андрѣи</a:t>
            </a:r>
            <a:r>
              <a:rPr lang="uk-UA" i="1" dirty="0"/>
              <a:t> </a:t>
            </a:r>
            <a:r>
              <a:rPr lang="uk-UA" i="1" dirty="0" err="1"/>
              <a:t>съ</a:t>
            </a:r>
            <a:r>
              <a:rPr lang="uk-UA" i="1" dirty="0"/>
              <a:t> </a:t>
            </a:r>
            <a:r>
              <a:rPr lang="uk-UA" i="1" dirty="0" err="1"/>
              <a:t>смоляны</a:t>
            </a:r>
            <a:r>
              <a:rPr lang="uk-UA" i="1" dirty="0"/>
              <a:t> и </a:t>
            </a:r>
            <a:r>
              <a:rPr lang="uk-UA" i="1" dirty="0" err="1"/>
              <a:t>съ</a:t>
            </a:r>
            <a:r>
              <a:rPr lang="uk-UA" i="1" dirty="0"/>
              <a:t> </a:t>
            </a:r>
            <a:r>
              <a:rPr lang="uk-UA" i="1" dirty="0" err="1"/>
              <a:t>полоцяны</a:t>
            </a:r>
            <a:r>
              <a:rPr lang="uk-UA" dirty="0"/>
              <a:t>;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неозначено-кількісні слова </a:t>
            </a:r>
            <a:r>
              <a:rPr lang="uk-UA" i="1" dirty="0" err="1"/>
              <a:t>много</a:t>
            </a:r>
            <a:r>
              <a:rPr lang="uk-UA" dirty="0"/>
              <a:t>, </a:t>
            </a:r>
            <a:r>
              <a:rPr lang="uk-UA" i="1" dirty="0"/>
              <a:t>мало</a:t>
            </a:r>
            <a:r>
              <a:rPr lang="uk-UA" dirty="0"/>
              <a:t>, </a:t>
            </a:r>
            <a:r>
              <a:rPr lang="uk-UA" i="1" dirty="0" err="1"/>
              <a:t>колико</a:t>
            </a:r>
            <a:r>
              <a:rPr lang="uk-UA" dirty="0"/>
              <a:t> з іменниками у </a:t>
            </a:r>
            <a:r>
              <a:rPr lang="uk-UA" dirty="0" err="1"/>
              <a:t>Р.в</a:t>
            </a:r>
            <a:r>
              <a:rPr lang="uk-UA" dirty="0"/>
              <a:t>. множ </a:t>
            </a:r>
            <a:r>
              <a:rPr lang="uk-UA" dirty="0" err="1"/>
              <a:t>ч.р</a:t>
            </a:r>
            <a:r>
              <a:rPr lang="uk-UA" dirty="0"/>
              <a:t>. з прийменником або без нього: </a:t>
            </a:r>
            <a:endParaRPr lang="uk-UA" dirty="0" smtClean="0"/>
          </a:p>
          <a:p>
            <a:pPr>
              <a:buNone/>
            </a:pPr>
            <a:r>
              <a:rPr lang="uk-UA" i="1" dirty="0" smtClean="0"/>
              <a:t>и </a:t>
            </a:r>
            <a:r>
              <a:rPr lang="uk-UA" i="1" dirty="0" err="1"/>
              <a:t>обращася</a:t>
            </a:r>
            <a:r>
              <a:rPr lang="uk-UA" i="1" dirty="0"/>
              <a:t> мало </a:t>
            </a:r>
            <a:r>
              <a:rPr lang="uk-UA" i="1" dirty="0" smtClean="0"/>
              <a:t>людей</a:t>
            </a:r>
          </a:p>
          <a:p>
            <a:r>
              <a:rPr lang="uk-UA" dirty="0"/>
              <a:t>п</a:t>
            </a:r>
            <a:r>
              <a:rPr lang="uk-UA" dirty="0" smtClean="0"/>
              <a:t>ідмет числівник іменникового </a:t>
            </a:r>
            <a:r>
              <a:rPr lang="uk-UA" dirty="0"/>
              <a:t>походження</a:t>
            </a:r>
            <a:endParaRPr lang="uk-UA" i="1" dirty="0" smtClean="0"/>
          </a:p>
          <a:p>
            <a:pPr>
              <a:buNone/>
            </a:pPr>
            <a:r>
              <a:rPr lang="uk-UA" i="1" dirty="0" err="1"/>
              <a:t>сорокъ</a:t>
            </a:r>
            <a:r>
              <a:rPr lang="uk-UA" i="1" dirty="0"/>
              <a:t> </a:t>
            </a:r>
            <a:r>
              <a:rPr lang="uk-UA" i="1" dirty="0" err="1"/>
              <a:t>соболей</a:t>
            </a:r>
            <a:r>
              <a:rPr lang="uk-UA" i="1" dirty="0"/>
              <a:t>, а </a:t>
            </a:r>
            <a:r>
              <a:rPr lang="uk-UA" i="1" dirty="0" err="1"/>
              <a:t>посланъ</a:t>
            </a:r>
            <a:r>
              <a:rPr lang="uk-UA" i="1" dirty="0"/>
              <a:t> </a:t>
            </a:r>
            <a:r>
              <a:rPr lang="uk-UA" i="1" dirty="0" err="1"/>
              <a:t>тотъ</a:t>
            </a:r>
            <a:r>
              <a:rPr lang="uk-UA" i="1" dirty="0"/>
              <a:t> </a:t>
            </a:r>
            <a:r>
              <a:rPr lang="uk-UA" i="1" dirty="0" err="1"/>
              <a:t>сорокъ</a:t>
            </a:r>
            <a:r>
              <a:rPr lang="uk-UA" i="1" dirty="0"/>
              <a:t> </a:t>
            </a:r>
            <a:r>
              <a:rPr lang="uk-UA" i="1" dirty="0" err="1"/>
              <a:t>въ</a:t>
            </a:r>
            <a:r>
              <a:rPr lang="uk-UA" i="1" dirty="0"/>
              <a:t> Литву</a:t>
            </a:r>
            <a:endParaRPr lang="ru-RU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C3F0-6E32-4880-9B67-B2EE54BE2624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00042"/>
            <a:ext cx="8429684" cy="5929354"/>
          </a:xfrm>
        </p:spPr>
        <p:txBody>
          <a:bodyPr>
            <a:normAutofit fontScale="92500"/>
          </a:bodyPr>
          <a:lstStyle/>
          <a:p>
            <a:r>
              <a:rPr lang="uk-UA" dirty="0"/>
              <a:t>займенник-підмет 1 та 2 особи був обов’язковим, коли на нього падав логічний наголос: </a:t>
            </a:r>
            <a:endParaRPr lang="uk-UA" dirty="0" smtClean="0"/>
          </a:p>
          <a:p>
            <a:pPr>
              <a:buNone/>
            </a:pPr>
            <a:r>
              <a:rPr lang="uk-UA" i="1" dirty="0" err="1" smtClean="0"/>
              <a:t>иже</a:t>
            </a:r>
            <a:r>
              <a:rPr lang="uk-UA" dirty="0" smtClean="0"/>
              <a:t> </a:t>
            </a:r>
            <a:r>
              <a:rPr lang="uk-UA" i="1" dirty="0" err="1"/>
              <a:t>ли</a:t>
            </a:r>
            <a:r>
              <a:rPr lang="uk-UA" i="1" dirty="0"/>
              <a:t> не </a:t>
            </a:r>
            <a:r>
              <a:rPr lang="uk-UA" i="1" dirty="0" err="1"/>
              <a:t>поидеши</a:t>
            </a:r>
            <a:r>
              <a:rPr lang="uk-UA" i="1" dirty="0"/>
              <a:t> </a:t>
            </a:r>
            <a:r>
              <a:rPr lang="uk-UA" i="1" dirty="0" err="1"/>
              <a:t>съ</a:t>
            </a:r>
            <a:r>
              <a:rPr lang="uk-UA" i="1" dirty="0"/>
              <a:t> нами, то </a:t>
            </a:r>
            <a:r>
              <a:rPr lang="uk-UA" i="1" dirty="0" err="1"/>
              <a:t>мы</a:t>
            </a:r>
            <a:r>
              <a:rPr lang="uk-UA" i="1" dirty="0"/>
              <a:t> </a:t>
            </a:r>
            <a:r>
              <a:rPr lang="uk-UA" i="1" dirty="0" err="1"/>
              <a:t>собѣ</a:t>
            </a:r>
            <a:r>
              <a:rPr lang="uk-UA" i="1" dirty="0"/>
              <a:t> будемо, а </a:t>
            </a:r>
            <a:r>
              <a:rPr lang="uk-UA" i="1" dirty="0" err="1"/>
              <a:t>ты</a:t>
            </a:r>
            <a:r>
              <a:rPr lang="uk-UA" i="1" dirty="0"/>
              <a:t> </a:t>
            </a:r>
            <a:r>
              <a:rPr lang="uk-UA" i="1" dirty="0" err="1"/>
              <a:t>собѣ</a:t>
            </a:r>
            <a:r>
              <a:rPr lang="uk-UA" dirty="0"/>
              <a:t> – тут вживання особових займенників слугує вираженню протиставлення. </a:t>
            </a:r>
            <a:endParaRPr lang="uk-UA" dirty="0" smtClean="0"/>
          </a:p>
          <a:p>
            <a:r>
              <a:rPr lang="uk-UA" dirty="0" smtClean="0"/>
              <a:t>протиставляються </a:t>
            </a:r>
            <a:r>
              <a:rPr lang="uk-UA" dirty="0"/>
              <a:t>3 та 1 особи однини у реченні: </a:t>
            </a:r>
            <a:r>
              <a:rPr lang="uk-UA" i="1" dirty="0" err="1"/>
              <a:t>онъ</a:t>
            </a:r>
            <a:r>
              <a:rPr lang="uk-UA" i="1" dirty="0"/>
              <a:t> </a:t>
            </a:r>
            <a:r>
              <a:rPr lang="uk-UA" i="1" dirty="0" err="1"/>
              <a:t>иде</a:t>
            </a:r>
            <a:r>
              <a:rPr lang="uk-UA" i="1" dirty="0"/>
              <a:t> </a:t>
            </a:r>
            <a:r>
              <a:rPr lang="uk-UA" i="1" dirty="0" err="1"/>
              <a:t>новугороду</a:t>
            </a:r>
            <a:r>
              <a:rPr lang="uk-UA" i="1" dirty="0"/>
              <a:t>, а я </a:t>
            </a:r>
            <a:r>
              <a:rPr lang="uk-UA" i="1" dirty="0" err="1"/>
              <a:t>съ</a:t>
            </a:r>
            <a:r>
              <a:rPr lang="uk-UA" i="1" dirty="0"/>
              <a:t> </a:t>
            </a:r>
            <a:r>
              <a:rPr lang="uk-UA" i="1" dirty="0" err="1"/>
              <a:t>половци</a:t>
            </a:r>
            <a:r>
              <a:rPr lang="uk-UA" i="1" dirty="0"/>
              <a:t> на </a:t>
            </a:r>
            <a:r>
              <a:rPr lang="uk-UA" i="1" dirty="0" err="1"/>
              <a:t>одрьскъ</a:t>
            </a:r>
            <a:r>
              <a:rPr lang="uk-UA" i="1" dirty="0"/>
              <a:t> </a:t>
            </a:r>
            <a:r>
              <a:rPr lang="uk-UA" i="1" dirty="0" err="1"/>
              <a:t>воюя</a:t>
            </a:r>
            <a:r>
              <a:rPr lang="uk-UA" dirty="0"/>
              <a:t>. </a:t>
            </a:r>
            <a:endParaRPr lang="uk-UA" dirty="0" smtClean="0"/>
          </a:p>
          <a:p>
            <a:r>
              <a:rPr lang="uk-UA" dirty="0" smtClean="0"/>
              <a:t>особовий </a:t>
            </a:r>
            <a:r>
              <a:rPr lang="uk-UA" dirty="0"/>
              <a:t>займенник 1 особи однини у ролі підмета часто зустрічається на початку грамот: </a:t>
            </a:r>
            <a:r>
              <a:rPr lang="uk-UA" i="1" dirty="0"/>
              <a:t>се </a:t>
            </a:r>
            <a:r>
              <a:rPr lang="uk-UA" i="1" dirty="0" err="1"/>
              <a:t>азъ</a:t>
            </a:r>
            <a:r>
              <a:rPr lang="uk-UA" i="1" dirty="0"/>
              <a:t> </a:t>
            </a:r>
            <a:r>
              <a:rPr lang="uk-UA" i="1" dirty="0" err="1"/>
              <a:t>мьстиславъ</a:t>
            </a:r>
            <a:r>
              <a:rPr lang="uk-UA" i="1" dirty="0"/>
              <a:t>, а се я </a:t>
            </a:r>
            <a:r>
              <a:rPr lang="uk-UA" i="1" dirty="0" err="1"/>
              <a:t>всеволодъ</a:t>
            </a:r>
            <a:r>
              <a:rPr lang="uk-UA" dirty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C3F0-6E32-4880-9B67-B2EE54BE2624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71480"/>
            <a:ext cx="8715436" cy="592935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b="1" dirty="0" smtClean="0"/>
              <a:t>Іменний присудок</a:t>
            </a:r>
          </a:p>
          <a:p>
            <a:r>
              <a:rPr lang="uk-UA" dirty="0" smtClean="0"/>
              <a:t>безприйменникові конструкції </a:t>
            </a:r>
            <a:r>
              <a:rPr lang="uk-UA" dirty="0" smtClean="0"/>
              <a:t>у </a:t>
            </a:r>
            <a:r>
              <a:rPr lang="uk-UA" dirty="0"/>
              <a:t>теперішньому </a:t>
            </a:r>
            <a:r>
              <a:rPr lang="uk-UA" dirty="0" smtClean="0"/>
              <a:t>часі: </a:t>
            </a:r>
          </a:p>
          <a:p>
            <a:pPr>
              <a:buNone/>
            </a:pPr>
            <a:r>
              <a:rPr lang="uk-UA" i="1" dirty="0" err="1" smtClean="0"/>
              <a:t>сватба</a:t>
            </a:r>
            <a:r>
              <a:rPr lang="uk-UA" i="1" dirty="0" smtClean="0"/>
              <a:t> </a:t>
            </a:r>
            <a:r>
              <a:rPr lang="uk-UA" i="1" dirty="0" err="1"/>
              <a:t>пристроена</a:t>
            </a:r>
            <a:r>
              <a:rPr lang="uk-UA" i="1" dirty="0"/>
              <a:t>, </a:t>
            </a:r>
            <a:r>
              <a:rPr lang="uk-UA" i="1" dirty="0" err="1"/>
              <a:t>меды</a:t>
            </a:r>
            <a:r>
              <a:rPr lang="uk-UA" i="1" dirty="0"/>
              <a:t> </a:t>
            </a:r>
            <a:r>
              <a:rPr lang="uk-UA" i="1" dirty="0" err="1"/>
              <a:t>изварены</a:t>
            </a:r>
            <a:r>
              <a:rPr lang="uk-UA" i="1" dirty="0"/>
              <a:t>, </a:t>
            </a:r>
            <a:r>
              <a:rPr lang="uk-UA" i="1" dirty="0" err="1"/>
              <a:t>невѣста</a:t>
            </a:r>
            <a:r>
              <a:rPr lang="uk-UA" i="1" dirty="0"/>
              <a:t> приведена, </a:t>
            </a:r>
            <a:r>
              <a:rPr lang="uk-UA" i="1" dirty="0" err="1"/>
              <a:t>князи</a:t>
            </a:r>
            <a:r>
              <a:rPr lang="uk-UA" i="1" dirty="0"/>
              <a:t> </a:t>
            </a:r>
            <a:r>
              <a:rPr lang="uk-UA" i="1" dirty="0" err="1"/>
              <a:t>позвани</a:t>
            </a:r>
            <a:r>
              <a:rPr lang="uk-UA" dirty="0"/>
              <a:t> (І Новгородський літопис) – зв’язка відсутня; </a:t>
            </a:r>
            <a:endParaRPr lang="uk-UA" dirty="0" smtClean="0"/>
          </a:p>
          <a:p>
            <a:pPr>
              <a:buNone/>
            </a:pPr>
            <a:r>
              <a:rPr lang="uk-UA" i="1" dirty="0" err="1" smtClean="0"/>
              <a:t>намъ</a:t>
            </a:r>
            <a:r>
              <a:rPr lang="uk-UA" i="1" dirty="0" smtClean="0"/>
              <a:t> </a:t>
            </a:r>
            <a:r>
              <a:rPr lang="uk-UA" i="1" dirty="0"/>
              <a:t>есте не </a:t>
            </a:r>
            <a:r>
              <a:rPr lang="uk-UA" i="1" dirty="0" err="1"/>
              <a:t>братья</a:t>
            </a:r>
            <a:r>
              <a:rPr lang="uk-UA" dirty="0"/>
              <a:t> – зі зв’язкою</a:t>
            </a:r>
            <a:r>
              <a:rPr lang="uk-UA" dirty="0" smtClean="0"/>
              <a:t>.</a:t>
            </a:r>
          </a:p>
          <a:p>
            <a:pPr>
              <a:buNone/>
            </a:pPr>
            <a:endParaRPr lang="uk-UA" dirty="0"/>
          </a:p>
          <a:p>
            <a:pPr>
              <a:buNone/>
            </a:pPr>
            <a:r>
              <a:rPr lang="uk-UA" b="1" dirty="0" smtClean="0"/>
              <a:t>Минулий </a:t>
            </a:r>
            <a:r>
              <a:rPr lang="uk-UA" b="1" dirty="0"/>
              <a:t>і </a:t>
            </a:r>
            <a:r>
              <a:rPr lang="uk-UA" b="1" dirty="0" smtClean="0"/>
              <a:t>майбутній час</a:t>
            </a:r>
            <a:r>
              <a:rPr lang="uk-UA" dirty="0" smtClean="0"/>
              <a:t>: </a:t>
            </a:r>
            <a:r>
              <a:rPr lang="uk-UA" dirty="0"/>
              <a:t>зв’язка від </a:t>
            </a:r>
            <a:r>
              <a:rPr lang="uk-UA" i="1" dirty="0" err="1"/>
              <a:t>быти</a:t>
            </a:r>
            <a:r>
              <a:rPr lang="uk-UA" dirty="0"/>
              <a:t> зберігалася у др. мові </a:t>
            </a:r>
            <a:endParaRPr lang="uk-UA" dirty="0" smtClean="0"/>
          </a:p>
          <a:p>
            <a:pPr>
              <a:buNone/>
            </a:pPr>
            <a:r>
              <a:rPr lang="uk-UA" i="1" dirty="0" smtClean="0"/>
              <a:t>бѣ </a:t>
            </a:r>
            <a:r>
              <a:rPr lang="uk-UA" i="1" dirty="0"/>
              <a:t>бо вода </a:t>
            </a:r>
            <a:r>
              <a:rPr lang="uk-UA" i="1" dirty="0" err="1"/>
              <a:t>текоуще</a:t>
            </a:r>
            <a:r>
              <a:rPr lang="uk-UA" i="1" dirty="0"/>
              <a:t>, полями </a:t>
            </a:r>
            <a:r>
              <a:rPr lang="uk-UA" i="1" dirty="0" err="1"/>
              <a:t>прозвани</a:t>
            </a:r>
            <a:r>
              <a:rPr lang="uk-UA" i="1" dirty="0"/>
              <a:t> </a:t>
            </a:r>
            <a:r>
              <a:rPr lang="uk-UA" i="1" dirty="0" err="1"/>
              <a:t>быша</a:t>
            </a:r>
            <a:r>
              <a:rPr lang="uk-UA" i="1" dirty="0"/>
              <a:t>, и </a:t>
            </a:r>
            <a:r>
              <a:rPr lang="uk-UA" i="1" dirty="0" err="1"/>
              <a:t>тако</a:t>
            </a:r>
            <a:r>
              <a:rPr lang="uk-UA" i="1" dirty="0"/>
              <a:t> </a:t>
            </a:r>
            <a:r>
              <a:rPr lang="uk-UA" i="1" dirty="0" err="1"/>
              <a:t>побѣжени</a:t>
            </a:r>
            <a:r>
              <a:rPr lang="uk-UA" i="1" dirty="0"/>
              <a:t> </a:t>
            </a:r>
            <a:r>
              <a:rPr lang="uk-UA" i="1" dirty="0" err="1"/>
              <a:t>быша</a:t>
            </a:r>
            <a:r>
              <a:rPr lang="uk-UA" i="1" dirty="0"/>
              <a:t> </a:t>
            </a:r>
            <a:r>
              <a:rPr lang="uk-UA" i="1" dirty="0" err="1"/>
              <a:t>иноплеменьници</a:t>
            </a:r>
            <a:r>
              <a:rPr lang="uk-UA" i="1" dirty="0"/>
              <a:t>, </a:t>
            </a:r>
            <a:r>
              <a:rPr lang="uk-UA" i="1" dirty="0" err="1"/>
              <a:t>въ</a:t>
            </a:r>
            <a:r>
              <a:rPr lang="uk-UA" i="1" dirty="0"/>
              <a:t> се же </a:t>
            </a:r>
            <a:r>
              <a:rPr lang="uk-UA" i="1" dirty="0" err="1"/>
              <a:t>лѣто</a:t>
            </a:r>
            <a:r>
              <a:rPr lang="uk-UA" i="1" dirty="0"/>
              <a:t> </a:t>
            </a:r>
            <a:r>
              <a:rPr lang="uk-UA" i="1" dirty="0" err="1"/>
              <a:t>оубькнъ</a:t>
            </a:r>
            <a:r>
              <a:rPr lang="uk-UA" i="1" dirty="0"/>
              <a:t> </a:t>
            </a:r>
            <a:r>
              <a:rPr lang="uk-UA" i="1" dirty="0" err="1"/>
              <a:t>бысть</a:t>
            </a:r>
            <a:r>
              <a:rPr lang="uk-UA" i="1" dirty="0"/>
              <a:t> </a:t>
            </a:r>
            <a:r>
              <a:rPr lang="uk-UA" i="1" dirty="0" err="1"/>
              <a:t>глѣбъ</a:t>
            </a:r>
            <a:r>
              <a:rPr lang="uk-UA" dirty="0"/>
              <a:t> (Лавр. Літопис</a:t>
            </a:r>
            <a:r>
              <a:rPr lang="uk-UA" dirty="0" smtClean="0"/>
              <a:t>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C3F0-6E32-4880-9B67-B2EE54BE2624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85000" lnSpcReduction="20000"/>
          </a:bodyPr>
          <a:lstStyle/>
          <a:p>
            <a:r>
              <a:rPr lang="uk-UA" dirty="0"/>
              <a:t>називний предикативний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в </a:t>
            </a:r>
            <a:r>
              <a:rPr lang="uk-UA" dirty="0"/>
              <a:t>грамотах: </a:t>
            </a:r>
            <a:r>
              <a:rPr lang="uk-UA" i="1" dirty="0"/>
              <a:t>а </a:t>
            </a:r>
            <a:r>
              <a:rPr lang="uk-UA" i="1" dirty="0" err="1"/>
              <a:t>приказываю</a:t>
            </a:r>
            <a:r>
              <a:rPr lang="uk-UA" i="1" dirty="0"/>
              <a:t> </a:t>
            </a:r>
            <a:r>
              <a:rPr lang="uk-UA" i="1" dirty="0" err="1"/>
              <a:t>тобѣ</a:t>
            </a:r>
            <a:r>
              <a:rPr lang="uk-UA" i="1" dirty="0"/>
              <a:t> </a:t>
            </a:r>
            <a:r>
              <a:rPr lang="uk-UA" i="1" dirty="0" err="1"/>
              <a:t>сноу</a:t>
            </a:r>
            <a:r>
              <a:rPr lang="uk-UA" i="1" dirty="0"/>
              <a:t> </a:t>
            </a:r>
            <a:r>
              <a:rPr lang="uk-UA" i="1" dirty="0" err="1"/>
              <a:t>своему</a:t>
            </a:r>
            <a:r>
              <a:rPr lang="uk-UA" i="1" dirty="0"/>
              <a:t> </a:t>
            </a:r>
            <a:r>
              <a:rPr lang="uk-UA" i="1" dirty="0" err="1"/>
              <a:t>семеноу</a:t>
            </a:r>
            <a:r>
              <a:rPr lang="uk-UA" i="1" dirty="0"/>
              <a:t> </a:t>
            </a:r>
            <a:r>
              <a:rPr lang="uk-UA" i="1" dirty="0" err="1"/>
              <a:t>братью</a:t>
            </a:r>
            <a:r>
              <a:rPr lang="uk-UA" i="1" dirty="0"/>
              <a:t> твою молодшою и княгиню свою </a:t>
            </a:r>
            <a:r>
              <a:rPr lang="uk-UA" i="1" dirty="0" err="1"/>
              <a:t>съ</a:t>
            </a:r>
            <a:r>
              <a:rPr lang="uk-UA" i="1" dirty="0"/>
              <a:t> меншими </a:t>
            </a:r>
            <a:r>
              <a:rPr lang="uk-UA" i="1" dirty="0" err="1"/>
              <a:t>детьми</a:t>
            </a:r>
            <a:r>
              <a:rPr lang="uk-UA" i="1" dirty="0"/>
              <a:t>, по </a:t>
            </a:r>
            <a:r>
              <a:rPr lang="uk-UA" i="1" dirty="0" err="1"/>
              <a:t>бозѣ</a:t>
            </a:r>
            <a:r>
              <a:rPr lang="uk-UA" i="1" dirty="0"/>
              <a:t> </a:t>
            </a:r>
            <a:r>
              <a:rPr lang="uk-UA" i="1" u="sng" dirty="0" err="1"/>
              <a:t>ты</a:t>
            </a:r>
            <a:r>
              <a:rPr lang="uk-UA" i="1" u="sng" dirty="0"/>
              <a:t> </a:t>
            </a:r>
            <a:r>
              <a:rPr lang="uk-UA" i="1" u="sng" dirty="0" err="1"/>
              <a:t>имъ</a:t>
            </a:r>
            <a:r>
              <a:rPr lang="uk-UA" i="1" u="sng" dirty="0"/>
              <a:t> будеш </a:t>
            </a:r>
            <a:r>
              <a:rPr lang="uk-UA" i="1" u="sng" dirty="0" err="1"/>
              <a:t>начальникъ</a:t>
            </a:r>
            <a:r>
              <a:rPr lang="uk-UA" u="sng" dirty="0"/>
              <a:t>.</a:t>
            </a:r>
            <a:r>
              <a:rPr lang="uk-UA" dirty="0"/>
              <a:t> </a:t>
            </a:r>
            <a:endParaRPr lang="uk-UA" dirty="0" smtClean="0"/>
          </a:p>
          <a:p>
            <a:r>
              <a:rPr lang="uk-UA" dirty="0" smtClean="0"/>
              <a:t>орудний </a:t>
            </a:r>
            <a:r>
              <a:rPr lang="uk-UA" dirty="0"/>
              <a:t>предикативний: </a:t>
            </a:r>
            <a:endParaRPr lang="uk-UA" dirty="0" smtClean="0"/>
          </a:p>
          <a:p>
            <a:pPr>
              <a:buNone/>
            </a:pPr>
            <a:r>
              <a:rPr lang="uk-UA" i="1" dirty="0" smtClean="0"/>
              <a:t>а </a:t>
            </a:r>
            <a:r>
              <a:rPr lang="uk-UA" i="1" dirty="0" err="1"/>
              <a:t>блгсловлю</a:t>
            </a:r>
            <a:r>
              <a:rPr lang="uk-UA" i="1" dirty="0"/>
              <a:t> </a:t>
            </a:r>
            <a:r>
              <a:rPr lang="uk-UA" i="1" dirty="0" err="1"/>
              <a:t>игоумена</a:t>
            </a:r>
            <a:r>
              <a:rPr lang="uk-UA" i="1" dirty="0"/>
              <a:t> </a:t>
            </a:r>
            <a:r>
              <a:rPr lang="uk-UA" i="1" u="sng" dirty="0"/>
              <a:t>хто </a:t>
            </a:r>
            <a:r>
              <a:rPr lang="uk-UA" i="1" u="sng" dirty="0" err="1"/>
              <a:t>боуде</a:t>
            </a:r>
            <a:r>
              <a:rPr lang="uk-UA" i="1" u="sng" dirty="0"/>
              <a:t> </a:t>
            </a:r>
            <a:r>
              <a:rPr lang="uk-UA" i="1" u="sng" dirty="0" err="1"/>
              <a:t>иогуменомъ</a:t>
            </a:r>
            <a:r>
              <a:rPr lang="uk-UA" dirty="0" smtClean="0"/>
              <a:t>.</a:t>
            </a:r>
          </a:p>
          <a:p>
            <a:pPr>
              <a:buNone/>
            </a:pPr>
            <a:r>
              <a:rPr lang="uk-UA" dirty="0" smtClean="0"/>
              <a:t>називний предикативний: </a:t>
            </a:r>
            <a:r>
              <a:rPr lang="uk-UA" i="1" dirty="0" err="1"/>
              <a:t>кто</a:t>
            </a:r>
            <a:r>
              <a:rPr lang="uk-UA" i="1" dirty="0"/>
              <a:t> </a:t>
            </a:r>
            <a:r>
              <a:rPr lang="uk-UA" i="1" dirty="0" err="1"/>
              <a:t>будеть</a:t>
            </a:r>
            <a:r>
              <a:rPr lang="uk-UA" i="1" dirty="0"/>
              <a:t> </a:t>
            </a:r>
            <a:r>
              <a:rPr lang="uk-UA" i="1" dirty="0" err="1"/>
              <a:t>виноватъ</a:t>
            </a:r>
            <a:r>
              <a:rPr lang="uk-UA" i="1" dirty="0"/>
              <a:t>; </a:t>
            </a:r>
            <a:r>
              <a:rPr lang="uk-UA" i="1" dirty="0" err="1"/>
              <a:t>зане</a:t>
            </a:r>
            <a:r>
              <a:rPr lang="uk-UA" i="1" dirty="0"/>
              <a:t> </a:t>
            </a:r>
            <a:r>
              <a:rPr lang="uk-UA" i="1" dirty="0" err="1"/>
              <a:t>соуть</a:t>
            </a:r>
            <a:r>
              <a:rPr lang="uk-UA" i="1" dirty="0"/>
              <a:t> не </a:t>
            </a:r>
            <a:r>
              <a:rPr lang="uk-UA" i="1" dirty="0" err="1"/>
              <a:t>свободьни</a:t>
            </a:r>
            <a:r>
              <a:rPr lang="uk-UA" dirty="0"/>
              <a:t> (Руська Правда</a:t>
            </a:r>
            <a:r>
              <a:rPr lang="uk-UA" dirty="0" smtClean="0"/>
              <a:t>)</a:t>
            </a:r>
          </a:p>
          <a:p>
            <a:pPr>
              <a:buNone/>
            </a:pPr>
            <a:r>
              <a:rPr lang="en-US" dirty="0" smtClean="0"/>
              <a:t>XVI </a:t>
            </a:r>
            <a:r>
              <a:rPr lang="ru-RU" dirty="0" smtClean="0"/>
              <a:t>ст.</a:t>
            </a:r>
            <a:r>
              <a:rPr lang="uk-UA" dirty="0" smtClean="0"/>
              <a:t>: </a:t>
            </a:r>
            <a:r>
              <a:rPr lang="uk-UA" i="1" dirty="0" err="1"/>
              <a:t>ихъ</a:t>
            </a:r>
            <a:r>
              <a:rPr lang="uk-UA" i="1" dirty="0"/>
              <a:t> же </a:t>
            </a:r>
            <a:r>
              <a:rPr lang="uk-UA" i="1" dirty="0" err="1"/>
              <a:t>ризы</a:t>
            </a:r>
            <a:r>
              <a:rPr lang="uk-UA" i="1" dirty="0"/>
              <a:t> </a:t>
            </a:r>
            <a:r>
              <a:rPr lang="uk-UA" i="1" dirty="0" err="1"/>
              <a:t>свѣтлые</a:t>
            </a:r>
            <a:r>
              <a:rPr lang="uk-UA" i="1" dirty="0"/>
              <a:t>, </a:t>
            </a:r>
            <a:r>
              <a:rPr lang="uk-UA" i="1" dirty="0" err="1"/>
              <a:t>техъ</a:t>
            </a:r>
            <a:r>
              <a:rPr lang="uk-UA" i="1" dirty="0"/>
              <a:t> </a:t>
            </a:r>
            <a:r>
              <a:rPr lang="uk-UA" i="1" dirty="0" err="1"/>
              <a:t>речь</a:t>
            </a:r>
            <a:r>
              <a:rPr lang="uk-UA" i="1" dirty="0"/>
              <a:t> </a:t>
            </a:r>
            <a:r>
              <a:rPr lang="uk-UA" i="1" dirty="0" err="1"/>
              <a:t>честная</a:t>
            </a:r>
            <a:r>
              <a:rPr lang="uk-UA" dirty="0"/>
              <a:t> (Слово Данила Затвірника</a:t>
            </a:r>
            <a:r>
              <a:rPr lang="uk-UA" dirty="0" smtClean="0"/>
              <a:t>)</a:t>
            </a:r>
            <a:r>
              <a:rPr lang="uk-UA" dirty="0"/>
              <a:t> </a:t>
            </a:r>
            <a:endParaRPr lang="uk-UA" dirty="0" smtClean="0"/>
          </a:p>
          <a:p>
            <a:pPr>
              <a:buNone/>
            </a:pPr>
            <a:r>
              <a:rPr lang="en-US" dirty="0" smtClean="0"/>
              <a:t>XV</a:t>
            </a:r>
            <a:r>
              <a:rPr lang="uk-UA" dirty="0"/>
              <a:t>І</a:t>
            </a:r>
            <a:r>
              <a:rPr lang="en-US" dirty="0" smtClean="0"/>
              <a:t>I </a:t>
            </a:r>
            <a:r>
              <a:rPr lang="ru-RU" dirty="0" smtClean="0"/>
              <a:t>ст.</a:t>
            </a:r>
            <a:r>
              <a:rPr lang="uk-UA" dirty="0" smtClean="0"/>
              <a:t>: </a:t>
            </a:r>
            <a:r>
              <a:rPr lang="uk-UA" dirty="0" smtClean="0"/>
              <a:t>орудний </a:t>
            </a:r>
            <a:r>
              <a:rPr lang="uk-UA" dirty="0"/>
              <a:t>предикативний на місці називного: </a:t>
            </a:r>
            <a:r>
              <a:rPr lang="uk-UA" i="1" dirty="0" err="1"/>
              <a:t>кто</a:t>
            </a:r>
            <a:r>
              <a:rPr lang="uk-UA" i="1" dirty="0"/>
              <a:t> </a:t>
            </a:r>
            <a:r>
              <a:rPr lang="uk-UA" i="1" dirty="0" err="1"/>
              <a:t>еси</a:t>
            </a:r>
            <a:r>
              <a:rPr lang="uk-UA" i="1" dirty="0"/>
              <a:t> </a:t>
            </a:r>
            <a:r>
              <a:rPr lang="uk-UA" i="1" dirty="0" err="1"/>
              <a:t>ты</a:t>
            </a:r>
            <a:r>
              <a:rPr lang="uk-UA" i="1" dirty="0"/>
              <a:t> и </a:t>
            </a:r>
            <a:r>
              <a:rPr lang="uk-UA" i="1" dirty="0" err="1"/>
              <a:t>дле</a:t>
            </a:r>
            <a:r>
              <a:rPr lang="uk-UA" i="1" dirty="0"/>
              <a:t> </a:t>
            </a:r>
            <a:r>
              <a:rPr lang="uk-UA" i="1" dirty="0" err="1"/>
              <a:t>чего</a:t>
            </a:r>
            <a:r>
              <a:rPr lang="uk-UA" i="1" dirty="0"/>
              <a:t> </a:t>
            </a:r>
            <a:r>
              <a:rPr lang="uk-UA" i="1" dirty="0" err="1"/>
              <a:t>пришелъ</a:t>
            </a:r>
            <a:r>
              <a:rPr lang="uk-UA" i="1" dirty="0"/>
              <a:t> </a:t>
            </a:r>
            <a:r>
              <a:rPr lang="uk-UA" i="1" dirty="0" err="1"/>
              <a:t>зде</a:t>
            </a:r>
            <a:r>
              <a:rPr lang="uk-UA" i="1" dirty="0"/>
              <a:t> </a:t>
            </a:r>
            <a:r>
              <a:rPr lang="uk-UA" i="1" u="sng" dirty="0"/>
              <a:t>будучи </a:t>
            </a:r>
            <a:r>
              <a:rPr lang="uk-UA" i="1" u="sng" dirty="0" err="1"/>
              <a:t>нагимъ</a:t>
            </a:r>
            <a:r>
              <a:rPr lang="uk-UA" dirty="0"/>
              <a:t> (Римські Діяння)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C3F0-6E32-4880-9B67-B2EE54BE2624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1168</Words>
  <Application>Microsoft Office PowerPoint</Application>
  <PresentationFormat>Экран (4:3)</PresentationFormat>
  <Paragraphs>136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СИНТАКСИС ДАВНЬОРУСЬКОЇ МОВИ</vt:lpstr>
      <vt:lpstr>Слайд 2</vt:lpstr>
      <vt:lpstr>Просте речення</vt:lpstr>
      <vt:lpstr>Слайд 4</vt:lpstr>
      <vt:lpstr>Слайд 5</vt:lpstr>
      <vt:lpstr>Підмет і присудок у др. мові</vt:lpstr>
      <vt:lpstr>Слайд 7</vt:lpstr>
      <vt:lpstr>Слайд 8</vt:lpstr>
      <vt:lpstr>Слайд 9</vt:lpstr>
      <vt:lpstr>Слайд 10</vt:lpstr>
      <vt:lpstr>Узгодження підмета і присудка</vt:lpstr>
      <vt:lpstr>Конструкції з подвійними непрямими відмінками</vt:lpstr>
      <vt:lpstr>Слайд 13</vt:lpstr>
      <vt:lpstr>Давальний самостійний у др. мові</vt:lpstr>
      <vt:lpstr>Категорія присвійності у др мові</vt:lpstr>
      <vt:lpstr>Особливості керування у др. мові</vt:lpstr>
      <vt:lpstr>Слайд 17</vt:lpstr>
      <vt:lpstr>Вираження заперечення у др. мові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СИНТАКСИС ДАВНЬОРУСЬКОЇ МОВИ</dc:title>
  <dc:creator>lenovo</dc:creator>
  <cp:lastModifiedBy>lenovo</cp:lastModifiedBy>
  <cp:revision>11</cp:revision>
  <dcterms:created xsi:type="dcterms:W3CDTF">2014-10-01T18:09:06Z</dcterms:created>
  <dcterms:modified xsi:type="dcterms:W3CDTF">2014-10-01T19:48:39Z</dcterms:modified>
</cp:coreProperties>
</file>