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307" r:id="rId2"/>
    <p:sldId id="301" r:id="rId3"/>
    <p:sldId id="257" r:id="rId4"/>
    <p:sldId id="273" r:id="rId5"/>
    <p:sldId id="274" r:id="rId6"/>
    <p:sldId id="292" r:id="rId7"/>
    <p:sldId id="293" r:id="rId8"/>
    <p:sldId id="280" r:id="rId9"/>
    <p:sldId id="300" r:id="rId10"/>
    <p:sldId id="306" r:id="rId11"/>
    <p:sldId id="276" r:id="rId12"/>
    <p:sldId id="277" r:id="rId13"/>
    <p:sldId id="309" r:id="rId14"/>
    <p:sldId id="305" r:id="rId15"/>
    <p:sldId id="287" r:id="rId16"/>
    <p:sldId id="288" r:id="rId17"/>
    <p:sldId id="310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0000"/>
    <a:srgbClr val="3399FF"/>
    <a:srgbClr val="FF00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99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06/relationships/legacyDocTextInfo" Target="legacyDocTextInfo.bin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Relationship Id="rId9" Type="http://schemas.microsoft.com/office/2006/relationships/legacyDiagramText" Target="legacyDiagramText9.bin"/></Relationships>
</file>

<file path=ppt/drawings/_rels/vmlDrawing2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17.bin"/><Relationship Id="rId3" Type="http://schemas.microsoft.com/office/2006/relationships/legacyDiagramText" Target="legacyDiagramText12.bin"/><Relationship Id="rId7" Type="http://schemas.microsoft.com/office/2006/relationships/legacyDiagramText" Target="legacyDiagramText16.bin"/><Relationship Id="rId2" Type="http://schemas.microsoft.com/office/2006/relationships/legacyDiagramText" Target="legacyDiagramText11.bin"/><Relationship Id="rId1" Type="http://schemas.microsoft.com/office/2006/relationships/legacyDiagramText" Target="legacyDiagramText10.bin"/><Relationship Id="rId6" Type="http://schemas.microsoft.com/office/2006/relationships/legacyDiagramText" Target="legacyDiagramText15.bin"/><Relationship Id="rId5" Type="http://schemas.microsoft.com/office/2006/relationships/legacyDiagramText" Target="legacyDiagramText14.bin"/><Relationship Id="rId4" Type="http://schemas.microsoft.com/office/2006/relationships/legacyDiagramText" Target="legacyDiagramText13.bin"/><Relationship Id="rId9" Type="http://schemas.microsoft.com/office/2006/relationships/legacyDiagramText" Target="legacyDiagramText18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9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</p:grpSp>
      <p:sp>
        <p:nvSpPr>
          <p:cNvPr id="248026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48027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91BAC4-B58B-4E62-A9E2-1A385082E5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B7302-ABBF-4076-A4B8-0B49F1BE05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D1E78-720F-4D56-A1B4-70A256D0B7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C318-6CBC-4385-AE0B-0D562B37CF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1B3EB-F27B-4D9C-BD8D-58524D45EC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39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9EF85-0018-4307-88F0-26871FE283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63A9D-5DEC-44F4-B690-6ED257CABE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8BE61-88F3-4D23-B116-13A31CF33F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80177-7832-4E9A-8404-C38C699809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19385-CF88-4E3E-8A66-03E3B24F23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EAA65-7D7F-466B-8E42-8A1AE15566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0077E-5E81-4744-B1F7-604722BB79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3983B-2186-417F-911F-C38AE09D8F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2B5E8-3202-440D-909E-E5746885CA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246787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46788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46789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46790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46791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46792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46793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46794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46795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46796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46797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46798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46799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46800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46801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46802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46803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46804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46805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46806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46807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46808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46809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46810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46811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46812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46813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46814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46815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46816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46817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46818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246819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20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21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22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23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24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25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26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27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28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29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30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31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32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33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34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35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36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37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38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39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40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41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42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43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44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45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46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47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48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49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50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51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52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53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54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55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56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57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58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59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60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61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62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63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64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65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66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67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68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69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70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71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72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73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74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75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76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77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78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79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80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81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82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83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84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85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86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87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88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89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90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91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92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93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94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95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96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97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98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899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00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01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02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03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04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05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06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07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08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09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10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11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12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13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14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15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16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17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18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19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20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21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22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23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24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25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26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27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28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29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30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31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32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33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34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35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36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37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38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39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40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41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42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43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44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45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46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47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48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49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50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51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52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53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54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55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56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57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58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59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60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61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62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63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64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65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66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67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68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69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70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71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72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73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74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75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76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77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78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79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80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81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82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83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84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85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86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87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88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89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90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91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92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93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94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95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96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97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98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6999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7000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7001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</p:grpSp>
      <p:sp>
        <p:nvSpPr>
          <p:cNvPr id="247002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898542D4-FEB7-4543-9C5E-39DC83E7BD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7003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7004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7005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47006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7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  <p:sldLayoutId id="2147483825" r:id="rId13"/>
    <p:sldLayoutId id="2147483826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2"/>
            <a:ext cx="8135937" cy="259714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800000"/>
                </a:solidFill>
              </a:rPr>
              <a:t>Ломоносов М.Ю. Его роль в развитии языкознания </a:t>
            </a:r>
            <a:endParaRPr lang="ru-RU" sz="4000" b="1" dirty="0" smtClean="0">
              <a:solidFill>
                <a:srgbClr val="800000"/>
              </a:solidFill>
            </a:endParaRP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72198" y="5500702"/>
            <a:ext cx="3071802" cy="135729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 Кулиш А.А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72 группа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Смерть М.В.Ломоносова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51275" y="1628775"/>
            <a:ext cx="5041900" cy="4530725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sz="2800" smtClean="0"/>
              <a:t>4(5) апреля 1765 года М.В. Ломоносов умер на 54 году жизни, после тяжелой болезни, в Петербурге, похоронен на кладбище Александро-Невской лавры.</a:t>
            </a:r>
          </a:p>
        </p:txBody>
      </p:sp>
      <p:pic>
        <p:nvPicPr>
          <p:cNvPr id="17412" name="Picture 4" descr="180px-Lomonosov_Grav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1557338"/>
            <a:ext cx="3509962" cy="46799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5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3843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/>
              <a:t>Достижения Михаила Васильевича Ломоносова в области наук.</a:t>
            </a:r>
          </a:p>
        </p:txBody>
      </p:sp>
      <p:graphicFrame>
        <p:nvGraphicFramePr>
          <p:cNvPr id="2050" name="Diagram 10"/>
          <p:cNvGraphicFramePr>
            <a:graphicFrameLocks/>
          </p:cNvGraphicFramePr>
          <p:nvPr>
            <p:ph type="dgm" idx="4294967295"/>
          </p:nvPr>
        </p:nvGraphicFramePr>
        <p:xfrm>
          <a:off x="468313" y="1844675"/>
          <a:ext cx="8208962" cy="4464050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Ломоносов – ученый.</a:t>
            </a:r>
            <a:endParaRPr lang="ru-RU" smtClean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924300" y="1600200"/>
            <a:ext cx="4762500" cy="45339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Ломоносов в 1743 написал «Краткое руководство к риторике </a:t>
            </a:r>
            <a:r>
              <a:rPr lang="ru-RU" sz="1800" dirty="0" smtClean="0"/>
              <a:t>на пользу </a:t>
            </a:r>
            <a:r>
              <a:rPr lang="ru-RU" sz="1800" dirty="0" smtClean="0"/>
              <a:t>любителей сладкоречия» на русском языке</a:t>
            </a:r>
            <a:r>
              <a:rPr lang="ru-RU" sz="1800" dirty="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 Основной труд </a:t>
            </a:r>
            <a:r>
              <a:rPr lang="ru-RU" sz="1800" dirty="0" smtClean="0"/>
              <a:t>Ломоносова по риторике - «Риторика» 1748 года,  которая стала, по сути, первой в России </a:t>
            </a:r>
            <a:r>
              <a:rPr lang="ru-RU" sz="1800" dirty="0" smtClean="0"/>
              <a:t>хрестоматией мировой </a:t>
            </a:r>
            <a:r>
              <a:rPr lang="ru-RU" sz="1800" dirty="0" smtClean="0"/>
              <a:t>литературы, включавшей также лучшие произведения отечественной словесности. </a:t>
            </a:r>
            <a:endParaRPr lang="ru-RU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Пособия </a:t>
            </a:r>
            <a:r>
              <a:rPr lang="ru-RU" sz="1800" dirty="0" smtClean="0"/>
              <a:t>Ломоносова были первыми общедоступными руководствами по красноречию. Само определение риторики у </a:t>
            </a:r>
            <a:r>
              <a:rPr lang="ru-RU" sz="1800" dirty="0" smtClean="0"/>
              <a:t>него традиционно</a:t>
            </a:r>
            <a:r>
              <a:rPr lang="ru-RU" sz="1800" dirty="0" smtClean="0"/>
              <a:t>: "Красноречие есть искусство о всякой данной материи красно говорить и  тем приклонять других к своему  об оной мнению".</a:t>
            </a:r>
          </a:p>
        </p:txBody>
      </p:sp>
      <p:pic>
        <p:nvPicPr>
          <p:cNvPr id="18436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6463" y="1847850"/>
            <a:ext cx="2817812" cy="4029075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335846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>
                <a:latin typeface="+mj-lt"/>
              </a:rPr>
              <a:t> </a:t>
            </a:r>
            <a:r>
              <a:rPr lang="ru-RU" b="1" dirty="0">
                <a:latin typeface="+mj-lt"/>
                <a:cs typeface="Times New Roman" pitchFamily="18" charset="0"/>
              </a:rPr>
              <a:t>Важно подчеркнуть, что Ломоносов определил наиболее продуктивные для терминологии словообразовательные схемы:</a:t>
            </a:r>
          </a:p>
          <a:p>
            <a:pPr algn="just"/>
            <a:r>
              <a:rPr lang="ru-RU" dirty="0">
                <a:latin typeface="+mj-lt"/>
                <a:cs typeface="Times New Roman" pitchFamily="18" charset="0"/>
              </a:rPr>
              <a:t>1. Путем суффиксации (тягость);</a:t>
            </a:r>
          </a:p>
          <a:p>
            <a:pPr algn="just"/>
            <a:r>
              <a:rPr lang="ru-RU" dirty="0">
                <a:latin typeface="+mj-lt"/>
                <a:cs typeface="Times New Roman" pitchFamily="18" charset="0"/>
              </a:rPr>
              <a:t>2. Путем сочетания слов (зажигательное стекло, зрительная труба, преломленный луч).</a:t>
            </a:r>
          </a:p>
          <a:p>
            <a:pPr algn="just"/>
            <a:r>
              <a:rPr lang="ru-RU" dirty="0">
                <a:latin typeface="+mj-lt"/>
                <a:cs typeface="Times New Roman" pitchFamily="18" charset="0"/>
              </a:rPr>
              <a:t>Ломоносов при разработке терминологии держался следующих точно выраженных научных положений:</a:t>
            </a:r>
          </a:p>
          <a:p>
            <a:pPr algn="just"/>
            <a:r>
              <a:rPr lang="ru-RU" dirty="0">
                <a:latin typeface="+mj-lt"/>
                <a:cs typeface="Times New Roman" pitchFamily="18" charset="0"/>
              </a:rPr>
              <a:t>а) чужестранные слова научные и термины надо переводить на русский язык;</a:t>
            </a:r>
          </a:p>
          <a:p>
            <a:pPr algn="just"/>
            <a:r>
              <a:rPr lang="ru-RU" dirty="0">
                <a:latin typeface="+mj-lt"/>
                <a:cs typeface="Times New Roman" pitchFamily="18" charset="0"/>
              </a:rPr>
              <a:t>б) оставлять непереведенными слова лишь в случае невозможности подыскать вполне равнозначное русское слово или когда иностранное слово получило всеобщее распространение;</a:t>
            </a:r>
          </a:p>
          <a:p>
            <a:pPr algn="just"/>
            <a:r>
              <a:rPr lang="ru-RU" dirty="0">
                <a:latin typeface="+mj-lt"/>
                <a:cs typeface="Times New Roman" pitchFamily="18" charset="0"/>
              </a:rPr>
              <a:t>в) </a:t>
            </a:r>
            <a:r>
              <a:rPr lang="ru-RU" dirty="0" err="1">
                <a:latin typeface="+mj-lt"/>
                <a:cs typeface="Times New Roman" pitchFamily="18" charset="0"/>
              </a:rPr>
              <a:t>в</a:t>
            </a:r>
            <a:r>
              <a:rPr lang="ru-RU" dirty="0">
                <a:latin typeface="+mj-lt"/>
                <a:cs typeface="Times New Roman" pitchFamily="18" charset="0"/>
              </a:rPr>
              <a:t> этом случае придавать иностранному слову форму, наиболее сродную русскому языку.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Русский язык и литература: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12875"/>
            <a:ext cx="7905750" cy="38893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smtClean="0">
                <a:solidFill>
                  <a:schemeClr val="tx2"/>
                </a:solidFill>
              </a:rPr>
              <a:t>		 Ломоносов – автор «Российской грамматики» (1755 год). Он упорядочил письменную речь и разделил язык на </a:t>
            </a:r>
            <a:r>
              <a:rPr lang="ru-RU" sz="2400" b="1" smtClean="0"/>
              <a:t>«три рода речений», три «штиля»: высокий, средний, низкий.</a:t>
            </a:r>
            <a:endParaRPr lang="ru-RU" sz="24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smtClean="0">
                <a:solidFill>
                  <a:schemeClr val="tx2"/>
                </a:solidFill>
              </a:rPr>
              <a:t>		В зависимости от соотношения разных стилистических пластов языка (старославянская, литературная и разговорная лексика), Ломоносов регламентировал жанровые требования: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smtClean="0">
                <a:solidFill>
                  <a:schemeClr val="tx2"/>
                </a:solidFill>
              </a:rPr>
              <a:t>		</a:t>
            </a:r>
            <a:r>
              <a:rPr lang="ru-RU" sz="2400" b="1" smtClean="0"/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b="1" smtClean="0"/>
          </a:p>
        </p:txBody>
      </p:sp>
      <p:graphicFrame>
        <p:nvGraphicFramePr>
          <p:cNvPr id="208900" name="Group 4"/>
          <p:cNvGraphicFramePr>
            <a:graphicFrameLocks noGrp="1"/>
          </p:cNvGraphicFramePr>
          <p:nvPr/>
        </p:nvGraphicFramePr>
        <p:xfrm>
          <a:off x="971550" y="4724400"/>
          <a:ext cx="7056438" cy="1584326"/>
        </p:xfrm>
        <a:graphic>
          <a:graphicData uri="http://schemas.openxmlformats.org/drawingml/2006/table">
            <a:tbl>
              <a:tblPr/>
              <a:tblGrid>
                <a:gridCol w="1763713"/>
                <a:gridCol w="1765300"/>
                <a:gridCol w="1763712"/>
                <a:gridCol w="1763713"/>
              </a:tblGrid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 стиль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стиль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 стиль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Жанры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Трагедии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Повести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Комедии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Оды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Стихотворения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Басни, сатиры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3962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smtClean="0"/>
              <a:t>Выдающиеся русские люди высоко ценили заслуги М.В.Ломоносова.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44675"/>
            <a:ext cx="8229600" cy="453072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ru-RU" sz="2800" smtClean="0"/>
              <a:t>«Слово твое, живущее присно и во веки в творениях твоих, слово российского племени, тобою обновленное, пролетит во устах народных за необразимый горизонт столетий» - писал </a:t>
            </a:r>
            <a:r>
              <a:rPr lang="ru-RU" sz="2800" b="1" smtClean="0">
                <a:solidFill>
                  <a:srgbClr val="FF0000"/>
                </a:solidFill>
              </a:rPr>
              <a:t>А.Н.Радищев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800" b="1" smtClean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sz="2800" smtClean="0"/>
              <a:t>«Ломоносов был великий человек. Между Петром </a:t>
            </a:r>
            <a:r>
              <a:rPr lang="en-US" sz="2800" smtClean="0"/>
              <a:t>I</a:t>
            </a:r>
            <a:r>
              <a:rPr lang="ru-RU" sz="2800" smtClean="0"/>
              <a:t> и Екатериною </a:t>
            </a:r>
            <a:r>
              <a:rPr lang="en-US" sz="2800" smtClean="0"/>
              <a:t>II</a:t>
            </a:r>
            <a:r>
              <a:rPr lang="ru-RU" sz="2800" smtClean="0"/>
              <a:t> он один является самобытным сподвижником просвещения. Он создал первый университет. Он, лучше сказать, сам был первым университетом.» - сказал о нам замечательно </a:t>
            </a:r>
            <a:r>
              <a:rPr lang="ru-RU" sz="2800" b="1" smtClean="0">
                <a:solidFill>
                  <a:srgbClr val="FF0000"/>
                </a:solidFill>
              </a:rPr>
              <a:t>А.С.Пушкин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7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chemeClr val="tx1"/>
                </a:solidFill>
              </a:rPr>
              <a:t>Именем Ломоносова названы:</a:t>
            </a:r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61975" y="1617663"/>
            <a:ext cx="4005263" cy="4470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/>
              <a:t>Московский государственный университет.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/>
              <a:t>Архангельский театр драмы.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/>
              <a:t>Национальный горный университет в Днепропетровске.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/>
              <a:t>Кратер Ломоносова на Луне.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4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b="1" smtClean="0"/>
          </a:p>
        </p:txBody>
      </p:sp>
      <p:sp>
        <p:nvSpPr>
          <p:cNvPr id="43019" name="Rectangle 11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/>
              <a:t>Именем Ломоносова названы многие улицы в городах России.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/>
              <a:t>Ломоносовский проспект в Москве.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/>
              <a:t>Гимназия Ломоносова в Риге.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/>
              <a:t> Город в составе Петродворцового района Санкт-Петербурге.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ВНИМАНИЕ!!!</a:t>
            </a:r>
            <a:endParaRPr lang="ru-RU" dirty="0"/>
          </a:p>
        </p:txBody>
      </p:sp>
      <p:pic>
        <p:nvPicPr>
          <p:cNvPr id="4" name="Рисунок 3" descr="azot_lomonoso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1285860"/>
            <a:ext cx="4786346" cy="51401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   Как архангельский мужик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   По своей и Божьей воле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   Стал разумен и велик.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             Н.Некрасов</a:t>
            </a:r>
          </a:p>
        </p:txBody>
      </p:sp>
      <p:pic>
        <p:nvPicPr>
          <p:cNvPr id="8195" name="Picture 3" descr="lomonosov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1412875"/>
            <a:ext cx="3079750" cy="4202113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Жизнь Великого человека!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ru-RU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6600" b="1" u="sng" smtClean="0"/>
              <a:t>1711 – 1765</a:t>
            </a:r>
            <a:r>
              <a:rPr lang="ru-RU" sz="660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От Холмогор до Санкт-Петербурга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>         М. В. Ломоносов родился 8(19) ноября 1711 года в деревне одного из островов дельты Северной Двины против Холмогор Архангельской губернии. В девятилетнем возрасте он лишился матери, а мачеха была «злой и завистливой» и противилась его стремлениям.  Втайне от отца он получил на руки паспорт, отложил денег, одежду и с рыбным обозом отправился в Москву (декабрь 1730 года). </a:t>
            </a:r>
          </a:p>
        </p:txBody>
      </p:sp>
      <p:pic>
        <p:nvPicPr>
          <p:cNvPr id="12292" name="Picture 4" descr="2301-1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405313" y="1992313"/>
            <a:ext cx="4270375" cy="3557587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Первые шаги в учебе…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284663" y="1600200"/>
            <a:ext cx="4608512" cy="4530725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sz="2800" smtClean="0"/>
              <a:t>Местный дьяк Семен Никитич Сабельников обучил Михаила читать и писать, и судьба повела его к Познанию и свершениям во имя России.</a:t>
            </a:r>
          </a:p>
        </p:txBody>
      </p:sp>
      <p:pic>
        <p:nvPicPr>
          <p:cNvPr id="13316" name="Picture 4" descr="ломоносв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00100" y="1868488"/>
            <a:ext cx="3352800" cy="3997325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Самообразование Ломоносова осуществлялось на: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675687" cy="4530725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sz="3600" smtClean="0"/>
              <a:t>«Грамматике»Мелентия Смотрицкого,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3600" smtClean="0"/>
              <a:t> </a:t>
            </a:r>
          </a:p>
          <a:p>
            <a:pPr algn="just" eaLnBrk="1" hangingPunct="1">
              <a:defRPr/>
            </a:pPr>
            <a:r>
              <a:rPr lang="ru-RU" sz="3600" smtClean="0"/>
              <a:t>«Арифметике» Леона Магницкого,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ru-RU" sz="3600" smtClean="0"/>
          </a:p>
          <a:p>
            <a:pPr algn="just" eaLnBrk="1" hangingPunct="1">
              <a:defRPr/>
            </a:pPr>
            <a:r>
              <a:rPr lang="ru-RU" sz="3600" smtClean="0"/>
              <a:t>«Псалтыре» Симеона Полоцкого.</a:t>
            </a:r>
            <a:r>
              <a:rPr lang="ru-RU" sz="4000" smtClean="0"/>
              <a:t> </a:t>
            </a:r>
          </a:p>
          <a:p>
            <a:pPr algn="just" eaLnBrk="1" hangingPunct="1">
              <a:defRPr/>
            </a:pPr>
            <a:endParaRPr lang="ru-RU" sz="4000" smtClean="0"/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4000" smtClean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15888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Академии и университеты, которые покорил М.В.Ломоносов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59113" y="4508500"/>
            <a:ext cx="6400800" cy="1752600"/>
          </a:xfrm>
        </p:spPr>
        <p:txBody>
          <a:bodyPr/>
          <a:lstStyle/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AutoNum type="arabicParenR"/>
              <a:defRPr/>
            </a:pPr>
            <a:r>
              <a:rPr lang="ru-RU" sz="2800" smtClean="0"/>
              <a:t>Славяно-греко-латинская академия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AutoNum type="arabicParenR"/>
              <a:defRPr/>
            </a:pPr>
            <a:r>
              <a:rPr lang="ru-RU" sz="2800" smtClean="0"/>
              <a:t>Академия наук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AutoNum type="arabicParenR"/>
              <a:defRPr/>
            </a:pPr>
            <a:r>
              <a:rPr lang="ru-RU" sz="2800" smtClean="0"/>
              <a:t>Марбургский университет</a:t>
            </a:r>
          </a:p>
        </p:txBody>
      </p:sp>
      <p:pic>
        <p:nvPicPr>
          <p:cNvPr id="15364" name="Picture 4" descr="московская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2060575"/>
            <a:ext cx="2916237" cy="2095500"/>
          </a:xfrm>
        </p:spPr>
      </p:pic>
      <p:pic>
        <p:nvPicPr>
          <p:cNvPr id="15365" name="Picture 5" descr="01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5003800" y="2060575"/>
            <a:ext cx="3336925" cy="2160588"/>
          </a:xfrm>
        </p:spPr>
      </p:pic>
      <p:pic>
        <p:nvPicPr>
          <p:cNvPr id="15366" name="Picture 6" descr="славяно греко латинская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539750" y="4508500"/>
            <a:ext cx="2087563" cy="19446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Личная жизнь.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ru-RU" sz="2000" smtClean="0"/>
              <a:t>Ломоносов женился еще за границей, в 1740 г., в Марбурге, на Елизавете Цильх. Семейная жизнь Ломоносова была, по-видимому, довольно спокойной. Из детей после Ломоносова осталась лишь единственная дочь Елена, вышедшая замуж за Константинова, сына брянского священника. Ее потомство, как и потомство сестры Ломоносова, в Архангельской губернии, существует доныне. </a:t>
            </a:r>
          </a:p>
        </p:txBody>
      </p:sp>
      <p:pic>
        <p:nvPicPr>
          <p:cNvPr id="16388" name="Picture 4" descr="180px-Lomonosov-house_marburg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159375" y="1631950"/>
            <a:ext cx="3186113" cy="4244975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60350"/>
            <a:ext cx="8229600" cy="13843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smtClean="0"/>
              <a:t>Качества, присущие М.В. Ломоносову.</a:t>
            </a:r>
          </a:p>
        </p:txBody>
      </p:sp>
      <p:graphicFrame>
        <p:nvGraphicFramePr>
          <p:cNvPr id="1026" name="Organization Chart 10"/>
          <p:cNvGraphicFramePr>
            <a:graphicFrameLocks/>
          </p:cNvGraphicFramePr>
          <p:nvPr>
            <p:ph type="dgm" idx="4294967295"/>
          </p:nvPr>
        </p:nvGraphicFramePr>
        <p:xfrm>
          <a:off x="323850" y="2133600"/>
          <a:ext cx="8208963" cy="446405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очки">
  <a:themeElements>
    <a:clrScheme name="Точки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Точ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очки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425</TotalTime>
  <Words>507</Words>
  <Application>Microsoft Office PowerPoint</Application>
  <PresentationFormat>Экран (4:3)</PresentationFormat>
  <Paragraphs>93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Wingdings</vt:lpstr>
      <vt:lpstr>Calibri</vt:lpstr>
      <vt:lpstr>Times New Roman</vt:lpstr>
      <vt:lpstr>Точки</vt:lpstr>
      <vt:lpstr>Ломоносов М.Ю. Его роль в развитии языкознания </vt:lpstr>
      <vt:lpstr>Слайд 2</vt:lpstr>
      <vt:lpstr>Жизнь Великого человека!</vt:lpstr>
      <vt:lpstr>От Холмогор до Санкт-Петербурга</vt:lpstr>
      <vt:lpstr>Первые шаги в учебе…</vt:lpstr>
      <vt:lpstr>Самообразование Ломоносова осуществлялось на:</vt:lpstr>
      <vt:lpstr>Академии и университеты, которые покорил М.В.Ломоносов</vt:lpstr>
      <vt:lpstr>Личная жизнь.</vt:lpstr>
      <vt:lpstr>Качества, присущие М.В. Ломоносову.</vt:lpstr>
      <vt:lpstr>Смерть М.В.Ломоносова</vt:lpstr>
      <vt:lpstr>Достижения Михаила Васильевича Ломоносова в области наук.</vt:lpstr>
      <vt:lpstr>Ломоносов – ученый.</vt:lpstr>
      <vt:lpstr>Слайд 13</vt:lpstr>
      <vt:lpstr>Русский язык и литература:</vt:lpstr>
      <vt:lpstr>Выдающиеся русские люди высоко ценили заслуги М.В.Ломоносова.</vt:lpstr>
      <vt:lpstr>Именем Ломоносова названы: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Солнце русского просвещения!</dc:title>
  <dc:creator>Home</dc:creator>
  <cp:lastModifiedBy>Настя</cp:lastModifiedBy>
  <cp:revision>26</cp:revision>
  <dcterms:created xsi:type="dcterms:W3CDTF">2008-11-12T05:53:50Z</dcterms:created>
  <dcterms:modified xsi:type="dcterms:W3CDTF">2014-12-17T07:06:01Z</dcterms:modified>
</cp:coreProperties>
</file>