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94709" autoAdjust="0"/>
  </p:normalViewPr>
  <p:slideViewPr>
    <p:cSldViewPr>
      <p:cViewPr varScale="1">
        <p:scale>
          <a:sx n="74" d="100"/>
          <a:sy n="74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5%D1%80%D0%B5%D1%81%D1%82%D0%BE%D0%BC%D0%B0%D1%82%D1%96%D1%8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-referat.com/%D0%9F%D1%96%D0%B7%D0%BD%D0%B0%D0%BD%D0%BD%D1%8F" TargetMode="External"/><Relationship Id="rId4" Type="http://schemas.openxmlformats.org/officeDocument/2006/relationships/hyperlink" Target="http://ua-referat.com/%D0%9C%D0%BE%D0%B2%D0%B0_%D1%82%D1%96%D0%BB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0"/>
            <a:ext cx="7851648" cy="1828800"/>
          </a:xfrm>
          <a:ln w="57150"/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Невербальні засоби спілкування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 descr="http://2.bp.blogspot.com/-25gd60kTctA/UTpey6ZekgI/AAAAAAAAB80/3qyaqW9hFS4/s1600/x_5f6608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54813" cy="450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oldmaral.ucoz.ru/shablonPPT_2/zelenaja_vol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714356"/>
            <a:ext cx="8501122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 </a:t>
            </a:r>
            <a:r>
              <a:rPr lang="ru-RU" dirty="0" err="1" smtClean="0"/>
              <a:t>Піз</a:t>
            </a:r>
            <a:r>
              <a:rPr lang="ru-RU" dirty="0" smtClean="0"/>
              <a:t> </a:t>
            </a:r>
            <a:r>
              <a:rPr lang="ru-RU" dirty="0" err="1" smtClean="0"/>
              <a:t>Аллан</a:t>
            </a:r>
            <a:r>
              <a:rPr lang="ru-RU" dirty="0" smtClean="0"/>
              <a:t>. Як </a:t>
            </a:r>
            <a:r>
              <a:rPr lang="ru-RU" dirty="0" err="1" smtClean="0"/>
              <a:t>читати</a:t>
            </a:r>
            <a:r>
              <a:rPr lang="ru-RU" dirty="0" smtClean="0"/>
              <a:t> думки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жестів</a:t>
            </a:r>
            <a:r>
              <a:rPr lang="ru-RU" dirty="0" smtClean="0"/>
              <a:t> / Пер. </a:t>
            </a:r>
            <a:r>
              <a:rPr lang="ru-RU" dirty="0" err="1" smtClean="0"/>
              <a:t>з</a:t>
            </a:r>
            <a:r>
              <a:rPr lang="ru-RU" dirty="0" smtClean="0"/>
              <a:t> англ. М. Котляр. - М.: </a:t>
            </a:r>
            <a:r>
              <a:rPr lang="ru-RU" dirty="0" err="1" smtClean="0"/>
              <a:t>Сенс</a:t>
            </a:r>
            <a:r>
              <a:rPr lang="ru-RU" dirty="0" smtClean="0"/>
              <a:t>, 1995. - 278 с. </a:t>
            </a:r>
            <a:br>
              <a:rPr lang="ru-RU" dirty="0" smtClean="0"/>
            </a:br>
            <a:r>
              <a:rPr lang="ru-RU" dirty="0" smtClean="0"/>
              <a:t>2. Популярна </a:t>
            </a:r>
            <a:r>
              <a:rPr lang="ru-RU" dirty="0" err="1" smtClean="0"/>
              <a:t>психологія</a:t>
            </a:r>
            <a:r>
              <a:rPr lang="ru-RU" dirty="0" smtClean="0"/>
              <a:t>. </a:t>
            </a:r>
            <a:r>
              <a:rPr lang="ru-RU" dirty="0" err="1" smtClean="0">
                <a:hlinkClick r:id="rId3" tooltip="Хрестоматія"/>
              </a:rPr>
              <a:t>Хрестоматія</a:t>
            </a:r>
            <a:r>
              <a:rPr lang="ru-RU" dirty="0" smtClean="0"/>
              <a:t> / За ред. В. Мироненко. - М, 1990. - 366 с. 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Штангль</a:t>
            </a:r>
            <a:r>
              <a:rPr lang="ru-RU" dirty="0" smtClean="0"/>
              <a:t> А. </a:t>
            </a:r>
            <a:r>
              <a:rPr lang="ru-RU" dirty="0" err="1" smtClean="0">
                <a:hlinkClick r:id="rId4" tooltip="Мова тіла"/>
              </a:rPr>
              <a:t>Моватіла</a:t>
            </a:r>
            <a:r>
              <a:rPr lang="ru-RU" dirty="0" smtClean="0"/>
              <a:t>. </a:t>
            </a:r>
            <a:r>
              <a:rPr lang="ru-RU" dirty="0" err="1" smtClean="0">
                <a:hlinkClick r:id="rId5" tooltip="Пізнання"/>
              </a:rPr>
              <a:t>Пізнання</a:t>
            </a:r>
            <a:r>
              <a:rPr lang="ru-RU" dirty="0" smtClean="0"/>
              <a:t> людей у ​​</a:t>
            </a:r>
            <a:r>
              <a:rPr lang="ru-RU" dirty="0" err="1" smtClean="0"/>
              <a:t>професійному</a:t>
            </a:r>
            <a:r>
              <a:rPr lang="ru-RU" dirty="0" smtClean="0"/>
              <a:t> та </a:t>
            </a:r>
            <a:r>
              <a:rPr lang="ru-RU" dirty="0" err="1" smtClean="0"/>
              <a:t>повсякденному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 - М., 1986. - 223с. 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Щокін</a:t>
            </a:r>
            <a:r>
              <a:rPr lang="ru-RU" dirty="0" smtClean="0"/>
              <a:t> Г. Як </a:t>
            </a:r>
            <a:r>
              <a:rPr lang="ru-RU" dirty="0" err="1" smtClean="0"/>
              <a:t>читати</a:t>
            </a:r>
            <a:r>
              <a:rPr lang="ru-RU" dirty="0" smtClean="0"/>
              <a:t> людей по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зовнішньому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. - К., 1992. - 239с.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6-131113034436-phpapp02/95/6-10-638.jpg?cb=1384314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80010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невербальну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комунікацію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Нові дослідження в сфері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невербаліки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Місце і роль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паралінгвістики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 процесі передачі невербальної інформації.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Аллан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Барбара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Піз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42" y="1000108"/>
            <a:ext cx="600079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7356" y="1142984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Невербальні засоби спілкування -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571876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це система немовних знаків, що слугують засобами для обміну інформацією між людьми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14290"/>
            <a:ext cx="8786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«конгруентність»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(збіг слів та жестів)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«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неконгруентність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(відсутність збігу вербальних та невербальних      сигналів людини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prazdnodar.ru/wp-content/uploads/2011/06/podrpraz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2308205" cy="1578290"/>
          </a:xfrm>
          <a:prstGeom prst="rect">
            <a:avLst/>
          </a:prstGeom>
          <a:noFill/>
        </p:spPr>
      </p:pic>
      <p:pic>
        <p:nvPicPr>
          <p:cNvPr id="26629" name="Picture 5" descr="http://vesmirnaladoni2011.ru/wp-content/uploads/2012/07/Advokat-Prisyazhny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929198"/>
            <a:ext cx="2500298" cy="1666865"/>
          </a:xfrm>
          <a:prstGeom prst="rect">
            <a:avLst/>
          </a:prstGeom>
          <a:noFill/>
        </p:spPr>
      </p:pic>
      <p:pic>
        <p:nvPicPr>
          <p:cNvPr id="26631" name="Picture 7" descr="http://doba.te.ua/wp-content/uploads/2013/04/550915_510741588949558_11685392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86058"/>
            <a:ext cx="2500330" cy="1857388"/>
          </a:xfrm>
          <a:prstGeom prst="rect">
            <a:avLst/>
          </a:prstGeom>
          <a:noFill/>
        </p:spPr>
      </p:pic>
      <p:pic>
        <p:nvPicPr>
          <p:cNvPr id="26633" name="Picture 9" descr="http://www.facenews.ua/images/doc/8/e/8e76e49-72540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786322"/>
            <a:ext cx="2857496" cy="1904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images.myshared.ru/246840/slide_13.jpg"/>
          <p:cNvPicPr>
            <a:picLocks noChangeAspect="1" noChangeArrowheads="1"/>
          </p:cNvPicPr>
          <p:nvPr/>
        </p:nvPicPr>
        <p:blipFill>
          <a:blip r:embed="rId2"/>
          <a:srcRect r="41667"/>
          <a:stretch>
            <a:fillRect/>
          </a:stretch>
        </p:blipFill>
        <p:spPr bwMode="auto">
          <a:xfrm>
            <a:off x="0" y="0"/>
            <a:ext cx="53302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785794"/>
            <a:ext cx="32147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“Усі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рухи душі повинні супроводжуватися жестами, здатними пояснити справи душі і думки: жести кисті руки, пальців, усієї руки, простягнутої уперед, ноги, що вдаряє об землю, особливо міміка очей; жести подібні до мови тіла, яку розуміють навіть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дикарі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варвари”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564357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/>
              <a:t>ЦИЦЕРОН, римський оратор і філософ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ichnosti.net/photos/1536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143272" cy="40478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4291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Чарльз </a:t>
            </a:r>
            <a:r>
              <a:rPr lang="uk-UA" b="1" dirty="0" err="1" smtClean="0"/>
              <a:t>Дарвин</a:t>
            </a:r>
            <a:endParaRPr lang="ru-RU" b="1" dirty="0"/>
          </a:p>
        </p:txBody>
      </p:sp>
      <p:pic>
        <p:nvPicPr>
          <p:cNvPr id="30724" name="Picture 4" descr="http://i.livelib.ru/boocover/1000486581/l/8304/O_vyrazhenii_emotsij_u_cheloveka_i_zhivotny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00240"/>
            <a:ext cx="22860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1872 рік</a:t>
            </a:r>
            <a:endParaRPr lang="ru-RU" dirty="0"/>
          </a:p>
        </p:txBody>
      </p:sp>
      <p:sp>
        <p:nvSpPr>
          <p:cNvPr id="30728" name="AutoShape 8" descr="http://pedsovet.su/_ld/265/09177714.jpg"/>
          <p:cNvSpPr>
            <a:spLocks noChangeAspect="1" noChangeArrowheads="1"/>
          </p:cNvSpPr>
          <p:nvPr/>
        </p:nvSpPr>
        <p:spPr bwMode="auto">
          <a:xfrm>
            <a:off x="155575" y="-2155825"/>
            <a:ext cx="5635625" cy="45037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714356"/>
            <a:ext cx="6286544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857232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ПАРАЛІНГВІСТИКА</a:t>
            </a:r>
          </a:p>
          <a:p>
            <a:pPr algn="ctr"/>
            <a:endParaRPr lang="uk-UA" b="1" dirty="0" smtClean="0"/>
          </a:p>
          <a:p>
            <a:pPr algn="ctr"/>
            <a:r>
              <a:rPr lang="uk-UA" dirty="0" smtClean="0"/>
              <a:t>галузь науки, яка займається сферою несловесної комунікації</a:t>
            </a:r>
            <a:endParaRPr lang="ru-RU" dirty="0" smtClean="0"/>
          </a:p>
          <a:p>
            <a:pPr algn="ctr"/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4810" y="2500306"/>
            <a:ext cx="500066" cy="157163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500570"/>
            <a:ext cx="68580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невербальні  (</a:t>
            </a:r>
            <a:r>
              <a:rPr lang="uk-UA" b="1" dirty="0" err="1" smtClean="0">
                <a:solidFill>
                  <a:schemeClr val="tx1"/>
                </a:solidFill>
              </a:rPr>
              <a:t>паралінгвістичні</a:t>
            </a:r>
            <a:r>
              <a:rPr lang="uk-UA" b="1" dirty="0" smtClean="0">
                <a:solidFill>
                  <a:schemeClr val="tx1"/>
                </a:solidFill>
              </a:rPr>
              <a:t>) засоби комунікації </a:t>
            </a:r>
            <a:r>
              <a:rPr lang="uk-UA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жести, міміка, рухи тіла, а також властивості голосу, тон, паузи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86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Класифікація невербальних засобів спілкування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refdb.ru/images/658/1315142/7c93c11f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3" y="928670"/>
            <a:ext cx="702278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00" y="0"/>
            <a:ext cx="71438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7422" y="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Аллан</a:t>
            </a:r>
            <a:r>
              <a:rPr lang="uk-UA" sz="3200" b="1" dirty="0" smtClean="0">
                <a:solidFill>
                  <a:schemeClr val="bg1"/>
                </a:solidFill>
              </a:rPr>
              <a:t> і </a:t>
            </a:r>
            <a:r>
              <a:rPr lang="uk-UA" sz="3200" b="1" dirty="0" err="1" smtClean="0">
                <a:solidFill>
                  <a:schemeClr val="bg1"/>
                </a:solidFill>
              </a:rPr>
              <a:t>Барбара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Піз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www.f-kotler.narod.ru/images/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9" y="4000505"/>
            <a:ext cx="1892729" cy="2857496"/>
          </a:xfrm>
          <a:prstGeom prst="rect">
            <a:avLst/>
          </a:prstGeom>
          <a:noFill/>
        </p:spPr>
      </p:pic>
      <p:pic>
        <p:nvPicPr>
          <p:cNvPr id="34820" name="Picture 4" descr="http://loveread.ws/img/photo_books/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1" y="4000504"/>
            <a:ext cx="1527959" cy="2857496"/>
          </a:xfrm>
          <a:prstGeom prst="rect">
            <a:avLst/>
          </a:prstGeom>
          <a:noFill/>
        </p:spPr>
      </p:pic>
      <p:pic>
        <p:nvPicPr>
          <p:cNvPr id="34822" name="Picture 6" descr="http://booklya.com.ua/files/books/1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3"/>
            <a:ext cx="2286000" cy="2786058"/>
          </a:xfrm>
          <a:prstGeom prst="rect">
            <a:avLst/>
          </a:prstGeom>
          <a:noFill/>
        </p:spPr>
      </p:pic>
      <p:pic>
        <p:nvPicPr>
          <p:cNvPr id="34824" name="Picture 8" descr="http://finsecret.ru/images1/allan-pi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03855" cy="4071942"/>
          </a:xfrm>
          <a:prstGeom prst="rect">
            <a:avLst/>
          </a:prstGeom>
          <a:noFill/>
        </p:spPr>
      </p:pic>
      <p:pic>
        <p:nvPicPr>
          <p:cNvPr id="34826" name="Picture 10" descr="http://booklya.com.ua/files/books/38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7" y="4010924"/>
            <a:ext cx="1928825" cy="2847075"/>
          </a:xfrm>
          <a:prstGeom prst="rect">
            <a:avLst/>
          </a:prstGeom>
          <a:noFill/>
        </p:spPr>
      </p:pic>
      <p:pic>
        <p:nvPicPr>
          <p:cNvPr id="34828" name="Picture 12" descr="http://i.livelib.ru/boocover/1000024182/l/6d8f/Pochemu_muzhchiny_vrut_a_zhenschiny_revu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4000504"/>
            <a:ext cx="1714480" cy="2857496"/>
          </a:xfrm>
          <a:prstGeom prst="rect">
            <a:avLst/>
          </a:prstGeom>
          <a:noFill/>
        </p:spPr>
      </p:pic>
      <p:pic>
        <p:nvPicPr>
          <p:cNvPr id="34830" name="Picture 14" descr="http://psyholog.dp.ua/wp-content/uploads/2015/04/2015-MTV-Movie-Awards-Arrivals-_1lbX4F1Ike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714356"/>
            <a:ext cx="1971548" cy="32861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72066" y="1000108"/>
            <a:ext cx="407193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вербальні засоби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(лише слова)  -  7%,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звукові засоби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(тон голосу, інтонації звуку) -  38%,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невербальні засоби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55%.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114298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Передача інформації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193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Невербальні засоби спілкування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Невербальні засоби спілкування</dc:title>
  <cp:lastModifiedBy>Admin</cp:lastModifiedBy>
  <cp:revision>2</cp:revision>
  <dcterms:modified xsi:type="dcterms:W3CDTF">2015-05-25T19:09:10Z</dcterms:modified>
</cp:coreProperties>
</file>