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96240-6B55-4E29-B65E-F9EB7530A32E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F8FE80-28BE-49B3-9C18-7E692070DF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071678"/>
            <a:ext cx="8305800" cy="328614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ЮРИДИЧНА  ЛЕКСИКА В ЛУЦЬКИХ АКТОВИХ КНИГАХ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XVI – Х</a:t>
            </a:r>
            <a:r>
              <a:rPr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VII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95826"/>
          </a:xfrm>
        </p:spPr>
        <p:txBody>
          <a:bodyPr>
            <a:normAutofit/>
          </a:bodyPr>
          <a:lstStyle/>
          <a:p>
            <a:r>
              <a:rPr lang="ru-RU" sz="44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вирок</a:t>
            </a:r>
            <a:r>
              <a:rPr lang="ru-RU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</a:p>
          <a:p>
            <a:r>
              <a:rPr lang="uk-UA" sz="44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владность</a:t>
            </a:r>
            <a:r>
              <a:rPr lang="uk-UA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</a:p>
          <a:p>
            <a:r>
              <a:rPr lang="uk-UA" sz="44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возний</a:t>
            </a:r>
            <a:r>
              <a:rPr lang="uk-UA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</a:p>
          <a:p>
            <a:r>
              <a:rPr lang="ru-RU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квит</a:t>
            </a:r>
            <a:r>
              <a:rPr lang="uk-UA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</a:p>
          <a:p>
            <a:r>
              <a:rPr lang="uk-UA" sz="44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скарга.</a:t>
            </a:r>
            <a:endParaRPr lang="ru-RU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200" b="1" dirty="0" err="1" smtClean="0"/>
              <a:t>Запозичення</a:t>
            </a:r>
            <a:r>
              <a:rPr lang="ru-RU" sz="5200" b="1" dirty="0" smtClean="0"/>
              <a:t> </a:t>
            </a:r>
            <a:r>
              <a:rPr lang="ru-RU" sz="5200" b="1" dirty="0" err="1" smtClean="0"/>
              <a:t>з</a:t>
            </a:r>
            <a:r>
              <a:rPr lang="ru-RU" sz="5200" b="1" dirty="0" smtClean="0"/>
              <a:t> </a:t>
            </a:r>
            <a:r>
              <a:rPr lang="ru-RU" sz="5200" b="1" dirty="0" err="1" smtClean="0"/>
              <a:t>польської</a:t>
            </a:r>
            <a:r>
              <a:rPr lang="uk-UA" sz="5200" b="1" dirty="0" smtClean="0"/>
              <a:t>:</a:t>
            </a:r>
            <a:endParaRPr lang="ru-RU" sz="52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>
              <a:buNone/>
            </a:pPr>
            <a:r>
              <a:rPr lang="ru-RU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Воит</a:t>
            </a: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гεтман</a:t>
            </a:r>
            <a:r>
              <a:rPr lang="uk-UA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канцΛεр</a:t>
            </a:r>
            <a:r>
              <a:rPr lang="uk-UA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uk-UA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кнзь</a:t>
            </a:r>
            <a:r>
              <a:rPr lang="uk-UA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контракть</a:t>
            </a:r>
            <a:r>
              <a:rPr lang="uk-UA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крєдит</a:t>
            </a:r>
            <a:r>
              <a:rPr lang="uk-UA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реєстрь</a:t>
            </a: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шкода, бурмистр, </a:t>
            </a:r>
            <a:r>
              <a:rPr lang="ru-RU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хоружич</a:t>
            </a: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5400" b="1" i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гербь</a:t>
            </a: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000" b="1" dirty="0" err="1" smtClean="0"/>
              <a:t>Запозичення</a:t>
            </a:r>
            <a:r>
              <a:rPr lang="ru-RU" sz="5000" b="1" dirty="0" smtClean="0"/>
              <a:t> </a:t>
            </a:r>
            <a:r>
              <a:rPr lang="ru-RU" sz="5000" b="1" dirty="0" err="1" smtClean="0"/>
              <a:t>з</a:t>
            </a:r>
            <a:r>
              <a:rPr lang="ru-RU" sz="5000" b="1" dirty="0" smtClean="0"/>
              <a:t> </a:t>
            </a:r>
            <a:r>
              <a:rPr lang="ru-RU" sz="5000" b="1" dirty="0" err="1" smtClean="0"/>
              <a:t>німецької</a:t>
            </a:r>
            <a:r>
              <a:rPr lang="ru-RU" sz="5000" b="1" dirty="0" smtClean="0"/>
              <a:t>:</a:t>
            </a:r>
            <a:endParaRPr lang="ru-RU" sz="5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виж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випись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виправа, владика,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врядник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жалоба,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запись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зарука,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довод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лист, люстрація, позов,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позволєнє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постановлєнє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свідоцтво, справа, порука, обводити,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оглєданє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опис,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оповєданє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печать, присуджено, писар, пристав,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присяжни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староста,  </a:t>
            </a:r>
            <a:r>
              <a:rPr lang="uk-UA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увєзанє</a:t>
            </a:r>
            <a:r>
              <a:rPr lang="uk-UA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угода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>У пам’ятках наявні лексеми питомі, які також формують юридичну терміносистему:</a:t>
            </a:r>
            <a:endParaRPr lang="ru-RU" b="1" u="sng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95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а</a:t>
            </a:r>
            <a:r>
              <a:rPr lang="uk-UA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кътъ</a:t>
            </a:r>
            <a:r>
              <a:rPr lang="uk-UA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акція,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вирок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випис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запис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копія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лист,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позов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реєстр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свідоцтво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справа, </a:t>
            </a:r>
            <a:r>
              <a:rPr lang="ru-RU" sz="44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опис</a:t>
            </a:r>
            <a:r>
              <a:rPr lang="ru-RU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порука, шкода, герб, печать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/>
              <a:t>Деякі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лексеми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збереглись</a:t>
            </a:r>
            <a:r>
              <a:rPr lang="ru-RU" sz="4400" b="1" dirty="0" smtClean="0"/>
              <a:t> до </a:t>
            </a:r>
            <a:r>
              <a:rPr lang="ru-RU" sz="4400" b="1" dirty="0" err="1" smtClean="0"/>
              <a:t>сьогодні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і</a:t>
            </a:r>
            <a:r>
              <a:rPr lang="ru-RU" sz="4400" b="1" dirty="0" smtClean="0"/>
              <a:t> не </a:t>
            </a:r>
            <a:r>
              <a:rPr lang="ru-RU" sz="4400" b="1" dirty="0" err="1" smtClean="0"/>
              <a:t>вийшли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з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ужитку</a:t>
            </a:r>
            <a:r>
              <a:rPr lang="ru-RU" sz="4400" b="1" dirty="0" smtClean="0"/>
              <a:t>: </a:t>
            </a:r>
            <a:endParaRPr lang="ru-RU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квит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росказаню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гс~дрскому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водлέ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квиту до них под властною рукою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єго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кролέвскоє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на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двадцат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коп грш~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έи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нέго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квит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yзuти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Ми </a:t>
            </a:r>
            <a:r>
              <a:rPr lang="ru-RU" sz="36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квити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мається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увазі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повністю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розраховані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один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одним;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Виявлено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декілька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номенів</a:t>
            </a:r>
            <a:r>
              <a:rPr lang="ru-RU" b="1" i="1" dirty="0" smtClean="0"/>
              <a:t>.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збереглись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нашого</a:t>
            </a:r>
            <a:r>
              <a:rPr lang="ru-RU" b="1" i="1" dirty="0" smtClean="0"/>
              <a:t> часу, </a:t>
            </a:r>
            <a:r>
              <a:rPr lang="ru-RU" b="1" i="1" dirty="0" err="1" smtClean="0"/>
              <a:t>щоправда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значенням</a:t>
            </a:r>
            <a:r>
              <a:rPr lang="ru-RU" b="1" i="1" dirty="0" smtClean="0"/>
              <a:t>: </a:t>
            </a:r>
            <a:endParaRPr lang="ru-RU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мандат – пан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Воютинскии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тую заплату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ωт нέго взuвши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лист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записныи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мандат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гсд~рскии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лист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судовыи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позвы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лист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дέцкии έго млсти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кнз~u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Костέнтинов 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так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тέж 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вшέлuкиέ 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листы к тому праву▫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прислухаючиέ έму подавати</a:t>
            </a:r>
            <a:r>
              <a:rPr lang="ru-RU" sz="4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мέл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депутатський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мандат;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786478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жалоба – И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хотέчи ω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то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мовити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просил, абы то было записано. А так я тую жалобу и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ωповέданέго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книгъ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замковыхъ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записати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казалъ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скарга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;</a:t>
            </a:r>
          </a:p>
          <a:p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пристав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над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тыми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дέи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подданными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έέ подрέжскими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или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тогощъскими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при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жнивέ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был приставом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служέбник έέ Андри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Малиновскии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пристав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приставати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функціонує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переважно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розмовній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мові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sz="3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хоружич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врядник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воит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виж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бурмистер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мамрам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5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тестамент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Є </a:t>
            </a:r>
            <a:r>
              <a:rPr lang="ru-RU" sz="4800" b="1" dirty="0" err="1" smtClean="0"/>
              <a:t>лексеми</a:t>
            </a:r>
            <a:r>
              <a:rPr lang="ru-RU" sz="4800" b="1" dirty="0" smtClean="0"/>
              <a:t>. </a:t>
            </a:r>
            <a:r>
              <a:rPr lang="ru-RU" sz="4800" b="1" dirty="0" err="1" smtClean="0"/>
              <a:t>які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зовсім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вийшли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з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ужитку</a:t>
            </a:r>
            <a:r>
              <a:rPr lang="ru-RU" sz="4800" b="1" i="1" dirty="0" smtClean="0"/>
              <a:t>: </a:t>
            </a:r>
            <a:endParaRPr lang="ru-RU" sz="48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67132"/>
          </a:xfrm>
        </p:spPr>
        <p:txBody>
          <a:bodyPr>
            <a:normAutofit lnSpcReduction="10000"/>
          </a:bodyPr>
          <a:lstStyle/>
          <a:p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постановлєнє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постанова; </a:t>
            </a:r>
          </a:p>
          <a:p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увєзанє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уведеня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;</a:t>
            </a:r>
          </a:p>
          <a:p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оглєданє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оглядати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; </a:t>
            </a:r>
          </a:p>
          <a:p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врядник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урядник, </a:t>
            </a:r>
            <a:r>
              <a:rPr lang="ru-RU" sz="4800" i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упорядник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4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Autofit/>
          </a:bodyPr>
          <a:lstStyle/>
          <a:p>
            <a:pPr algn="ctr"/>
            <a:r>
              <a:rPr lang="ru-RU" sz="4600" b="1" dirty="0" smtClean="0"/>
              <a:t>Зараз </a:t>
            </a:r>
            <a:r>
              <a:rPr lang="ru-RU" sz="4600" b="1" dirty="0" err="1" smtClean="0"/>
              <a:t>вживаються</a:t>
            </a:r>
            <a:r>
              <a:rPr lang="ru-RU" sz="4600" b="1" dirty="0" smtClean="0"/>
              <a:t> </a:t>
            </a:r>
            <a:r>
              <a:rPr lang="ru-RU" sz="4600" b="1" dirty="0" err="1" smtClean="0"/>
              <a:t>деякі</a:t>
            </a:r>
            <a:r>
              <a:rPr lang="ru-RU" sz="4600" b="1" dirty="0" smtClean="0"/>
              <a:t> </a:t>
            </a:r>
            <a:r>
              <a:rPr lang="ru-RU" sz="4600" b="1" dirty="0" err="1" smtClean="0"/>
              <a:t>лексеми</a:t>
            </a:r>
            <a:r>
              <a:rPr lang="ru-RU" sz="4600" b="1" dirty="0" smtClean="0"/>
              <a:t>, </a:t>
            </a:r>
            <a:r>
              <a:rPr lang="ru-RU" sz="4600" b="1" dirty="0" err="1" smtClean="0"/>
              <a:t>але</a:t>
            </a:r>
            <a:r>
              <a:rPr lang="ru-RU" sz="4600" b="1" dirty="0" smtClean="0"/>
              <a:t> </a:t>
            </a:r>
            <a:r>
              <a:rPr lang="ru-RU" sz="4600" b="1" dirty="0" err="1" smtClean="0"/>
              <a:t>дещо</a:t>
            </a:r>
            <a:r>
              <a:rPr lang="ru-RU" sz="4600" b="1" dirty="0" smtClean="0"/>
              <a:t> </a:t>
            </a:r>
            <a:r>
              <a:rPr lang="ru-RU" sz="4600" b="1" dirty="0" err="1" smtClean="0"/>
              <a:t>видозмінились</a:t>
            </a:r>
            <a:r>
              <a:rPr lang="ru-RU" sz="4600" b="1" dirty="0" smtClean="0"/>
              <a:t>: </a:t>
            </a:r>
            <a:endParaRPr lang="ru-RU" sz="46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вирок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виректи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випись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виписати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запись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записати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квит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розрахувати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сплатити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позов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позволєнє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дозволяти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постановлєнє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постановляти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ставити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свєдоцтво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свідчити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оглєданє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оглядати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опис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описати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оповєданє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оповідати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присужєно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присуджувати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увєзанє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уводити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виж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знати;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писар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писати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пристав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приставити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 печать – </a:t>
            </a:r>
            <a:r>
              <a:rPr lang="ru-RU" sz="36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пекти</a:t>
            </a:r>
            <a:r>
              <a:rPr lang="ru-RU" sz="36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Здійснюючи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dirty="0" smtClean="0"/>
              <a:t> лексем </a:t>
            </a:r>
            <a:r>
              <a:rPr lang="ru-RU" b="1" dirty="0" err="1" smtClean="0"/>
              <a:t>було</a:t>
            </a:r>
            <a:r>
              <a:rPr lang="ru-RU" b="1" dirty="0" smtClean="0"/>
              <a:t> </a:t>
            </a:r>
            <a:r>
              <a:rPr lang="ru-RU" b="1" dirty="0" err="1" smtClean="0"/>
              <a:t>виявлено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більшість</a:t>
            </a:r>
            <a:r>
              <a:rPr lang="ru-RU" b="1" dirty="0" smtClean="0"/>
              <a:t> </a:t>
            </a:r>
            <a:r>
              <a:rPr lang="ru-RU" b="1" dirty="0" err="1" smtClean="0"/>
              <a:t>лексем</a:t>
            </a:r>
            <a:r>
              <a:rPr lang="ru-RU" b="1" dirty="0" smtClean="0"/>
              <a:t> </a:t>
            </a:r>
            <a:r>
              <a:rPr lang="ru-RU" b="1" dirty="0" err="1" smtClean="0"/>
              <a:t>віддієслівного</a:t>
            </a:r>
            <a:r>
              <a:rPr lang="ru-RU" b="1" dirty="0" smtClean="0"/>
              <a:t>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: </a:t>
            </a:r>
            <a:endParaRPr lang="ru-RU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>
            <a:normAutofit/>
          </a:bodyPr>
          <a:lstStyle/>
          <a:p>
            <a:r>
              <a:rPr lang="uk-UA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Мета </a:t>
            </a:r>
            <a:r>
              <a:rPr lang="uk-UA" dirty="0" smtClean="0"/>
              <a:t>– проаналізувати юридичну лексику в луцьких актових книгах, здійснити аналіз семантики та етимології слів, засвідчених у пам’ятках, простежити вживання лексики на сучасному етапі, виявити походження слів (</a:t>
            </a:r>
            <a:r>
              <a:rPr lang="uk-UA" dirty="0" err="1" smtClean="0"/>
              <a:t>питомість</a:t>
            </a:r>
            <a:r>
              <a:rPr lang="uk-UA" dirty="0" smtClean="0"/>
              <a:t> або запозиченість).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4572032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– И в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тых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пнз~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έх водлέ ωпису нέбожчика Дахна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пн~а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Жабокрыцъкого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присудили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смо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дέсяти служобъ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людέи 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зуполъныхъ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дворищах во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имtню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пана Гурина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Жабокрыцкого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 </a:t>
            </a:r>
            <a:r>
              <a:rPr lang="ru-RU" sz="32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Жабокрыках</a:t>
            </a:r>
            <a:r>
              <a:rPr lang="ru-RU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майна,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твір-опис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картини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; 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/>
              <a:t>Більшість</a:t>
            </a:r>
            <a:r>
              <a:rPr lang="ru-RU" sz="4400" b="1" dirty="0" smtClean="0"/>
              <a:t> лексем </a:t>
            </a:r>
            <a:r>
              <a:rPr lang="ru-RU" sz="4400" b="1" dirty="0" err="1" smtClean="0"/>
              <a:t>продовжують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функціонувати</a:t>
            </a:r>
            <a:r>
              <a:rPr lang="ru-RU" sz="4400" b="1" dirty="0" smtClean="0"/>
              <a:t> на </a:t>
            </a:r>
            <a:r>
              <a:rPr lang="ru-RU" sz="4400" b="1" dirty="0" err="1" smtClean="0"/>
              <a:t>сучасному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етапі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з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більшою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кількістю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значень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варіацій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929330"/>
          </a:xfrm>
        </p:spPr>
        <p:txBody>
          <a:bodyPr>
            <a:noAutofit/>
          </a:bodyPr>
          <a:lstStyle/>
          <a:p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шкода – И положил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пέрέд нимъ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столέ комисέи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гдрс~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киέ позов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комисарскии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рέистръ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пέчатю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шкод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подέланых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а положивши,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ωсвέтчил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мною,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вижом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служέбниками комисарскими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Лέвком Нарέчέнковичомъ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Вέлέрияном Стомичом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а сторонами,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которыи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 тот час при нас были – Лука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ωнисимович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из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Сέдник 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чоловtк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пана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Кивέрέцкого Симон</a:t>
            </a:r>
            <a:r>
              <a:rPr lang="ru-RU" sz="31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Хомич шкода 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іменник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 –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завдавати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шкоди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1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шкода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(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прислівник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 –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шкода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що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не вдалось </a:t>
            </a:r>
            <a:r>
              <a:rPr lang="ru-RU" sz="31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зробити</a:t>
            </a:r>
            <a:r>
              <a:rPr lang="ru-RU" sz="31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929486"/>
          </a:xfrm>
        </p:spPr>
        <p:txBody>
          <a:bodyPr>
            <a:normAutofit/>
          </a:bodyPr>
          <a:lstStyle/>
          <a:p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Луцьк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r>
              <a:rPr lang="uk-UA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кт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ов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книг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–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цін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ні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пам’ятк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не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тільки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для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дослідників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історії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мови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тих,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хто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займається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вивченням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юридичної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лексики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правових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процесів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а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для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всього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українського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народу, тому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книг</a:t>
            </a: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відобража</a:t>
            </a:r>
            <a:r>
              <a:rPr lang="uk-UA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ють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певний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період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історії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нашої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держави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Дослідження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лексем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правової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сфери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спираючись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на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матеріал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давньої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писемної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пам’ятки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дає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поштовх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для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подальших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досліджень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лексики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інших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галузей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6786610"/>
          </a:xfrm>
        </p:spPr>
        <p:txBody>
          <a:bodyPr>
            <a:normAutofit fontScale="90000"/>
          </a:bodyPr>
          <a:lstStyle/>
          <a:p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Для досягнення мети поставлено такі завдання: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uk-UA" i="1" dirty="0" smtClean="0"/>
              <a:t>вивчити спеціальну літературу з теми;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 </a:t>
            </a:r>
            <a:r>
              <a:rPr lang="uk-UA" i="1" dirty="0" smtClean="0"/>
              <a:t>дослідити мовну ситуацію того - періоду, а саме в кінці </a:t>
            </a:r>
            <a:r>
              <a:rPr i="1" smtClean="0"/>
              <a:t>XVI</a:t>
            </a:r>
            <a:r>
              <a:rPr lang="ru-RU" i="1" dirty="0" smtClean="0"/>
              <a:t> – </a:t>
            </a:r>
            <a:r>
              <a:rPr lang="uk-UA" i="1" dirty="0" smtClean="0"/>
              <a:t>на початку </a:t>
            </a:r>
            <a:r>
              <a:rPr i="1" smtClean="0"/>
              <a:t>XVII</a:t>
            </a:r>
            <a:r>
              <a:rPr lang="uk-UA" i="1" dirty="0" smtClean="0"/>
              <a:t> ст.;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 </a:t>
            </a:r>
            <a:r>
              <a:rPr lang="uk-UA" i="1" dirty="0" smtClean="0"/>
              <a:t>зібрати фактологічний матеріал;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 </a:t>
            </a:r>
            <a:r>
              <a:rPr lang="uk-UA" i="1" dirty="0" smtClean="0"/>
              <a:t>здійснити аналіз лексем.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1785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28718"/>
            <a:ext cx="8229600" cy="6215106"/>
          </a:xfrm>
        </p:spPr>
        <p:txBody>
          <a:bodyPr>
            <a:normAutofit/>
          </a:bodyPr>
          <a:lstStyle/>
          <a:p>
            <a:r>
              <a:rPr lang="uk-UA" sz="6000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Об’єкт </a:t>
            </a:r>
            <a:r>
              <a:rPr lang="uk-UA" sz="6000" dirty="0" smtClean="0"/>
              <a:t>дослідження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– </a:t>
            </a:r>
            <a:r>
              <a:rPr lang="uk-UA" sz="6000" dirty="0" smtClean="0"/>
              <a:t>луцькі актові книги </a:t>
            </a:r>
            <a:r>
              <a:rPr sz="6000" smtClean="0"/>
              <a:t>XVI</a:t>
            </a:r>
            <a:r>
              <a:rPr lang="uk-UA" sz="6000" dirty="0" smtClean="0"/>
              <a:t> – </a:t>
            </a:r>
            <a:r>
              <a:rPr sz="6000" smtClean="0"/>
              <a:t>XVII</a:t>
            </a:r>
            <a:r>
              <a:rPr lang="uk-UA" sz="6000" dirty="0" smtClean="0"/>
              <a:t> ст.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– виявлені в пам’ятках юридичні лексеми, їх семантико-структурні та стильові особливості, тематичні групи лексики юридичної термінології, які репрезентують назви осіб, правових дій, явищ, процесів, атрибутів, назв документації.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Предмет</a:t>
            </a:r>
            <a:r>
              <a:rPr lang="uk-UA" sz="6000" dirty="0" smtClean="0"/>
              <a:t> дослідження</a:t>
            </a:r>
            <a:endParaRPr lang="ru-RU" sz="6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i="1" dirty="0" smtClean="0"/>
              <a:t> що вперше проаналізована юридична лексика чотирьох тематичних груп, проаналізовано її семантику, походження, історичний розвиток, виявлено спільне й відмінне в функціонуванні аналізованих лексем в той період та у сучасній мові.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Autofit/>
          </a:bodyPr>
          <a:lstStyle/>
          <a:p>
            <a:r>
              <a:rPr lang="uk-UA" sz="4400" dirty="0" smtClean="0"/>
              <a:t>Наукова </a:t>
            </a:r>
            <a:r>
              <a:rPr lang="uk-U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новизна роботи</a:t>
            </a:r>
            <a:r>
              <a:rPr lang="uk-UA" sz="4400" dirty="0" smtClean="0"/>
              <a:t> полягає в тому,</a:t>
            </a:r>
            <a:endParaRPr lang="ru-RU" sz="4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38438"/>
          </a:xfrm>
        </p:spPr>
        <p:txBody>
          <a:bodyPr>
            <a:normAutofit fontScale="85000" lnSpcReduction="20000"/>
          </a:bodyPr>
          <a:lstStyle/>
          <a:p>
            <a:r>
              <a:rPr lang="ru-RU" sz="4300" dirty="0" smtClean="0"/>
              <a:t>1) </a:t>
            </a:r>
            <a:r>
              <a:rPr lang="ru-RU" sz="4300" dirty="0" err="1" smtClean="0"/>
              <a:t>назви</a:t>
            </a:r>
            <a:r>
              <a:rPr lang="ru-RU" sz="4300" dirty="0" smtClean="0"/>
              <a:t> </a:t>
            </a:r>
            <a:r>
              <a:rPr lang="ru-RU" sz="4300" dirty="0" err="1" smtClean="0"/>
              <a:t>урядових</a:t>
            </a:r>
            <a:r>
              <a:rPr lang="ru-RU" sz="4300" dirty="0" smtClean="0"/>
              <a:t> </a:t>
            </a:r>
            <a:r>
              <a:rPr lang="ru-RU" sz="4300" dirty="0" err="1" smtClean="0"/>
              <a:t>осіб</a:t>
            </a:r>
            <a:r>
              <a:rPr lang="ru-RU" sz="4300" dirty="0" smtClean="0"/>
              <a:t>;</a:t>
            </a:r>
          </a:p>
          <a:p>
            <a:r>
              <a:rPr lang="ru-RU" sz="4300" dirty="0" smtClean="0"/>
              <a:t>2) </a:t>
            </a:r>
            <a:r>
              <a:rPr lang="ru-RU" sz="4300" dirty="0" err="1" smtClean="0"/>
              <a:t>назви</a:t>
            </a:r>
            <a:r>
              <a:rPr lang="ru-RU" sz="4300" dirty="0" smtClean="0"/>
              <a:t> </a:t>
            </a:r>
            <a:r>
              <a:rPr lang="ru-RU" sz="4300" dirty="0" err="1" smtClean="0"/>
              <a:t>правових</a:t>
            </a:r>
            <a:r>
              <a:rPr lang="ru-RU" sz="4300" dirty="0" smtClean="0"/>
              <a:t> </a:t>
            </a:r>
            <a:r>
              <a:rPr lang="ru-RU" sz="4300" dirty="0" err="1" smtClean="0"/>
              <a:t>дій</a:t>
            </a:r>
            <a:r>
              <a:rPr lang="ru-RU" sz="4300" dirty="0" smtClean="0"/>
              <a:t>, </a:t>
            </a:r>
            <a:r>
              <a:rPr lang="ru-RU" sz="4300" dirty="0" err="1" smtClean="0"/>
              <a:t>процесів</a:t>
            </a:r>
            <a:r>
              <a:rPr lang="ru-RU" sz="4300" dirty="0" smtClean="0"/>
              <a:t>, </a:t>
            </a:r>
            <a:r>
              <a:rPr lang="ru-RU" sz="4300" dirty="0" err="1" smtClean="0"/>
              <a:t>явищ</a:t>
            </a:r>
            <a:r>
              <a:rPr lang="ru-RU" sz="4300" dirty="0" smtClean="0"/>
              <a:t>;</a:t>
            </a:r>
          </a:p>
          <a:p>
            <a:r>
              <a:rPr lang="ru-RU" sz="4300" dirty="0" smtClean="0"/>
              <a:t>3) </a:t>
            </a:r>
            <a:r>
              <a:rPr lang="ru-RU" sz="4300" dirty="0" err="1" smtClean="0"/>
              <a:t>назви</a:t>
            </a:r>
            <a:r>
              <a:rPr lang="ru-RU" sz="4300" dirty="0" smtClean="0"/>
              <a:t> </a:t>
            </a:r>
            <a:r>
              <a:rPr lang="ru-RU" sz="4300" dirty="0" err="1" smtClean="0"/>
              <a:t>правової</a:t>
            </a:r>
            <a:r>
              <a:rPr lang="ru-RU" sz="4300" dirty="0" smtClean="0"/>
              <a:t> </a:t>
            </a:r>
            <a:r>
              <a:rPr lang="ru-RU" sz="4300" dirty="0" err="1" smtClean="0"/>
              <a:t>документації</a:t>
            </a:r>
            <a:r>
              <a:rPr lang="ru-RU" sz="4300" dirty="0" smtClean="0"/>
              <a:t>;</a:t>
            </a:r>
          </a:p>
          <a:p>
            <a:r>
              <a:rPr lang="ru-RU" sz="4300" dirty="0" smtClean="0"/>
              <a:t>4) </a:t>
            </a:r>
            <a:r>
              <a:rPr lang="ru-RU" sz="4300" dirty="0" err="1" smtClean="0"/>
              <a:t>назви</a:t>
            </a:r>
            <a:r>
              <a:rPr lang="ru-RU" sz="4300" dirty="0" smtClean="0"/>
              <a:t> </a:t>
            </a:r>
            <a:r>
              <a:rPr lang="ru-RU" sz="4300" dirty="0" err="1" smtClean="0"/>
              <a:t>правових</a:t>
            </a:r>
            <a:r>
              <a:rPr lang="ru-RU" sz="4300" dirty="0" smtClean="0"/>
              <a:t> </a:t>
            </a:r>
            <a:r>
              <a:rPr lang="ru-RU" sz="4300" dirty="0" err="1" smtClean="0"/>
              <a:t>атрибутів</a:t>
            </a:r>
            <a:r>
              <a:rPr lang="ru-RU" sz="43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14752"/>
          </a:xfrm>
        </p:spPr>
        <p:txBody>
          <a:bodyPr>
            <a:normAutofit fontScale="90000"/>
          </a:bodyPr>
          <a:lstStyle/>
          <a:p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Матеріал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досліджуваних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документів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дає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змогу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виділити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й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розглянути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чотири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найвиразніше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представлені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тематичні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групи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юридичної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лексики: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r>
              <a:rPr lang="ru-RU" sz="4400" dirty="0" smtClean="0"/>
              <a:t>У </a:t>
            </a:r>
            <a:r>
              <a:rPr lang="ru-RU" sz="4400" dirty="0" err="1" smtClean="0"/>
              <a:t>роботі</a:t>
            </a:r>
            <a:r>
              <a:rPr lang="ru-RU" sz="4400" dirty="0" smtClean="0"/>
              <a:t> </a:t>
            </a:r>
            <a:r>
              <a:rPr lang="ru-RU" sz="4400" dirty="0" err="1" smtClean="0"/>
              <a:t>проаналізовано</a:t>
            </a:r>
            <a:r>
              <a:rPr lang="ru-RU" sz="4400" dirty="0" smtClean="0"/>
              <a:t>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64</a:t>
            </a:r>
            <a:r>
              <a:rPr lang="ru-RU" sz="4400" dirty="0" smtClean="0"/>
              <a:t> </a:t>
            </a:r>
            <a:r>
              <a:rPr lang="ru-RU" sz="4400" dirty="0" err="1" smtClean="0"/>
              <a:t>лексеми</a:t>
            </a:r>
            <a:r>
              <a:rPr lang="ru-RU" sz="4400" dirty="0" smtClean="0"/>
              <a:t>, </a:t>
            </a:r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безпосередньо</a:t>
            </a:r>
            <a:r>
              <a:rPr lang="ru-RU" sz="4400" dirty="0" smtClean="0"/>
              <a:t> </a:t>
            </a:r>
            <a:r>
              <a:rPr lang="ru-RU" sz="4400" dirty="0" err="1" smtClean="0"/>
              <a:t>стосуються</a:t>
            </a:r>
            <a:r>
              <a:rPr lang="ru-RU" sz="4400" dirty="0" smtClean="0"/>
              <a:t> </a:t>
            </a:r>
            <a:r>
              <a:rPr lang="ru-RU" sz="4400" dirty="0" err="1" smtClean="0"/>
              <a:t>юридичних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процесів</a:t>
            </a:r>
            <a:r>
              <a:rPr lang="ru-RU" sz="4400" dirty="0" smtClean="0"/>
              <a:t>, </a:t>
            </a:r>
            <a:r>
              <a:rPr lang="ru-RU" sz="4400" dirty="0" err="1" smtClean="0"/>
              <a:t>зокрема</a:t>
            </a:r>
            <a:r>
              <a:rPr lang="ru-RU" sz="4400" dirty="0" smtClean="0"/>
              <a:t> 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r>
              <a:rPr lang="ru-RU" sz="4400" dirty="0" smtClean="0"/>
              <a:t> – </a:t>
            </a:r>
            <a:r>
              <a:rPr lang="ru-RU" sz="4400" dirty="0" err="1" smtClean="0"/>
              <a:t>назви</a:t>
            </a:r>
            <a:r>
              <a:rPr lang="ru-RU" sz="4400" dirty="0" smtClean="0"/>
              <a:t> </a:t>
            </a:r>
            <a:r>
              <a:rPr lang="ru-RU" sz="4400" dirty="0" err="1" smtClean="0"/>
              <a:t>юридичної</a:t>
            </a:r>
            <a:r>
              <a:rPr lang="ru-RU" sz="4400" dirty="0" smtClean="0"/>
              <a:t> </a:t>
            </a:r>
            <a:r>
              <a:rPr lang="ru-RU" sz="4400" dirty="0" err="1" smtClean="0"/>
              <a:t>документації</a:t>
            </a:r>
            <a:r>
              <a:rPr lang="ru-RU" sz="4400" dirty="0" smtClean="0"/>
              <a:t>,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r>
              <a:rPr lang="ru-RU" sz="4400" dirty="0" smtClean="0"/>
              <a:t> – </a:t>
            </a:r>
            <a:r>
              <a:rPr lang="ru-RU" sz="4400" dirty="0" err="1" smtClean="0"/>
              <a:t>назви</a:t>
            </a:r>
            <a:r>
              <a:rPr lang="ru-RU" sz="4400" dirty="0" smtClean="0"/>
              <a:t> </a:t>
            </a:r>
            <a:r>
              <a:rPr lang="ru-RU" sz="4400" dirty="0" err="1" smtClean="0"/>
              <a:t>юридичних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дій</a:t>
            </a:r>
            <a:r>
              <a:rPr lang="ru-RU" sz="4400" dirty="0" smtClean="0"/>
              <a:t>, </a:t>
            </a:r>
            <a:r>
              <a:rPr lang="ru-RU" sz="4400" dirty="0" err="1" smtClean="0"/>
              <a:t>процесів</a:t>
            </a:r>
            <a:r>
              <a:rPr lang="ru-RU" sz="4400" dirty="0" smtClean="0"/>
              <a:t>, </a:t>
            </a:r>
            <a:r>
              <a:rPr lang="ru-RU" sz="4400" dirty="0" err="1" smtClean="0"/>
              <a:t>явищ</a:t>
            </a:r>
            <a:r>
              <a:rPr lang="ru-RU" sz="4400" dirty="0" smtClean="0"/>
              <a:t>,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ru-RU" sz="4400" dirty="0" smtClean="0"/>
              <a:t> – </a:t>
            </a:r>
            <a:r>
              <a:rPr lang="ru-RU" sz="4400" dirty="0" err="1" smtClean="0"/>
              <a:t>назви</a:t>
            </a:r>
            <a:r>
              <a:rPr lang="ru-RU" sz="4400" dirty="0" smtClean="0"/>
              <a:t> </a:t>
            </a:r>
            <a:r>
              <a:rPr lang="ru-RU" sz="4400" dirty="0" err="1" smtClean="0"/>
              <a:t>урядових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осіб</a:t>
            </a:r>
            <a:r>
              <a:rPr lang="ru-RU" sz="4400" dirty="0" smtClean="0"/>
              <a:t>,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400" dirty="0" smtClean="0"/>
              <a:t> – </a:t>
            </a:r>
            <a:r>
              <a:rPr lang="ru-RU" sz="4400" dirty="0" err="1" smtClean="0"/>
              <a:t>назви</a:t>
            </a:r>
            <a:r>
              <a:rPr lang="ru-RU" sz="4400" dirty="0" smtClean="0"/>
              <a:t> </a:t>
            </a:r>
            <a:r>
              <a:rPr lang="ru-RU" sz="4400" dirty="0" err="1" smtClean="0"/>
              <a:t>правових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атрибутів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307181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881314"/>
          </a:xfrm>
        </p:spPr>
        <p:txBody>
          <a:bodyPr/>
          <a:lstStyle/>
          <a:p>
            <a:pPr>
              <a:buNone/>
            </a:pP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а</a:t>
            </a:r>
            <a:r>
              <a:rPr lang="uk-UA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кътъ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акція, </a:t>
            </a:r>
            <a:r>
              <a:rPr lang="uk-UA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дεкрεт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uk-UA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конституц</a:t>
            </a:r>
            <a:r>
              <a:rPr lang="ru-RU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ыя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копия, мандат, </a:t>
            </a:r>
            <a:r>
              <a:rPr lang="ru-RU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мамрам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привилей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протестація, </a:t>
            </a:r>
            <a:r>
              <a:rPr lang="uk-UA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рєквизиция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uk-UA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рєляция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3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тестамен</a:t>
            </a:r>
            <a:r>
              <a:rPr lang="uk-UA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Для </a:t>
            </a:r>
            <a:r>
              <a:rPr lang="ru-RU" sz="4400" b="1" dirty="0" err="1" smtClean="0"/>
              <a:t>позначення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певних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правових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явищ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використовувались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латинізми</a:t>
            </a:r>
            <a:r>
              <a:rPr lang="uk-UA" sz="4400" b="1" dirty="0" smtClean="0"/>
              <a:t>:</a:t>
            </a:r>
            <a:endParaRPr lang="ru-RU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897</Words>
  <Application>Microsoft Office PowerPoint</Application>
  <PresentationFormat>Экран (4:3)</PresentationFormat>
  <Paragraphs>47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Constantia</vt:lpstr>
      <vt:lpstr>Wingdings 2</vt:lpstr>
      <vt:lpstr>Бумажная</vt:lpstr>
      <vt:lpstr>ЮРИДИЧНА  ЛЕКСИКА В ЛУЦЬКИХ АКТОВИХ КНИГАХ  XVI – ХVII СТ. </vt:lpstr>
      <vt:lpstr>Мета – проаналізувати юридичну лексику в луцьких актових книгах, здійснити аналіз семантики та етимології слів, засвідчених у пам’ятках, простежити вживання лексики на сучасному етапі, виявити походження слів (питомість або запозиченість).</vt:lpstr>
      <vt:lpstr>Для досягнення мети поставлено такі завдання:  - вивчити спеціальну літературу з теми; - дослідити мовну ситуацію того - періоду, а саме в кінці XVI – на початку XVII ст.; - зібрати фактологічний матеріал; - здійснити аналіз лексем. </vt:lpstr>
      <vt:lpstr>Об’єкт дослідження  – луцькі актові книги XVI – XVII ст. </vt:lpstr>
      <vt:lpstr>Предмет дослідження</vt:lpstr>
      <vt:lpstr>Наукова новизна роботи полягає в тому,</vt:lpstr>
      <vt:lpstr>Матеріал досліджуваних документів дає змогу виділити й розглянути чотири найвиразніше представлені тематичні групи юридичної лексики: </vt:lpstr>
      <vt:lpstr>Презентация PowerPoint</vt:lpstr>
      <vt:lpstr>Для позначення певних правових явищ використовувались латинізми:</vt:lpstr>
      <vt:lpstr>Запозичення з польської:</vt:lpstr>
      <vt:lpstr>Запозичення з німецької:</vt:lpstr>
      <vt:lpstr>У пам’ятках наявні лексеми питомі, які також формують юридичну терміносистему:</vt:lpstr>
      <vt:lpstr>Деякі лексеми збереглись до сьогодні і не вийшли з ужитку: </vt:lpstr>
      <vt:lpstr>Виявлено декілька номенів. які збереглись до нашого часу, щоправда з іншим значенням: </vt:lpstr>
      <vt:lpstr>Презентация PowerPoint</vt:lpstr>
      <vt:lpstr>Презентация PowerPoint</vt:lpstr>
      <vt:lpstr>Є лексеми. які зовсім вийшли з ужитку: </vt:lpstr>
      <vt:lpstr>Зараз вживаються деякі лексеми, але дещо видозмінились: </vt:lpstr>
      <vt:lpstr>Здійснюючи аналіз лексем було виявлено, що більшість лексем віддієслівного походження: </vt:lpstr>
      <vt:lpstr>Більшість лексем продовжують функціонувати на сучасному етапі, з більшою кількістю значень і варіацій: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ЮРИДИЧНА  ЛЕКСИКА В ЛУЦЬКИХ АКТОВИХ КНИГАХ  XVI – ХVII СТ. </dc:title>
  <dc:creator>Admin</dc:creator>
  <cp:lastModifiedBy>Admin</cp:lastModifiedBy>
  <cp:revision>7</cp:revision>
  <dcterms:created xsi:type="dcterms:W3CDTF">2015-05-18T12:48:34Z</dcterms:created>
  <dcterms:modified xsi:type="dcterms:W3CDTF">2015-05-18T20:52:44Z</dcterms:modified>
</cp:coreProperties>
</file>