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A6BD-413D-4E10-8162-932F8A9FAA2C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E407-A95B-4A48-8D09-3E5880E9D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608C-CCFC-411C-9459-6253B7381176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60F-D253-4519-A216-4D9208FDE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C9BF-E431-420A-A788-DB6C3326791F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D18E-2910-4ACA-9B6B-C2F7C969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4823-6088-4694-AC1B-73D2BEB6724A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0A3C-5937-4D9B-88AB-41E16D225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A954-4190-4520-B235-9CE81452AEDF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CD30-CE35-4A92-BA01-91E9ED320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8DD3-3343-4DD1-9F66-D1C19EE2C82E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5024-AFCE-4928-B1F5-0DF6C40EB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2C7D-F2E0-4292-9E4B-ACE413695BF7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633D-DD33-417D-9A8D-CC51DBB59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9B65-87C0-42E4-9C43-AEA36974EFF4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17EA-5090-4ED0-8638-CD3CFFCFA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D347-E636-46A9-A5A4-174263FC5542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B7D1-2693-480A-A833-B0A92106B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0C0D-6EB6-409A-98F0-B8A6F766A422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FF6A-EDF5-4685-B6D5-4AEBAA74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7FB7-16E6-4BF3-A4DF-FCD36DB3DD21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9858-38C5-4364-A677-5BB6A0DDD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0154-45F5-44EC-94CF-0967B89D9788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1875-0CD9-42C1-97CA-8F7F8A313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5AED9B-1DCD-4B4D-8769-DF2439EB97FD}" type="datetimeFigureOut">
              <a:rPr lang="ru-RU"/>
              <a:pPr>
                <a:defRPr/>
              </a:pPr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17128-50B6-4D45-BA99-E17B8F5C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73313" y="1554163"/>
            <a:ext cx="6184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Русский язык </a:t>
            </a:r>
          </a:p>
          <a:p>
            <a:pPr algn="ctr">
              <a:defRPr/>
            </a:pPr>
            <a:r>
              <a:rPr lang="ru-RU" sz="4400" b="1" i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в современном мире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59375" y="4449763"/>
            <a:ext cx="357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Кандидат филологических наук, доцент Приймак А.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4981575" y="634047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Русский язык в современном мире</a:t>
            </a:r>
          </a:p>
        </p:txBody>
      </p:sp>
      <p:sp>
        <p:nvSpPr>
          <p:cNvPr id="15363" name="Rectangle 7"/>
          <p:cNvSpPr>
            <a:spLocks noGrp="1"/>
          </p:cNvSpPr>
          <p:nvPr>
            <p:ph type="title" idx="4294967295"/>
          </p:nvPr>
        </p:nvSpPr>
        <p:spPr>
          <a:xfrm>
            <a:off x="566738" y="623888"/>
            <a:ext cx="7886700" cy="8064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 язык </a:t>
            </a:r>
            <a:br>
              <a:rPr lang="ru-RU" sz="4000" b="1" i="1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современном мире</a:t>
            </a:r>
          </a:p>
        </p:txBody>
      </p:sp>
      <p:sp>
        <p:nvSpPr>
          <p:cNvPr id="15364" name="Rectangle 8"/>
          <p:cNvSpPr>
            <a:spLocks noGrp="1"/>
          </p:cNvSpPr>
          <p:nvPr>
            <p:ph type="body" idx="4294967295"/>
          </p:nvPr>
        </p:nvSpPr>
        <p:spPr>
          <a:xfrm>
            <a:off x="628650" y="1803400"/>
            <a:ext cx="7886700" cy="4246563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ru-RU" sz="3600" b="1" smtClean="0">
                <a:hlinkClick r:id="rId3" action="ppaction://hlinksldjump"/>
              </a:rPr>
              <a:t>Признаки международного языка</a:t>
            </a:r>
            <a:endParaRPr lang="ru-RU" sz="3600" b="1" smtClean="0"/>
          </a:p>
          <a:p>
            <a:pPr eaLnBrk="1" hangingPunct="1">
              <a:spcAft>
                <a:spcPct val="10000"/>
              </a:spcAft>
            </a:pPr>
            <a:r>
              <a:rPr lang="ru-RU" sz="3600" b="1" smtClean="0">
                <a:hlinkClick r:id="rId4" action="ppaction://hlinksldjump"/>
              </a:rPr>
              <a:t>Языки мирового значения (табл.)</a:t>
            </a:r>
            <a:endParaRPr lang="ru-RU" sz="3600" b="1" smtClean="0"/>
          </a:p>
          <a:p>
            <a:pPr eaLnBrk="1" hangingPunct="1">
              <a:spcAft>
                <a:spcPct val="10000"/>
              </a:spcAft>
            </a:pPr>
            <a:r>
              <a:rPr lang="ru-RU" sz="3600" b="1" smtClean="0">
                <a:hlinkClick r:id="rId5" action="ppaction://hlinksldjump"/>
              </a:rPr>
              <a:t>Официальные языки ООН</a:t>
            </a:r>
            <a:endParaRPr lang="ru-RU" sz="3600" b="1" smtClean="0"/>
          </a:p>
          <a:p>
            <a:pPr eaLnBrk="1" hangingPunct="1">
              <a:spcAft>
                <a:spcPct val="10000"/>
              </a:spcAft>
            </a:pPr>
            <a:r>
              <a:rPr lang="ru-RU" sz="3600" b="1" smtClean="0">
                <a:hlinkClick r:id="rId6" action="ppaction://hlinksldjump"/>
              </a:rPr>
              <a:t>Языки интернета</a:t>
            </a:r>
            <a:endParaRPr lang="ru-RU" sz="3600" b="1" smtClean="0"/>
          </a:p>
          <a:p>
            <a:pPr eaLnBrk="1" hangingPunct="1">
              <a:spcAft>
                <a:spcPct val="10000"/>
              </a:spcAft>
            </a:pPr>
            <a:r>
              <a:rPr lang="uk-UA" sz="3600" b="1" smtClean="0">
                <a:hlinkClick r:id="rId7" action="ppaction://hlinksldjump"/>
              </a:rPr>
              <a:t>Роль </a:t>
            </a:r>
            <a:r>
              <a:rPr lang="ru-RU" sz="3600" b="1" smtClean="0">
                <a:hlinkClick r:id="rId7" action="ppaction://hlinksldjump"/>
              </a:rPr>
              <a:t>русского языка</a:t>
            </a:r>
            <a:endParaRPr lang="ru-RU" sz="3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5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981575" y="634047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Русский язык в современном мире</a:t>
            </a:r>
          </a:p>
        </p:txBody>
      </p:sp>
      <p:sp>
        <p:nvSpPr>
          <p:cNvPr id="15363" name="Rectangle 7"/>
          <p:cNvSpPr>
            <a:spLocks noGrp="1"/>
          </p:cNvSpPr>
          <p:nvPr>
            <p:ph type="title" idx="4294967295"/>
          </p:nvPr>
        </p:nvSpPr>
        <p:spPr>
          <a:xfrm>
            <a:off x="566738" y="623888"/>
            <a:ext cx="7886700" cy="80645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Признаки международного языка</a:t>
            </a:r>
          </a:p>
        </p:txBody>
      </p:sp>
      <p:sp>
        <p:nvSpPr>
          <p:cNvPr id="15364" name="Rectangle 8"/>
          <p:cNvSpPr>
            <a:spLocks noGrp="1"/>
          </p:cNvSpPr>
          <p:nvPr>
            <p:ph type="body" idx="4294967295"/>
          </p:nvPr>
        </p:nvSpPr>
        <p:spPr>
          <a:xfrm>
            <a:off x="628650" y="1516063"/>
            <a:ext cx="7886700" cy="4846637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ru-RU" sz="2400" smtClean="0"/>
              <a:t>Большое количество людей считает этот язык родным.</a:t>
            </a:r>
          </a:p>
          <a:p>
            <a:pPr eaLnBrk="1" hangingPunct="1">
              <a:spcAft>
                <a:spcPct val="10000"/>
              </a:spcAft>
            </a:pPr>
            <a:r>
              <a:rPr lang="ru-RU" sz="2400" smtClean="0"/>
              <a:t>Среди тех, для кого этот язык не является родным, есть большое количество людей, владеющих им как иностранным или вторым языком.</a:t>
            </a:r>
          </a:p>
          <a:p>
            <a:pPr eaLnBrk="1" hangingPunct="1">
              <a:spcAft>
                <a:spcPct val="10000"/>
              </a:spcAft>
            </a:pPr>
            <a:r>
              <a:rPr lang="ru-RU" sz="2400" smtClean="0"/>
              <a:t>На этом языке говорят во многих странах, на нескольких континентах и в разных культурных кругах.</a:t>
            </a:r>
          </a:p>
          <a:p>
            <a:pPr eaLnBrk="1" hangingPunct="1">
              <a:spcAft>
                <a:spcPct val="10000"/>
              </a:spcAft>
            </a:pPr>
            <a:r>
              <a:rPr lang="ru-RU" sz="2400" smtClean="0"/>
              <a:t>Во многих странах этот язык изучается в школе как иностранный.</a:t>
            </a:r>
          </a:p>
          <a:p>
            <a:pPr eaLnBrk="1" hangingPunct="1">
              <a:spcAft>
                <a:spcPct val="10000"/>
              </a:spcAft>
            </a:pPr>
            <a:r>
              <a:rPr lang="ru-RU" sz="2400" smtClean="0"/>
              <a:t>Этот язык используется как официальный язык международными организациями, на международных конференциях и в крупных международных фирмах.</a:t>
            </a:r>
          </a:p>
        </p:txBody>
      </p:sp>
      <p:sp>
        <p:nvSpPr>
          <p:cNvPr id="15367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5263" y="6700838"/>
            <a:ext cx="1555750" cy="28733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981575" y="634047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Русский язык в современном мире</a:t>
            </a:r>
          </a:p>
        </p:txBody>
      </p:sp>
      <p:sp>
        <p:nvSpPr>
          <p:cNvPr id="17411" name="Rectangle 4"/>
          <p:cNvSpPr>
            <a:spLocks noGrp="1"/>
          </p:cNvSpPr>
          <p:nvPr>
            <p:ph type="title"/>
          </p:nvPr>
        </p:nvSpPr>
        <p:spPr>
          <a:xfrm>
            <a:off x="604838" y="461963"/>
            <a:ext cx="7886700" cy="83185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Языки мирового значения </a:t>
            </a:r>
          </a:p>
        </p:txBody>
      </p:sp>
      <p:graphicFrame>
        <p:nvGraphicFramePr>
          <p:cNvPr id="21870" name="Group 366"/>
          <p:cNvGraphicFramePr>
            <a:graphicFrameLocks noGrp="1"/>
          </p:cNvGraphicFramePr>
          <p:nvPr>
            <p:ph sz="half" idx="2"/>
          </p:nvPr>
        </p:nvGraphicFramePr>
        <p:xfrm>
          <a:off x="347663" y="1319213"/>
          <a:ext cx="8410575" cy="4843462"/>
        </p:xfrm>
        <a:graphic>
          <a:graphicData uri="http://schemas.openxmlformats.org/drawingml/2006/table">
            <a:tbl>
              <a:tblPr/>
              <a:tblGrid>
                <a:gridCol w="560387"/>
                <a:gridCol w="1746250"/>
                <a:gridCol w="1501775"/>
                <a:gridCol w="1836738"/>
                <a:gridCol w="2049462"/>
                <a:gridCol w="715963"/>
              </a:tblGrid>
              <a:tr h="51752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Ранг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Язык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Родной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Второй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Общее число носителей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Стран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Китайский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 1,2 миллиарда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точно не установлено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около 1,2 миллиарда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Английский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335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505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840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Испанский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399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 90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 489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166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125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291 миллиона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Арабский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242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 миллион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Португальский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203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231 миллион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Французский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163 миллиона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Немецкий язык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105 миллионов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63" name="Rectangle 7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4950" y="6388100"/>
            <a:ext cx="1555750" cy="28733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4981575" y="634047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Русский язык в современном мире</a:t>
            </a:r>
          </a:p>
        </p:txBody>
      </p:sp>
      <p:sp>
        <p:nvSpPr>
          <p:cNvPr id="17411" name="Rectangle 4"/>
          <p:cNvSpPr>
            <a:spLocks noGrp="1"/>
          </p:cNvSpPr>
          <p:nvPr>
            <p:ph type="title"/>
          </p:nvPr>
        </p:nvSpPr>
        <p:spPr>
          <a:xfrm>
            <a:off x="627063" y="623888"/>
            <a:ext cx="7888287" cy="10668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Официальные языки ООН</a:t>
            </a:r>
          </a:p>
        </p:txBody>
      </p:sp>
      <p:sp>
        <p:nvSpPr>
          <p:cNvPr id="17412" name="Rectangle 5"/>
          <p:cNvSpPr>
            <a:spLocks noGrp="1"/>
          </p:cNvSpPr>
          <p:nvPr>
            <p:ph type="body" idx="1"/>
          </p:nvPr>
        </p:nvSpPr>
        <p:spPr>
          <a:xfrm>
            <a:off x="525463" y="1712913"/>
            <a:ext cx="7886700" cy="40433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mtClean="0"/>
              <a:t> </a:t>
            </a:r>
            <a:r>
              <a:rPr lang="ru-RU" b="1" smtClean="0"/>
              <a:t>английский</a:t>
            </a:r>
            <a:r>
              <a:rPr lang="ru-RU" smtClean="0"/>
              <a:t> - </a:t>
            </a:r>
            <a:r>
              <a:rPr lang="ru-RU" smtClean="0">
                <a:solidFill>
                  <a:srgbClr val="252525"/>
                </a:solidFill>
                <a:ea typeface="Times New Roman" pitchFamily="18" charset="0"/>
                <a:cs typeface="Arial" charset="0"/>
              </a:rPr>
              <a:t>840</a:t>
            </a:r>
            <a:r>
              <a:rPr lang="ru-RU" smtClean="0"/>
              <a:t> млн. человек</a:t>
            </a:r>
            <a:endParaRPr lang="ru-RU" b="1" smtClean="0"/>
          </a:p>
          <a:p>
            <a:pPr eaLnBrk="1" hangingPunct="1">
              <a:lnSpc>
                <a:spcPct val="110000"/>
              </a:lnSpc>
            </a:pPr>
            <a:r>
              <a:rPr lang="ru-RU" b="1" smtClean="0"/>
              <a:t>китайский </a:t>
            </a:r>
            <a:r>
              <a:rPr lang="ru-RU" smtClean="0"/>
              <a:t>- свыше 1350 млн. человек</a:t>
            </a:r>
          </a:p>
          <a:p>
            <a:pPr eaLnBrk="1" hangingPunct="1">
              <a:lnSpc>
                <a:spcPct val="110000"/>
              </a:lnSpc>
            </a:pPr>
            <a:r>
              <a:rPr lang="ru-RU" b="1" smtClean="0"/>
              <a:t>испанский </a:t>
            </a:r>
            <a:r>
              <a:rPr lang="ru-RU" smtClean="0"/>
              <a:t>- около 489 млн. человек</a:t>
            </a:r>
            <a:endParaRPr lang="ru-RU" b="1" smtClean="0"/>
          </a:p>
          <a:p>
            <a:pPr eaLnBrk="1" hangingPunct="1">
              <a:lnSpc>
                <a:spcPct val="110000"/>
              </a:lnSpc>
            </a:pPr>
            <a:r>
              <a:rPr lang="ru-RU" b="1" smtClean="0"/>
              <a:t>русский -</a:t>
            </a:r>
            <a:r>
              <a:rPr lang="ru-RU" smtClean="0"/>
              <a:t> свыше 300 млн. человек</a:t>
            </a:r>
          </a:p>
          <a:p>
            <a:pPr eaLnBrk="1" hangingPunct="1">
              <a:lnSpc>
                <a:spcPct val="110000"/>
              </a:lnSpc>
            </a:pPr>
            <a:r>
              <a:rPr lang="ru-RU" b="1" smtClean="0"/>
              <a:t>французский </a:t>
            </a:r>
            <a:r>
              <a:rPr lang="ru-RU" smtClean="0"/>
              <a:t>- около 270 млн. человек</a:t>
            </a:r>
            <a:endParaRPr lang="ru-RU" b="1" smtClean="0"/>
          </a:p>
          <a:p>
            <a:pPr eaLnBrk="1" hangingPunct="1">
              <a:lnSpc>
                <a:spcPct val="110000"/>
              </a:lnSpc>
            </a:pPr>
            <a:r>
              <a:rPr lang="ru-RU" b="1" smtClean="0"/>
              <a:t>арабский - </a:t>
            </a:r>
            <a:r>
              <a:rPr lang="ru-RU" smtClean="0"/>
              <a:t>250 млн. человек</a:t>
            </a:r>
          </a:p>
        </p:txBody>
      </p:sp>
      <p:sp>
        <p:nvSpPr>
          <p:cNvPr id="17415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663" y="6361113"/>
            <a:ext cx="1555750" cy="28733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Прямоугольник 3"/>
          <p:cNvSpPr>
            <a:spLocks noChangeArrowheads="1"/>
          </p:cNvSpPr>
          <p:nvPr/>
        </p:nvSpPr>
        <p:spPr bwMode="auto">
          <a:xfrm>
            <a:off x="4981575" y="634047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Русский язык в современном мире</a:t>
            </a:r>
          </a:p>
        </p:txBody>
      </p:sp>
      <p:sp>
        <p:nvSpPr>
          <p:cNvPr id="24587" name="Rectangle 6"/>
          <p:cNvSpPr>
            <a:spLocks noGrp="1"/>
          </p:cNvSpPr>
          <p:nvPr>
            <p:ph type="title"/>
          </p:nvPr>
        </p:nvSpPr>
        <p:spPr>
          <a:xfrm>
            <a:off x="604838" y="579438"/>
            <a:ext cx="7886700" cy="11398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Языки интернета</a:t>
            </a:r>
            <a:endParaRPr lang="ru-RU" sz="2800" smtClean="0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>
            <p:ph idx="1"/>
          </p:nvPr>
        </p:nvGraphicFramePr>
        <p:xfrm>
          <a:off x="665163" y="1712913"/>
          <a:ext cx="7683500" cy="4292600"/>
        </p:xfrm>
        <a:graphic>
          <a:graphicData uri="http://schemas.openxmlformats.org/presentationml/2006/ole">
            <p:oleObj spid="_x0000_s24584" name="Диаграмма" r:id="rId4" imgW="7705854" imgH="4305343" progId="MSGraph.Chart.8">
              <p:embed followColorScheme="full"/>
            </p:oleObj>
          </a:graphicData>
        </a:graphic>
      </p:graphicFrame>
      <p:sp>
        <p:nvSpPr>
          <p:cNvPr id="24590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5263" y="6388100"/>
            <a:ext cx="1555750" cy="28733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4981575" y="634047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Русский язык в современном мире</a:t>
            </a:r>
          </a:p>
        </p:txBody>
      </p:sp>
      <p:sp>
        <p:nvSpPr>
          <p:cNvPr id="17411" name="Rectangle 4"/>
          <p:cNvSpPr>
            <a:spLocks noGrp="1"/>
          </p:cNvSpPr>
          <p:nvPr>
            <p:ph type="title" idx="4294967295"/>
          </p:nvPr>
        </p:nvSpPr>
        <p:spPr>
          <a:xfrm>
            <a:off x="627063" y="571500"/>
            <a:ext cx="7888287" cy="593725"/>
          </a:xfrm>
        </p:spPr>
        <p:txBody>
          <a:bodyPr/>
          <a:lstStyle/>
          <a:p>
            <a:pPr algn="ctr" eaLnBrk="1" hangingPunct="1"/>
            <a:r>
              <a:rPr lang="uk-UA" sz="2800" b="1" smtClean="0"/>
              <a:t>Роль </a:t>
            </a:r>
            <a:r>
              <a:rPr lang="ru-RU" sz="2800" b="1" smtClean="0"/>
              <a:t>русского языка</a:t>
            </a:r>
          </a:p>
        </p:txBody>
      </p:sp>
      <p:sp>
        <p:nvSpPr>
          <p:cNvPr id="17412" name="Rectangle 5"/>
          <p:cNvSpPr>
            <a:spLocks noGrp="1"/>
          </p:cNvSpPr>
          <p:nvPr>
            <p:ph type="body" idx="4294967295"/>
          </p:nvPr>
        </p:nvSpPr>
        <p:spPr>
          <a:xfrm>
            <a:off x="381000" y="1216025"/>
            <a:ext cx="8396288" cy="51260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b="1" smtClean="0"/>
              <a:t>Информативность.</a:t>
            </a:r>
            <a:r>
              <a:rPr lang="ru-RU" sz="2000" smtClean="0"/>
              <a:t> </a:t>
            </a:r>
            <a:r>
              <a:rPr lang="ru-RU" sz="2000" b="1" smtClean="0"/>
              <a:t>Накоплен максимальный опыт общения и словесного творчества.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Средство глобального информативного</a:t>
            </a:r>
            <a:r>
              <a:rPr lang="ru-RU" sz="2000" smtClean="0"/>
              <a:t> (преимущественно письменного) </a:t>
            </a:r>
            <a:r>
              <a:rPr lang="ru-RU" sz="2000" b="1" smtClean="0"/>
              <a:t>обмена в качестве «научного языка».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Выступает</a:t>
            </a:r>
            <a:r>
              <a:rPr lang="ru-RU" sz="2000" smtClean="0"/>
              <a:t> </a:t>
            </a:r>
            <a:r>
              <a:rPr lang="ru-RU" sz="2000" b="1" smtClean="0"/>
              <a:t>на мировой арене</a:t>
            </a:r>
            <a:r>
              <a:rPr lang="ru-RU" sz="2000" smtClean="0"/>
              <a:t> </a:t>
            </a:r>
            <a:r>
              <a:rPr lang="ru-RU" sz="2000" b="1" smtClean="0"/>
              <a:t>в качестве языка-посредника.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Средство личного общения</a:t>
            </a:r>
            <a:r>
              <a:rPr lang="ru-RU" sz="2000" smtClean="0"/>
              <a:t> </a:t>
            </a:r>
            <a:r>
              <a:rPr lang="ru-RU" sz="2000" b="1" smtClean="0"/>
              <a:t>в торговле, дипломатии, быту в силу широких и активных межгосударственных политических, хозяйственных, научных и культурных и др. связей.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Развитие туризма.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Возможность</a:t>
            </a:r>
            <a:r>
              <a:rPr lang="ru-RU" sz="2000" smtClean="0"/>
              <a:t> </a:t>
            </a:r>
            <a:r>
              <a:rPr lang="ru-RU" sz="2000" b="1" smtClean="0"/>
              <a:t>получения высококачественного образования.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Лидерство по количеству переводимых на него книг</a:t>
            </a:r>
            <a:r>
              <a:rPr lang="ru-RU" sz="2000" smtClean="0"/>
              <a:t> (седьмое место).  </a:t>
            </a:r>
            <a:r>
              <a:rPr lang="ru-RU" sz="2000" b="1" smtClean="0"/>
              <a:t>При этом верно и обратное: с русского на иные языки переводят также весьма активно.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Включен</a:t>
            </a:r>
            <a:r>
              <a:rPr lang="ru-RU" sz="2000" smtClean="0"/>
              <a:t> </a:t>
            </a:r>
            <a:r>
              <a:rPr lang="ru-RU" sz="2000" b="1" smtClean="0"/>
              <a:t>во всемирную сеть средств массовой</a:t>
            </a:r>
            <a:r>
              <a:rPr lang="ru-RU" sz="2000" smtClean="0"/>
              <a:t> </a:t>
            </a:r>
            <a:r>
              <a:rPr lang="ru-RU" sz="2000" b="1" smtClean="0"/>
              <a:t>информации.</a:t>
            </a:r>
          </a:p>
          <a:p>
            <a:pPr>
              <a:lnSpc>
                <a:spcPct val="70000"/>
              </a:lnSpc>
            </a:pPr>
            <a:r>
              <a:rPr lang="ru-RU" sz="2000" b="1" smtClean="0"/>
              <a:t>Распространённость в Интернете. Русский – второй по распространённости язык в Сети и по этому показателю уступает только английскому.</a:t>
            </a:r>
          </a:p>
        </p:txBody>
      </p:sp>
      <p:sp>
        <p:nvSpPr>
          <p:cNvPr id="25607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250" y="6361113"/>
            <a:ext cx="1555750" cy="28733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4981575" y="6340475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Русский язык в современном мире</a:t>
            </a:r>
          </a:p>
        </p:txBody>
      </p:sp>
      <p:sp>
        <p:nvSpPr>
          <p:cNvPr id="24587" name="Rectangle 6"/>
          <p:cNvSpPr>
            <a:spLocks noGrp="1"/>
          </p:cNvSpPr>
          <p:nvPr>
            <p:ph type="title" idx="4294967295"/>
          </p:nvPr>
        </p:nvSpPr>
        <p:spPr>
          <a:xfrm>
            <a:off x="604838" y="579438"/>
            <a:ext cx="7886700" cy="5345112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8800" smtClean="0"/>
              <a:t>Спасибо </a:t>
            </a:r>
            <a:br>
              <a:rPr lang="ru-RU" sz="8800" smtClean="0"/>
            </a:br>
            <a:r>
              <a:rPr lang="ru-RU" sz="8800" smtClean="0"/>
              <a:t>за внимание!</a:t>
            </a:r>
          </a:p>
        </p:txBody>
      </p:sp>
      <p:sp>
        <p:nvSpPr>
          <p:cNvPr id="2662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963" y="6361113"/>
            <a:ext cx="1555750" cy="28733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378</Words>
  <Application>Microsoft Office PowerPoint</Application>
  <PresentationFormat>Экран (4:3)</PresentationFormat>
  <Paragraphs>102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Tahoma</vt:lpstr>
      <vt:lpstr>Тема Office</vt:lpstr>
      <vt:lpstr>Диаграмма</vt:lpstr>
      <vt:lpstr>Слайд 1</vt:lpstr>
      <vt:lpstr>Русский язык  в современном мире</vt:lpstr>
      <vt:lpstr>Признаки международного языка</vt:lpstr>
      <vt:lpstr>Языки мирового значения </vt:lpstr>
      <vt:lpstr>Официальные языки ООН</vt:lpstr>
      <vt:lpstr>Языки интернета</vt:lpstr>
      <vt:lpstr>Роль русского языка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34</cp:revision>
  <dcterms:created xsi:type="dcterms:W3CDTF">2013-11-19T05:52:05Z</dcterms:created>
  <dcterms:modified xsi:type="dcterms:W3CDTF">2015-12-29T07:28:31Z</dcterms:modified>
</cp:coreProperties>
</file>