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ЛИНГВИСТИКИ НА УКРАИНЕ В 19-20 ВЕКАХ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211264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err="1" smtClean="0"/>
              <a:t>с</a:t>
            </a:r>
            <a:r>
              <a:rPr lang="ru-RU" dirty="0" err="1" smtClean="0"/>
              <a:t>тудентка-магистрантка</a:t>
            </a:r>
            <a:r>
              <a:rPr lang="ru-RU" dirty="0" smtClean="0"/>
              <a:t> 62 группы</a:t>
            </a:r>
          </a:p>
          <a:p>
            <a:r>
              <a:rPr lang="ru-RU" dirty="0" smtClean="0"/>
              <a:t>УНИ филологии и журналистики</a:t>
            </a:r>
          </a:p>
          <a:p>
            <a:r>
              <a:rPr lang="ru-RU" smtClean="0"/>
              <a:t>Кулеша Нина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Помимо литературных источников сохранилось и немало других письменных свидетельств живого разговорного языка в виде всевозможных надписей на стенах храмов, на оружии, предметах домашнего обихода и т.д. Так, например, вблизи села </a:t>
            </a:r>
            <a:r>
              <a:rPr lang="ru-RU" dirty="0" err="1" smtClean="0"/>
              <a:t>Хвощевое</a:t>
            </a:r>
            <a:r>
              <a:rPr lang="ru-RU" dirty="0" smtClean="0"/>
              <a:t> Полтавской области был найден меч, датированный X— XI веками, на котором имеется надпись «коваль </a:t>
            </a:r>
            <a:r>
              <a:rPr lang="ru-RU" dirty="0" err="1" smtClean="0"/>
              <a:t>Людота</a:t>
            </a:r>
            <a:r>
              <a:rPr lang="ru-RU" dirty="0" smtClean="0"/>
              <a:t>», Украинский ученый С. Высоцкий открыл в Софийском соборе древние надписи на стенах — граффити. На одной из них выбита молитва князя Владимира (в крещении — Василия), где есть слова «</a:t>
            </a:r>
            <a:r>
              <a:rPr lang="ru-RU" dirty="0" err="1" smtClean="0"/>
              <a:t>помозі</a:t>
            </a:r>
            <a:r>
              <a:rPr lang="ru-RU" dirty="0" smtClean="0"/>
              <a:t> рабу твоему </a:t>
            </a:r>
            <a:r>
              <a:rPr lang="ru-RU" dirty="0" err="1" smtClean="0"/>
              <a:t>Василеві</a:t>
            </a:r>
            <a:r>
              <a:rPr lang="ru-RU" dirty="0" smtClean="0"/>
              <a:t>». По-украински звучат и известные нам летописные топонимы (</a:t>
            </a:r>
            <a:r>
              <a:rPr lang="ru-RU" dirty="0" err="1" smtClean="0"/>
              <a:t>Печерська</a:t>
            </a:r>
            <a:r>
              <a:rPr lang="ru-RU" dirty="0" smtClean="0"/>
              <a:t> Лавра, </a:t>
            </a:r>
            <a:r>
              <a:rPr lang="ru-RU" dirty="0" err="1" smtClean="0"/>
              <a:t>Довбичка</a:t>
            </a:r>
            <a:r>
              <a:rPr lang="ru-RU" dirty="0" smtClean="0"/>
              <a:t>, </a:t>
            </a:r>
            <a:r>
              <a:rPr lang="ru-RU" dirty="0" err="1" smtClean="0"/>
              <a:t>Либідь</a:t>
            </a:r>
            <a:r>
              <a:rPr lang="ru-RU" dirty="0" smtClean="0"/>
              <a:t>, </a:t>
            </a:r>
            <a:r>
              <a:rPr lang="ru-RU" dirty="0" err="1" smtClean="0"/>
              <a:t>Почайна</a:t>
            </a:r>
            <a:r>
              <a:rPr lang="ru-RU" dirty="0" smtClean="0"/>
              <a:t>, </a:t>
            </a:r>
            <a:r>
              <a:rPr lang="ru-RU" dirty="0" err="1" smtClean="0"/>
              <a:t>Стугна</a:t>
            </a:r>
            <a:r>
              <a:rPr lang="ru-RU" dirty="0" smtClean="0"/>
              <a:t>, урочище </a:t>
            </a:r>
            <a:r>
              <a:rPr lang="ru-RU" dirty="0" err="1" smtClean="0"/>
              <a:t>Угорське</a:t>
            </a:r>
            <a:r>
              <a:rPr lang="ru-RU" dirty="0" smtClean="0"/>
              <a:t>, гори </a:t>
            </a:r>
            <a:r>
              <a:rPr lang="ru-RU" dirty="0" err="1" smtClean="0"/>
              <a:t>Угорські</a:t>
            </a:r>
            <a:r>
              <a:rPr lang="ru-RU" dirty="0" smtClean="0"/>
              <a:t> и т.д.), и имена собственные (</a:t>
            </a:r>
            <a:r>
              <a:rPr lang="ru-RU" dirty="0" err="1" smtClean="0"/>
              <a:t>Володимир</a:t>
            </a:r>
            <a:r>
              <a:rPr lang="ru-RU" dirty="0" smtClean="0"/>
              <a:t>, </a:t>
            </a:r>
            <a:r>
              <a:rPr lang="ru-RU" dirty="0" err="1" smtClean="0"/>
              <a:t>Володарь</a:t>
            </a:r>
            <a:r>
              <a:rPr lang="ru-RU" dirty="0" smtClean="0"/>
              <a:t>, </a:t>
            </a:r>
            <a:r>
              <a:rPr lang="ru-RU" dirty="0" err="1" smtClean="0"/>
              <a:t>Василько</a:t>
            </a:r>
            <a:r>
              <a:rPr lang="ru-RU" dirty="0" smtClean="0"/>
              <a:t>, </a:t>
            </a:r>
            <a:r>
              <a:rPr lang="ru-RU" dirty="0" err="1" smtClean="0"/>
              <a:t>Михалко</a:t>
            </a:r>
            <a:r>
              <a:rPr lang="ru-RU" dirty="0" smtClean="0"/>
              <a:t>, </a:t>
            </a:r>
            <a:r>
              <a:rPr lang="ru-RU" dirty="0" err="1" smtClean="0"/>
              <a:t>Варяжко</a:t>
            </a:r>
            <a:r>
              <a:rPr lang="ru-RU" dirty="0" smtClean="0"/>
              <a:t>, </a:t>
            </a:r>
            <a:r>
              <a:rPr lang="ru-RU" dirty="0" err="1" smtClean="0"/>
              <a:t>Ляшко</a:t>
            </a:r>
            <a:r>
              <a:rPr lang="ru-RU" dirty="0" smtClean="0"/>
              <a:t> и т.д.).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Современные лингвисты отмечают в языке Древней Руси наличие многих особенностей, которые являются определяющими именно для украинского языка. Среди них наиболее выразительными являются глаголы на «-</a:t>
            </a:r>
            <a:r>
              <a:rPr lang="ru-RU" dirty="0" err="1" smtClean="0"/>
              <a:t>ти</a:t>
            </a:r>
            <a:r>
              <a:rPr lang="ru-RU" dirty="0" smtClean="0"/>
              <a:t>» (</a:t>
            </a:r>
            <a:r>
              <a:rPr lang="ru-RU" dirty="0" err="1" smtClean="0"/>
              <a:t>жити</a:t>
            </a:r>
            <a:r>
              <a:rPr lang="ru-RU" dirty="0" smtClean="0"/>
              <a:t>, нести и т.п.), на «-мо» (</a:t>
            </a:r>
            <a:r>
              <a:rPr lang="ru-RU" dirty="0" err="1" smtClean="0"/>
              <a:t>маємо</a:t>
            </a:r>
            <a:r>
              <a:rPr lang="ru-RU" dirty="0" smtClean="0"/>
              <a:t>, </a:t>
            </a:r>
            <a:r>
              <a:rPr lang="ru-RU" dirty="0" err="1" smtClean="0"/>
              <a:t>віруємо</a:t>
            </a:r>
            <a:r>
              <a:rPr lang="ru-RU" dirty="0" smtClean="0"/>
              <a:t>, </a:t>
            </a:r>
            <a:r>
              <a:rPr lang="ru-RU" dirty="0" err="1" smtClean="0"/>
              <a:t>даємо</a:t>
            </a:r>
            <a:r>
              <a:rPr lang="ru-RU" dirty="0" smtClean="0"/>
              <a:t> и т.п.), звательный падеж (брате, </a:t>
            </a:r>
            <a:r>
              <a:rPr lang="ru-RU" dirty="0" err="1" smtClean="0"/>
              <a:t>дружино</a:t>
            </a:r>
            <a:r>
              <a:rPr lang="ru-RU" dirty="0" smtClean="0"/>
              <a:t>, </a:t>
            </a:r>
            <a:r>
              <a:rPr lang="ru-RU" dirty="0" err="1" smtClean="0"/>
              <a:t>княже</a:t>
            </a:r>
            <a:r>
              <a:rPr lang="ru-RU" dirty="0" smtClean="0"/>
              <a:t> и т.п.), наличие мягкого «г», слияние звуков «</a:t>
            </a:r>
            <a:r>
              <a:rPr lang="ru-RU" dirty="0" err="1" smtClean="0"/>
              <a:t>ы</a:t>
            </a:r>
            <a:r>
              <a:rPr lang="ru-RU" dirty="0" smtClean="0"/>
              <a:t>» и «</a:t>
            </a:r>
            <a:r>
              <a:rPr lang="ru-RU" dirty="0" err="1" smtClean="0"/>
              <a:t>i</a:t>
            </a:r>
            <a:r>
              <a:rPr lang="ru-RU" dirty="0" smtClean="0"/>
              <a:t>» в среднее «и», переход «е» в «о» после шипящих (</a:t>
            </a:r>
            <a:r>
              <a:rPr lang="ru-RU" dirty="0" err="1" smtClean="0"/>
              <a:t>чоловік</a:t>
            </a:r>
            <a:r>
              <a:rPr lang="ru-RU" dirty="0" smtClean="0"/>
              <a:t>, </a:t>
            </a:r>
            <a:r>
              <a:rPr lang="ru-RU" dirty="0" err="1" smtClean="0"/>
              <a:t>жона</a:t>
            </a:r>
            <a:r>
              <a:rPr lang="ru-RU" dirty="0" smtClean="0"/>
              <a:t>, </a:t>
            </a:r>
            <a:r>
              <a:rPr lang="ru-RU" dirty="0" err="1" smtClean="0"/>
              <a:t>пшоно</a:t>
            </a:r>
            <a:r>
              <a:rPr lang="ru-RU" dirty="0" smtClean="0"/>
              <a:t> и т.п.), чередование согласных «</a:t>
            </a:r>
            <a:r>
              <a:rPr lang="ru-RU" dirty="0" err="1" smtClean="0"/>
              <a:t>г-з</a:t>
            </a:r>
            <a:r>
              <a:rPr lang="ru-RU" dirty="0" smtClean="0"/>
              <a:t>», «</a:t>
            </a:r>
            <a:r>
              <a:rPr lang="ru-RU" dirty="0" err="1" smtClean="0"/>
              <a:t>к-ц</a:t>
            </a:r>
            <a:r>
              <a:rPr lang="ru-RU" dirty="0" smtClean="0"/>
              <a:t>», «</a:t>
            </a:r>
            <a:r>
              <a:rPr lang="ru-RU" dirty="0" err="1" smtClean="0"/>
              <a:t>х-с</a:t>
            </a:r>
            <a:r>
              <a:rPr lang="ru-RU" dirty="0" smtClean="0"/>
              <a:t>» (</a:t>
            </a:r>
            <a:r>
              <a:rPr lang="ru-RU" dirty="0" err="1" smtClean="0"/>
              <a:t>дорога-дорозі</a:t>
            </a:r>
            <a:r>
              <a:rPr lang="ru-RU" dirty="0" smtClean="0"/>
              <a:t>, </a:t>
            </a:r>
            <a:r>
              <a:rPr lang="ru-RU" dirty="0" err="1" smtClean="0"/>
              <a:t>жінка-жінці</a:t>
            </a:r>
            <a:r>
              <a:rPr lang="ru-RU" dirty="0" smtClean="0"/>
              <a:t>, </a:t>
            </a:r>
            <a:r>
              <a:rPr lang="ru-RU" dirty="0" err="1" smtClean="0"/>
              <a:t>кожух-кожусі</a:t>
            </a:r>
            <a:r>
              <a:rPr lang="ru-RU" dirty="0" smtClean="0"/>
              <a:t> и т.п.).</a:t>
            </a:r>
          </a:p>
          <a:p>
            <a:r>
              <a:rPr lang="ru-RU" dirty="0" smtClean="0"/>
              <a:t>Но особенно показательным является употребление древними </a:t>
            </a:r>
            <a:r>
              <a:rPr lang="ru-RU" dirty="0" err="1" smtClean="0"/>
              <a:t>русичами</a:t>
            </a:r>
            <a:r>
              <a:rPr lang="ru-RU" dirty="0" smtClean="0"/>
              <a:t> гласного «</a:t>
            </a:r>
            <a:r>
              <a:rPr lang="ru-RU" dirty="0" err="1" smtClean="0"/>
              <a:t>i</a:t>
            </a:r>
            <a:r>
              <a:rPr lang="ru-RU" dirty="0" smtClean="0"/>
              <a:t>» на месте старославянского «ять», где россияне сегодня употребляют «е» (</a:t>
            </a:r>
            <a:r>
              <a:rPr lang="ru-RU" dirty="0" err="1" smtClean="0"/>
              <a:t>літо</a:t>
            </a:r>
            <a:r>
              <a:rPr lang="ru-RU" dirty="0" smtClean="0"/>
              <a:t>, </a:t>
            </a:r>
            <a:r>
              <a:rPr lang="ru-RU" dirty="0" err="1" smtClean="0"/>
              <a:t>сніг</a:t>
            </a:r>
            <a:r>
              <a:rPr lang="ru-RU" dirty="0" smtClean="0"/>
              <a:t>, </a:t>
            </a:r>
            <a:r>
              <a:rPr lang="ru-RU" dirty="0" err="1" smtClean="0"/>
              <a:t>сіно</a:t>
            </a:r>
            <a:r>
              <a:rPr lang="ru-RU" dirty="0" smtClean="0"/>
              <a:t>, </a:t>
            </a:r>
            <a:r>
              <a:rPr lang="ru-RU" dirty="0" err="1" smtClean="0"/>
              <a:t>віче</a:t>
            </a:r>
            <a:r>
              <a:rPr lang="ru-RU" dirty="0" smtClean="0"/>
              <a:t>, </a:t>
            </a:r>
            <a:r>
              <a:rPr lang="ru-RU" dirty="0" err="1" smtClean="0"/>
              <a:t>діло</a:t>
            </a:r>
            <a:r>
              <a:rPr lang="ru-RU" dirty="0" smtClean="0"/>
              <a:t>, </a:t>
            </a:r>
            <a:r>
              <a:rPr lang="ru-RU" dirty="0" err="1" smtClean="0"/>
              <a:t>ліс</a:t>
            </a:r>
            <a:r>
              <a:rPr lang="ru-RU" dirty="0" smtClean="0"/>
              <a:t>, </a:t>
            </a:r>
            <a:r>
              <a:rPr lang="ru-RU" dirty="0" err="1" smtClean="0"/>
              <a:t>діти</a:t>
            </a:r>
            <a:r>
              <a:rPr lang="ru-RU" dirty="0" smtClean="0"/>
              <a:t> и т.п.). Этот факт подтверждается сегодняшним произношением «</a:t>
            </a:r>
            <a:r>
              <a:rPr lang="ru-RU" dirty="0" err="1" smtClean="0"/>
              <a:t>і</a:t>
            </a:r>
            <a:r>
              <a:rPr lang="ru-RU" dirty="0" smtClean="0"/>
              <a:t>» вместо «ять» не только в украинском языке, но и в новгородских говорах. Да и в самом русском (!) языке в корнях некоторых слов, например, в таких как «</a:t>
            </a:r>
            <a:r>
              <a:rPr lang="ru-RU" dirty="0" err="1" smtClean="0"/>
              <a:t>сИдеть</a:t>
            </a:r>
            <a:r>
              <a:rPr lang="ru-RU" dirty="0" smtClean="0"/>
              <a:t>» (от старославянского </a:t>
            </a:r>
            <a:r>
              <a:rPr lang="ru-RU" dirty="0" err="1" smtClean="0"/>
              <a:t>сЪдЪти</a:t>
            </a:r>
            <a:r>
              <a:rPr lang="ru-RU" dirty="0" smtClean="0"/>
              <a:t>), «</a:t>
            </a:r>
            <a:r>
              <a:rPr lang="ru-RU" dirty="0" err="1" smtClean="0"/>
              <a:t>повелИтель</a:t>
            </a:r>
            <a:r>
              <a:rPr lang="ru-RU" dirty="0" smtClean="0"/>
              <a:t>» (от </a:t>
            </a:r>
            <a:r>
              <a:rPr lang="ru-RU" dirty="0" err="1" smtClean="0"/>
              <a:t>повелЪти</a:t>
            </a:r>
            <a:r>
              <a:rPr lang="ru-RU" dirty="0" smtClean="0"/>
              <a:t>), «свидетель» (от </a:t>
            </a:r>
            <a:r>
              <a:rPr lang="ru-RU" dirty="0" err="1" smtClean="0"/>
              <a:t>вЪдати</a:t>
            </a:r>
            <a:r>
              <a:rPr lang="ru-RU" dirty="0" smtClean="0"/>
              <a:t>) до сих пор сохранилось исконное произношение.</a:t>
            </a:r>
          </a:p>
          <a:p>
            <a:r>
              <a:rPr lang="ru-RU" dirty="0" smtClean="0"/>
              <a:t>Таким образом, можно утверждать, что в Древней Руси говорили на языке, который был гораздо ближе современному украинскому языку, нежели русскому. В этой связи, возможно, правильнее было бы называть его </a:t>
            </a:r>
            <a:r>
              <a:rPr lang="ru-RU" dirty="0" err="1" smtClean="0"/>
              <a:t>древнеукраинским</a:t>
            </a:r>
            <a:r>
              <a:rPr lang="ru-RU" dirty="0" smtClean="0"/>
              <a:t>, а не древнерусским.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истории украинского советского языкознания выделяют четыре периода:</a:t>
            </a:r>
          </a:p>
          <a:p>
            <a:r>
              <a:rPr lang="ru-RU" dirty="0" smtClean="0"/>
              <a:t>I период (1917 — начало 30-х годов). Характеризуется активным исследованием </a:t>
            </a:r>
            <a:r>
              <a:rPr lang="ru-RU" dirty="0" smtClean="0"/>
              <a:t>фонетики</a:t>
            </a:r>
            <a:r>
              <a:rPr lang="ru-RU" dirty="0" smtClean="0"/>
              <a:t> </a:t>
            </a:r>
            <a:r>
              <a:rPr lang="ru-RU" dirty="0" smtClean="0"/>
              <a:t>и грамматики</a:t>
            </a:r>
            <a:r>
              <a:rPr lang="ru-RU" dirty="0" smtClean="0"/>
              <a:t>, истории и диалектологии украинского языка, ярко выраженным практическим направлением языкознания;</a:t>
            </a:r>
          </a:p>
          <a:p>
            <a:r>
              <a:rPr lang="ru-RU" dirty="0" smtClean="0"/>
              <a:t>II период (30 — 40-е годы). Период наступления на украинизацию и репрессивной политики ВКП(б) — КПСС, когда сворачивались теоретические исследования и приостановилась практическая работа;</a:t>
            </a:r>
          </a:p>
          <a:p>
            <a:r>
              <a:rPr lang="ru-RU" dirty="0" smtClean="0"/>
              <a:t>III период (50 — 60-е годы). Характеризуется стремлением обновить теорию языкознания, вниманием к развитию грамматических исследований, лексикографии и лингвостилистики;</a:t>
            </a:r>
          </a:p>
          <a:p>
            <a:r>
              <a:rPr lang="ru-RU" dirty="0" smtClean="0"/>
              <a:t>IV период (70 — 80-е годы). Отмечается не только развитием сравнительно-исторического языкознания, но и созданием сомнительных прогнозов, выдававшихся за социолингвистику.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I период (1917 — начало 30-х годов)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первый период был основан «Институт украинского научного языка» Всеукраинской академии наук (1921), созданы кафедры украинского и других языков в высших учебных заведениях. Интенсивно велись языковедческие исследования, заключались переводные и </a:t>
            </a:r>
            <a:r>
              <a:rPr lang="ru-RU" dirty="0" smtClean="0"/>
              <a:t>терминологические словари</a:t>
            </a:r>
            <a:r>
              <a:rPr lang="ru-RU" dirty="0" smtClean="0"/>
              <a:t>, в частности «Русско-украинский словарь» под редакцией А. Крымского (т. 1-3, 1924—1933). Появились учебники и пособия по украинскому языку (М. Грунский и Г. </a:t>
            </a:r>
            <a:r>
              <a:rPr lang="ru-RU" dirty="0" err="1" smtClean="0"/>
              <a:t>Сабалдиря</a:t>
            </a:r>
            <a:r>
              <a:rPr lang="ru-RU" dirty="0" smtClean="0"/>
              <a:t> в 1920 г., А. Синявского в 1923 г., М. Наконечного в 1928 г.; под редакцией Л. </a:t>
            </a:r>
            <a:r>
              <a:rPr lang="ru-RU" dirty="0" err="1" smtClean="0"/>
              <a:t>Булаховского</a:t>
            </a:r>
            <a:r>
              <a:rPr lang="ru-RU" dirty="0" smtClean="0"/>
              <a:t> в 1929-30 </a:t>
            </a:r>
            <a:r>
              <a:rPr lang="ru-RU" dirty="0" err="1" smtClean="0"/>
              <a:t>гг</a:t>
            </a:r>
            <a:r>
              <a:rPr lang="ru-RU" dirty="0" smtClean="0"/>
              <a:t>), по истории и диалектологии («Очерки украинского языка и хрестоматия из памятников </a:t>
            </a:r>
            <a:r>
              <a:rPr lang="ru-RU" dirty="0" err="1" smtClean="0"/>
              <a:t>Письменская</a:t>
            </a:r>
            <a:r>
              <a:rPr lang="ru-RU" dirty="0" smtClean="0"/>
              <a:t> </a:t>
            </a:r>
            <a:r>
              <a:rPr lang="ru-RU" dirty="0" err="1" smtClean="0"/>
              <a:t>староукраинщины</a:t>
            </a:r>
            <a:r>
              <a:rPr lang="ru-RU" dirty="0" smtClean="0"/>
              <a:t> XI—XVIII вв.» А. Шахматова и А. Крымского в 1922 г., «Очерк истории украинского языка» П. </a:t>
            </a:r>
            <a:r>
              <a:rPr lang="ru-RU" dirty="0" err="1" smtClean="0"/>
              <a:t>Бузук</a:t>
            </a:r>
            <a:r>
              <a:rPr lang="ru-RU" dirty="0" smtClean="0"/>
              <a:t> в 1927 г., «Курс истории украинского языка» Е. Тимченко в 1927 г.). Началась работа над составлением «Исторического словаря украинского языка» (вышло два выпуска первого тома в 1930 и 1932 годах). Изданы десятки терминологических словарей.</a:t>
            </a:r>
          </a:p>
          <a:p>
            <a:r>
              <a:rPr lang="ru-RU" dirty="0" smtClean="0"/>
              <a:t>Кроме украинских, исследуют другие славянские языки, а также германские, романские, тюркские </a:t>
            </a:r>
            <a:r>
              <a:rPr lang="ru-RU" dirty="0" err="1" smtClean="0"/>
              <a:t>иарабские</a:t>
            </a:r>
            <a:r>
              <a:rPr lang="ru-RU" dirty="0" smtClean="0"/>
              <a:t> языки (заметным явлением не только в украинских, но и в мировом языкознании есть исследования по ориенталистики А. Крымского).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II период (30 — 40-е годы)</a:t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начале 30-х годов интенсивное развитие украинского языкознания было приостановлено. Началась борьба официальной коммунистической политики против украинского языка и культуры. Широкого масштаба достигли репрессии относительно ведущих деятелей украинской науки</a:t>
            </a:r>
            <a:r>
              <a:rPr lang="ru-RU" dirty="0" smtClean="0"/>
              <a:t>, литературы</a:t>
            </a:r>
            <a:r>
              <a:rPr lang="ru-RU" dirty="0" smtClean="0"/>
              <a:t>, искусства. Безосновательно были репрессированы В. </a:t>
            </a:r>
            <a:r>
              <a:rPr lang="ru-RU" dirty="0" err="1" smtClean="0"/>
              <a:t>Ганцов</a:t>
            </a:r>
            <a:r>
              <a:rPr lang="ru-RU" dirty="0" smtClean="0"/>
              <a:t>, М. Гладкий, А. Курило, С. Смеречинский, М. Сулима, К. </a:t>
            </a:r>
            <a:r>
              <a:rPr lang="ru-RU" dirty="0" err="1" smtClean="0"/>
              <a:t>Нимчинов</a:t>
            </a:r>
            <a:r>
              <a:rPr lang="ru-RU" dirty="0" smtClean="0"/>
              <a:t>, А. Синявский, А. Изюмов, М. </a:t>
            </a:r>
            <a:r>
              <a:rPr lang="ru-RU" dirty="0" err="1" smtClean="0"/>
              <a:t>Иогансен</a:t>
            </a:r>
            <a:r>
              <a:rPr lang="ru-RU" dirty="0" smtClean="0"/>
              <a:t>, Н. Малыши, Н. Сладкий, Б. Ткаченко , Г. </a:t>
            </a:r>
            <a:r>
              <a:rPr lang="ru-RU" dirty="0" err="1" smtClean="0"/>
              <a:t>Сабалдир</a:t>
            </a:r>
            <a:r>
              <a:rPr lang="ru-RU" dirty="0" smtClean="0"/>
              <a:t>, впоследствии А. Крымский и другие. Развернулся массовый поиск «ошибок» в трудах лингвистов предыдущих лет. Появляются публикации с критикой языковедов.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III период (50 — 60-е годы)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50-е годы после дискуссии «нового учения о языке» наступило некоторое оживление в украинском языкознании. Появляются исследования по сравнительно-историческому языкознанию. Заметным явлением стал выход двухтомного «Курса современного украинского языка» под редакцией Л. </a:t>
            </a:r>
            <a:r>
              <a:rPr lang="ru-RU" dirty="0" err="1" smtClean="0"/>
              <a:t>Булаховского</a:t>
            </a:r>
            <a:r>
              <a:rPr lang="ru-RU" dirty="0" smtClean="0"/>
              <a:t> (1951) и «Исторической грамматики украинского языка» А. </a:t>
            </a:r>
            <a:r>
              <a:rPr lang="ru-RU" dirty="0" err="1" smtClean="0"/>
              <a:t>Безпалько</a:t>
            </a:r>
            <a:r>
              <a:rPr lang="ru-RU" dirty="0" smtClean="0"/>
              <a:t>, М. Бойчука, М. Жовтобрюха, С. </a:t>
            </a:r>
            <a:r>
              <a:rPr lang="ru-RU" dirty="0" err="1" smtClean="0"/>
              <a:t>Самойленко</a:t>
            </a:r>
            <a:r>
              <a:rPr lang="ru-RU" dirty="0" smtClean="0"/>
              <a:t> и И. Тараненко (1957) и двухтомного «Курса истории украинского литературного языка» (1958—1961).</a:t>
            </a:r>
          </a:p>
          <a:p>
            <a:r>
              <a:rPr lang="ru-RU" dirty="0" smtClean="0"/>
              <a:t>В 60-е годы XX в. оживился интерес к изучению памятников украинского языка, в частности были изданы «Грамматика» И. </a:t>
            </a:r>
            <a:r>
              <a:rPr lang="ru-RU" dirty="0" err="1" smtClean="0"/>
              <a:t>Ужевича</a:t>
            </a:r>
            <a:r>
              <a:rPr lang="ru-RU" dirty="0" smtClean="0"/>
              <a:t>, «Лексикон» П. </a:t>
            </a:r>
            <a:r>
              <a:rPr lang="ru-RU" dirty="0" err="1" smtClean="0"/>
              <a:t>Беринды</a:t>
            </a:r>
            <a:r>
              <a:rPr lang="ru-RU" dirty="0" smtClean="0"/>
              <a:t>, «Лексис» Л. </a:t>
            </a:r>
            <a:r>
              <a:rPr lang="ru-RU" dirty="0" err="1" smtClean="0"/>
              <a:t>Зизания</a:t>
            </a:r>
            <a:r>
              <a:rPr lang="ru-RU" dirty="0" smtClean="0"/>
              <a:t>, лексикографические работы Е. </a:t>
            </a:r>
            <a:r>
              <a:rPr lang="ru-RU" dirty="0" err="1" smtClean="0"/>
              <a:t>Славинецкого</a:t>
            </a:r>
            <a:r>
              <a:rPr lang="ru-RU" dirty="0" smtClean="0"/>
              <a:t>, А. </a:t>
            </a:r>
            <a:r>
              <a:rPr lang="ru-RU" dirty="0" err="1" smtClean="0"/>
              <a:t>Корецкого-Сатановского</a:t>
            </a:r>
            <a:r>
              <a:rPr lang="ru-RU" dirty="0" smtClean="0"/>
              <a:t>, «Словарь украинского языка» П. Белецкого-Носенко и др. Эта работа продолжалась и в 70-е годы.</a:t>
            </a:r>
          </a:p>
          <a:p>
            <a:r>
              <a:rPr lang="ru-RU" dirty="0" smtClean="0"/>
              <a:t>Знаменательными событиями в украинской лексикографии было издание </a:t>
            </a:r>
            <a:r>
              <a:rPr lang="ru-RU" dirty="0" err="1" smtClean="0"/>
              <a:t>шеститомного</a:t>
            </a:r>
            <a:r>
              <a:rPr lang="ru-RU" dirty="0" smtClean="0"/>
              <a:t> </a:t>
            </a:r>
            <a:r>
              <a:rPr lang="ru-RU" dirty="0" smtClean="0"/>
              <a:t>«Украинско-русского словаря» (1953—1963), трехтомного «Русско-украинского словаря» (1968), двухтомного «Словаря языка Т. Г. Шевченко» (1964).</a:t>
            </a:r>
          </a:p>
          <a:p>
            <a:r>
              <a:rPr lang="ru-RU" dirty="0" smtClean="0"/>
              <a:t>На 50-60-е годы приходится зарождение украинской лингвостилистики и интенсивные </a:t>
            </a:r>
            <a:r>
              <a:rPr lang="ru-RU" dirty="0" smtClean="0"/>
              <a:t>исследования диалектов украинского </a:t>
            </a:r>
            <a:r>
              <a:rPr lang="ru-RU" dirty="0" smtClean="0"/>
              <a:t>языка, что впоследствии вылилось в заключение «Атласа украинского языка».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IV период (70 — 80-е годы)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 «хрущевской оттепелью» 60-х годов усилилось внимание языковедов к культуре украинского языка (с 1967 г. стал выходить межведомственный сборник «Культура слова»), до новых направлений исследования языка (структурная и математическая лингвистика, связана со школой В. Перебейнос). В 60-80-е годы активизировалось исследование межъязыковых контактов (Ю. </a:t>
            </a:r>
            <a:r>
              <a:rPr lang="ru-RU" dirty="0" err="1" smtClean="0"/>
              <a:t>Жлуктенко</a:t>
            </a:r>
            <a:r>
              <a:rPr lang="ru-RU" dirty="0" smtClean="0"/>
              <a:t>, В. </a:t>
            </a:r>
            <a:r>
              <a:rPr lang="ru-RU" dirty="0" err="1" smtClean="0"/>
              <a:t>Акуленко</a:t>
            </a:r>
            <a:r>
              <a:rPr lang="ru-RU" dirty="0" smtClean="0"/>
              <a:t>, В. </a:t>
            </a:r>
            <a:r>
              <a:rPr lang="ru-RU" dirty="0" err="1" smtClean="0"/>
              <a:t>Семчинський</a:t>
            </a:r>
            <a:r>
              <a:rPr lang="ru-RU" dirty="0" smtClean="0"/>
              <a:t>, А. Ткаченко), развивается славистика (О. Мельничук, В. </a:t>
            </a:r>
            <a:r>
              <a:rPr lang="ru-RU" dirty="0" err="1" smtClean="0"/>
              <a:t>Русановский</a:t>
            </a:r>
            <a:r>
              <a:rPr lang="ru-RU" dirty="0" smtClean="0"/>
              <a:t>), германистика и романистика (Ю. </a:t>
            </a:r>
            <a:r>
              <a:rPr lang="ru-RU" dirty="0" err="1" smtClean="0"/>
              <a:t>Жлуктенко</a:t>
            </a:r>
            <a:r>
              <a:rPr lang="ru-RU" dirty="0" smtClean="0"/>
              <a:t>, Б . Задорожный, Г. </a:t>
            </a:r>
            <a:r>
              <a:rPr lang="ru-RU" dirty="0" err="1" smtClean="0"/>
              <a:t>Почепцов</a:t>
            </a:r>
            <a:r>
              <a:rPr lang="ru-RU" dirty="0" smtClean="0"/>
              <a:t>, А. Чередниченко), исследуются балтийские (А. </a:t>
            </a:r>
            <a:r>
              <a:rPr lang="ru-RU" dirty="0" err="1" smtClean="0"/>
              <a:t>Непокупний</a:t>
            </a:r>
            <a:r>
              <a:rPr lang="ru-RU" dirty="0" smtClean="0"/>
              <a:t>), тюркские (А. </a:t>
            </a:r>
            <a:r>
              <a:rPr lang="ru-RU" dirty="0" err="1" smtClean="0"/>
              <a:t>Гаркавец</a:t>
            </a:r>
            <a:r>
              <a:rPr lang="ru-RU" dirty="0" smtClean="0"/>
              <a:t>), финно-угорские (П. </a:t>
            </a:r>
            <a:r>
              <a:rPr lang="ru-RU" dirty="0" err="1" smtClean="0"/>
              <a:t>Лизанец</a:t>
            </a:r>
            <a:r>
              <a:rPr lang="ru-RU" dirty="0" smtClean="0"/>
              <a:t>, А. Ткаченко) и другие языки, закладываются основы украинской акцентологические школы (В . Скляренко, В. Винницкий).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 Е. Крымский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Агафа́нгел</a:t>
            </a:r>
            <a:r>
              <a:rPr lang="ru-RU" dirty="0" smtClean="0"/>
              <a:t> (</a:t>
            </a:r>
            <a:r>
              <a:rPr lang="ru-RU" b="1" dirty="0" err="1" smtClean="0"/>
              <a:t>Агата́нгел</a:t>
            </a:r>
            <a:r>
              <a:rPr lang="ru-RU" dirty="0" smtClean="0"/>
              <a:t>) </a:t>
            </a:r>
            <a:r>
              <a:rPr lang="ru-RU" b="1" dirty="0" err="1" smtClean="0"/>
              <a:t>Ефи́мович</a:t>
            </a:r>
            <a:r>
              <a:rPr lang="ru-RU" b="1" dirty="0" smtClean="0"/>
              <a:t> </a:t>
            </a:r>
            <a:r>
              <a:rPr lang="ru-RU" b="1" dirty="0" err="1" smtClean="0"/>
              <a:t>Кры́мский</a:t>
            </a:r>
            <a:r>
              <a:rPr lang="ru-RU" dirty="0" smtClean="0"/>
              <a:t>(3 [15] января 1871, Владимир-Волынский, Волынская губерния — 25 января 1942, Кустанай, Казахская ССР) — </a:t>
            </a:r>
            <a:r>
              <a:rPr lang="ru-RU" dirty="0" smtClean="0"/>
              <a:t>советский и украинский</a:t>
            </a:r>
            <a:r>
              <a:rPr lang="ru-RU" dirty="0" smtClean="0"/>
              <a:t> историк, писатель</a:t>
            </a:r>
            <a:r>
              <a:rPr lang="ru-RU" dirty="0" smtClean="0"/>
              <a:t>, переводчик</a:t>
            </a:r>
            <a:r>
              <a:rPr lang="ru-RU" dirty="0" smtClean="0"/>
              <a:t>, востоковед, тюрколог и семитолог, один из организаторов (1918) и академик Академии наук (АН) Украины, в течение ряда лет занимавший должность Непременного секретаря 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Владел по меньшей мере 16 живыми и классическими </a:t>
            </a:r>
            <a:r>
              <a:rPr lang="ru-RU" dirty="0" smtClean="0"/>
              <a:t>языками, </a:t>
            </a:r>
            <a:r>
              <a:rPr lang="ru-RU" dirty="0" smtClean="0"/>
              <a:t>по некоторым источникам, почти 60 </a:t>
            </a:r>
            <a:r>
              <a:rPr lang="ru-RU" dirty="0" smtClean="0"/>
              <a:t>языками.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/>
          <a:lstStyle/>
          <a:p>
            <a:r>
              <a:rPr lang="ru-RU" dirty="0" smtClean="0"/>
              <a:t>А. Крымский участвовал в украинской национальной жизни конца XIX столетия, вёл переписку с известными деятелями украинской культуры — О. </a:t>
            </a:r>
            <a:r>
              <a:rPr lang="ru-RU" dirty="0" err="1" smtClean="0"/>
              <a:t>Огоновским</a:t>
            </a:r>
            <a:r>
              <a:rPr lang="ru-RU" dirty="0" smtClean="0"/>
              <a:t>, Б. Гринченко, И. Франко и др. В этот период своей деятельности Крымский полемизировал с А. Соболевским, который пропагандировал гипотезу М. Погодина о том, что древние киевляне были русскими, которые только в </a:t>
            </a:r>
            <a:r>
              <a:rPr lang="ru-RU" dirty="0" err="1" smtClean="0"/>
              <a:t>периодмонголо-татарского</a:t>
            </a:r>
            <a:r>
              <a:rPr lang="ru-RU" dirty="0" smtClean="0"/>
              <a:t> нашествия отошли на север.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Несмотря </a:t>
            </a:r>
            <a:r>
              <a:rPr lang="ru-RU" dirty="0" smtClean="0"/>
              <a:t>на то, что древние летописцы писали на церковнославянском, они зачастую вставляли в текст разговорные слова и даже целые фразы. Так вот, внимательное исследование киевских и </a:t>
            </a:r>
            <a:r>
              <a:rPr lang="ru-RU" dirty="0" err="1" smtClean="0"/>
              <a:t>галицких</a:t>
            </a:r>
            <a:r>
              <a:rPr lang="ru-RU" dirty="0" smtClean="0"/>
              <a:t> летописей, а также светской литературы XI—XIII столетий, начатое еще А. Крымским и продолженное современными лингвистами, открыло в этих текстах немалый пласт украинской лексики. Вот только некоторые встречающиеся там слова: парубок, </a:t>
            </a:r>
            <a:r>
              <a:rPr lang="ru-RU" dirty="0" err="1" smtClean="0"/>
              <a:t>окріп</a:t>
            </a:r>
            <a:r>
              <a:rPr lang="ru-RU" dirty="0" smtClean="0"/>
              <a:t>, глум, вежа, </a:t>
            </a:r>
            <a:r>
              <a:rPr lang="ru-RU" dirty="0" err="1" smtClean="0"/>
              <a:t>батіг</a:t>
            </a:r>
            <a:r>
              <a:rPr lang="ru-RU" dirty="0" smtClean="0"/>
              <a:t>, </a:t>
            </a:r>
            <a:r>
              <a:rPr lang="ru-RU" dirty="0" err="1" smtClean="0"/>
              <a:t>оксамит</a:t>
            </a:r>
            <a:r>
              <a:rPr lang="ru-RU" dirty="0" smtClean="0"/>
              <a:t>, бунчук, </a:t>
            </a:r>
            <a:r>
              <a:rPr lang="ru-RU" dirty="0" err="1" smtClean="0"/>
              <a:t>матиця</a:t>
            </a:r>
            <a:r>
              <a:rPr lang="ru-RU" dirty="0" smtClean="0"/>
              <a:t>, </a:t>
            </a:r>
            <a:r>
              <a:rPr lang="ru-RU" dirty="0" err="1" smtClean="0"/>
              <a:t>недбальство</a:t>
            </a:r>
            <a:r>
              <a:rPr lang="ru-RU" dirty="0" smtClean="0"/>
              <a:t>, </a:t>
            </a:r>
            <a:r>
              <a:rPr lang="ru-RU" dirty="0" err="1" smtClean="0"/>
              <a:t>віття</a:t>
            </a:r>
            <a:r>
              <a:rPr lang="ru-RU" dirty="0" smtClean="0"/>
              <a:t>, </a:t>
            </a:r>
            <a:r>
              <a:rPr lang="ru-RU" dirty="0" err="1" smtClean="0"/>
              <a:t>гілля</a:t>
            </a:r>
            <a:r>
              <a:rPr lang="ru-RU" dirty="0" smtClean="0"/>
              <a:t>, колода, </a:t>
            </a:r>
            <a:r>
              <a:rPr lang="ru-RU" dirty="0" err="1" smtClean="0"/>
              <a:t>cтpixa</a:t>
            </a:r>
            <a:r>
              <a:rPr lang="ru-RU" dirty="0" smtClean="0"/>
              <a:t>, жито, стегно, </a:t>
            </a:r>
            <a:r>
              <a:rPr lang="ru-RU" dirty="0" err="1" smtClean="0"/>
              <a:t>лiчбa</a:t>
            </a:r>
            <a:r>
              <a:rPr lang="ru-RU" dirty="0" smtClean="0"/>
              <a:t>, коло, яруга, кожух, оболонь, гай, </a:t>
            </a:r>
            <a:r>
              <a:rPr lang="ru-RU" dirty="0" err="1" smtClean="0"/>
              <a:t>полонина</a:t>
            </a:r>
            <a:r>
              <a:rPr lang="ru-RU" dirty="0" smtClean="0"/>
              <a:t>, гребля, </a:t>
            </a:r>
            <a:r>
              <a:rPr lang="ru-RU" dirty="0" err="1" smtClean="0"/>
              <a:t>рілля</a:t>
            </a:r>
            <a:r>
              <a:rPr lang="ru-RU" dirty="0" smtClean="0"/>
              <a:t>, </a:t>
            </a:r>
            <a:r>
              <a:rPr lang="ru-RU" dirty="0" err="1" smtClean="0"/>
              <a:t>джерело</a:t>
            </a:r>
            <a:r>
              <a:rPr lang="ru-RU" dirty="0" smtClean="0"/>
              <a:t>, </a:t>
            </a:r>
            <a:r>
              <a:rPr lang="ru-RU" dirty="0" err="1" smtClean="0"/>
              <a:t>глечик</a:t>
            </a:r>
            <a:r>
              <a:rPr lang="ru-RU" dirty="0" smtClean="0"/>
              <a:t>, </a:t>
            </a:r>
            <a:r>
              <a:rPr lang="ru-RU" dirty="0" err="1" smtClean="0"/>
              <a:t>багаття</a:t>
            </a:r>
            <a:r>
              <a:rPr lang="ru-RU" dirty="0" smtClean="0"/>
              <a:t>, </a:t>
            </a:r>
            <a:r>
              <a:rPr lang="ru-RU" dirty="0" err="1" smtClean="0"/>
              <a:t>криниця</a:t>
            </a:r>
            <a:r>
              <a:rPr lang="ru-RU" dirty="0" smtClean="0"/>
              <a:t>, </a:t>
            </a:r>
            <a:r>
              <a:rPr lang="ru-RU" dirty="0" err="1" smtClean="0"/>
              <a:t>збіжжя</a:t>
            </a:r>
            <a:r>
              <a:rPr lang="ru-RU" dirty="0" smtClean="0"/>
              <a:t>, </a:t>
            </a:r>
            <a:r>
              <a:rPr lang="ru-RU" dirty="0" err="1" smtClean="0"/>
              <a:t>лазня</a:t>
            </a:r>
            <a:r>
              <a:rPr lang="ru-RU" dirty="0" smtClean="0"/>
              <a:t> и многие другие. А в «Слове о полку Игореве» автор употребляет даже целые выражения, такие, например, как «6icoвi </a:t>
            </a:r>
            <a:r>
              <a:rPr lang="ru-RU" dirty="0" err="1" smtClean="0"/>
              <a:t>діти</a:t>
            </a:r>
            <a:r>
              <a:rPr lang="ru-RU" dirty="0" smtClean="0"/>
              <a:t>», «туга ум полонила», «</a:t>
            </a:r>
            <a:r>
              <a:rPr lang="ru-RU" dirty="0" err="1" smtClean="0"/>
              <a:t>прадідня</a:t>
            </a:r>
            <a:r>
              <a:rPr lang="ru-RU" dirty="0" smtClean="0"/>
              <a:t> слава», «</a:t>
            </a:r>
            <a:r>
              <a:rPr lang="ru-RU" dirty="0" err="1" smtClean="0"/>
              <a:t>ничить</a:t>
            </a:r>
            <a:r>
              <a:rPr lang="ru-RU" dirty="0" smtClean="0"/>
              <a:t> трава </a:t>
            </a:r>
            <a:r>
              <a:rPr lang="ru-RU" dirty="0" err="1" smtClean="0"/>
              <a:t>жалощами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719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РАЗВИТИЕ ЛИНГВИСТИКИ НА УКРАИНЕ В 19-20 ВЕКАХ</vt:lpstr>
      <vt:lpstr>Слайд 2</vt:lpstr>
      <vt:lpstr>I период (1917 — начало 30-х годов) </vt:lpstr>
      <vt:lpstr>II период (30 — 40-е годы) </vt:lpstr>
      <vt:lpstr>III период (50 — 60-е годы) </vt:lpstr>
      <vt:lpstr>IV период (70 — 80-е годы) </vt:lpstr>
      <vt:lpstr>А. Е. Крымский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ЛИНГВИСТИКИ НА УКРАИНЕ В 19-20 ВЕКАХ</dc:title>
  <dc:creator>Аня</dc:creator>
  <cp:lastModifiedBy>Аня</cp:lastModifiedBy>
  <cp:revision>2</cp:revision>
  <dcterms:created xsi:type="dcterms:W3CDTF">2014-12-24T21:26:25Z</dcterms:created>
  <dcterms:modified xsi:type="dcterms:W3CDTF">2014-12-24T22:04:37Z</dcterms:modified>
</cp:coreProperties>
</file>