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2" autoAdjust="0"/>
    <p:restoredTop sz="94631" autoAdjust="0"/>
  </p:normalViewPr>
  <p:slideViewPr>
    <p:cSldViewPr>
      <p:cViewPr>
        <p:scale>
          <a:sx n="74" d="100"/>
          <a:sy n="74" d="100"/>
        </p:scale>
        <p:origin x="-11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2290A-89E1-42E9-9E07-70CD03ACB3F9}" type="datetimeFigureOut">
              <a:rPr lang="ru-RU"/>
              <a:pPr>
                <a:defRPr/>
              </a:pPr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73C4D-1C8B-49B8-A3BB-7F798570E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EFA9-744C-4885-A08B-B89586272CD5}" type="datetimeFigureOut">
              <a:rPr lang="ru-RU"/>
              <a:pPr>
                <a:defRPr/>
              </a:pPr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5D9BA-9256-4AF8-9375-DD3C62591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40777-218C-4867-88EB-577343F2793B}" type="datetimeFigureOut">
              <a:rPr lang="ru-RU"/>
              <a:pPr>
                <a:defRPr/>
              </a:pPr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D2DBC-649C-44BD-876D-8D636D91C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CA507-3F25-4B50-8817-021CBC9649A2}" type="datetimeFigureOut">
              <a:rPr lang="ru-RU"/>
              <a:pPr>
                <a:defRPr/>
              </a:pPr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7D7C2-CA4A-4216-B0EA-4147E1A76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94FB8-5F0D-4049-AA99-EAC46C25F5C8}" type="datetimeFigureOut">
              <a:rPr lang="ru-RU"/>
              <a:pPr>
                <a:defRPr/>
              </a:pPr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F5CCA-E5EE-4E4E-BF66-AFADB6D334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929F-1009-40D7-80FF-6A6C9BE81D4A}" type="datetimeFigureOut">
              <a:rPr lang="ru-RU"/>
              <a:pPr>
                <a:defRPr/>
              </a:pPr>
              <a:t>27.05.2016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36A1E-3BDD-4112-A22D-3F537EEF7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BAB08-33DC-4805-9CD8-87A1E938AB61}" type="datetimeFigureOut">
              <a:rPr lang="ru-RU"/>
              <a:pPr>
                <a:defRPr/>
              </a:pPr>
              <a:t>27.05.2016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66863-AE7F-4029-A187-0EDAA4237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18637-ABC8-4509-97C2-3A5B6DBD78AF}" type="datetimeFigureOut">
              <a:rPr lang="ru-RU"/>
              <a:pPr>
                <a:defRPr/>
              </a:pPr>
              <a:t>27.05.2016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8BE77-36B9-4E11-9696-9D76C59FD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C5C38-9919-499E-A95E-BA7623DB5465}" type="datetimeFigureOut">
              <a:rPr lang="ru-RU"/>
              <a:pPr>
                <a:defRPr/>
              </a:pPr>
              <a:t>27.05.2016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2981-F46E-4311-8B4E-414260305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BC26F-C3E4-49A0-97FB-0771CA2A4ADB}" type="datetimeFigureOut">
              <a:rPr lang="ru-RU"/>
              <a:pPr>
                <a:defRPr/>
              </a:pPr>
              <a:t>27.05.2016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0D4AA-7F15-4B8C-B5F2-62486B507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7C6AD-1D48-46B6-9D21-5EAC970F763B}" type="datetimeFigureOut">
              <a:rPr lang="ru-RU"/>
              <a:pPr>
                <a:defRPr/>
              </a:pPr>
              <a:t>27.05.2016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66CC5-DEE6-41A8-ACAA-F01D7846F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220FAB-A282-49ED-845C-F14F9C34B9B0}" type="datetimeFigureOut">
              <a:rPr lang="ru-RU"/>
              <a:pPr>
                <a:defRPr/>
              </a:pPr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D26972-D3C1-474E-BFE4-2C308ACBC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Documents and Settings\Владелец\Рабочий стол\RCKWNyvdEs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755650" y="836613"/>
            <a:ext cx="77771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latin typeface="Calibri" pitchFamily="34" charset="0"/>
              </a:rPr>
              <a:t>      Языковая  ситуация </a:t>
            </a:r>
            <a:endParaRPr lang="uk-UA" sz="5400" b="1">
              <a:latin typeface="Calibri" pitchFamily="34" charset="0"/>
            </a:endParaRPr>
          </a:p>
        </p:txBody>
      </p:sp>
      <p:pic>
        <p:nvPicPr>
          <p:cNvPr id="13315" name="Picture 3" descr="C:\Documents and Settings\Владелец\Рабочий стол\iwaWe_0Dy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65400"/>
            <a:ext cx="495300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5003800" y="3933825"/>
            <a:ext cx="38592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</a:rPr>
              <a:t>Подготовила:   Шаймерданова </a:t>
            </a:r>
          </a:p>
          <a:p>
            <a:pPr algn="ctr"/>
            <a:r>
              <a:rPr lang="ru-RU" sz="2000" b="1">
                <a:latin typeface="Calibri" pitchFamily="34" charset="0"/>
              </a:rPr>
              <a:t> Энеджан </a:t>
            </a:r>
            <a:endParaRPr lang="uk-UA" sz="2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Documents and Settings\Владелец\Рабочий стол\KnrIPq4oME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2051050" y="549275"/>
            <a:ext cx="65532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t"/>
            <a:r>
              <a:rPr lang="ru-RU" sz="2000" b="1" i="1">
                <a:latin typeface="Calibri" pitchFamily="34" charset="0"/>
              </a:rPr>
              <a:t>1.Мировые языки – это языки межэтнического и межгосударственного общения, имеющие статус официальных и рабочих языков ООН: английский, арабский, испанский, китайский, русский, французский. </a:t>
            </a:r>
            <a:br>
              <a:rPr lang="ru-RU" sz="2000" b="1" i="1">
                <a:latin typeface="Calibri" pitchFamily="34" charset="0"/>
              </a:rPr>
            </a:br>
            <a:r>
              <a:rPr lang="ru-RU" sz="2000" b="1" i="1">
                <a:latin typeface="Calibri" pitchFamily="34" charset="0"/>
              </a:rPr>
              <a:t>2. Международные язык – эти языки широко используются в международном и межэтническом общении и, как правило, имеют юридический статус государственного или официального языка в ряде государств. Например, португальский, вьетнамский.</a:t>
            </a: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uk-UA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Documents and Settings\Владелец\Рабочий стол\GLH5bsAegm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87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-1588" y="1052513"/>
            <a:ext cx="91455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FF0000"/>
                </a:solidFill>
                <a:latin typeface="Calibri" pitchFamily="34" charset="0"/>
              </a:rPr>
              <a:t>3. Государственные (национальные) языки. Они имеют юридический статус государственного или официального языка или фактически выполняют функцию основного языка в одной стране. В неодноязычном социуме это, как правило, язык большинства населения. Есть и исключения – в республике Филиппины, при населении в 52 млн. человек, государственным языком, наряду с английским, стал язык тагальский, при этом тагалов всего 12 миллионов, что почти в два раза меньше численности народа бисайа. И все же, как правило, это язык большинства населения: грузинский язык в Грузии, литовский язык в Литве, хинди в Индии. </a:t>
            </a:r>
            <a:r>
              <a:rPr lang="ru-RU" sz="2400" b="1" i="1">
                <a:latin typeface="Calibri" pitchFamily="34" charset="0"/>
              </a:rPr>
              <a:t/>
            </a:r>
            <a:br>
              <a:rPr lang="ru-RU" sz="2400" b="1" i="1">
                <a:latin typeface="Calibri" pitchFamily="34" charset="0"/>
              </a:rPr>
            </a:br>
            <a:endParaRPr lang="uk-UA" sz="2400" b="1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Documents and Settings\Владелец\Рабочий стол\GLH5bsAegm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2413" y="0"/>
            <a:ext cx="93964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395288" y="620713"/>
            <a:ext cx="7129462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4. Региональные языки. Это языки, как правило, письменные, однако не имеющие статуса официального или государственного. Примеры: тибетский язык в Тибетском автономном районе Китая (свыше 4 млн. говорящих, язык межплеменного общения и делопроизводства). Региональные языки Европы – например, бретонский и провансальский во Франции, сардинский на Сардинии. Однако на этих языках не учат в школах, они не имеют официального статуса. </a:t>
            </a:r>
          </a:p>
          <a:p>
            <a:pPr algn="ctr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5. Местные языки. Как правило, это бесписьменные языки. Таких языков многие сотни. Они используются в устном неофициальном общении только внутри этнических групп в полиэтнических социумах. Нередко на них ведутся местные теле и радио передачи. В начальной школе местный язык иногда используется в качестве вспомогательного языка, необходимого для перехода учащихся на язык обучения в данной школе.</a:t>
            </a:r>
            <a:endParaRPr lang="uk-UA" sz="2000" b="1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Documents and Settings\Владелец\Рабочий стол\-N8-0DRVE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C:\Documents and Settings\Владелец\Рабочий стол\vOaaUhtLfg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3276600" y="692150"/>
            <a:ext cx="1860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latin typeface="Calibri" pitchFamily="34" charset="0"/>
              </a:rPr>
              <a:t>План </a:t>
            </a:r>
            <a:endParaRPr lang="uk-UA" sz="5400" b="1">
              <a:latin typeface="Calibri" pitchFamily="34" charset="0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900113" y="1989138"/>
            <a:ext cx="5703887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1. Особенности языковой ситуации</a:t>
            </a:r>
          </a:p>
          <a:p>
            <a:r>
              <a:rPr lang="ru-RU" sz="2800" b="1">
                <a:latin typeface="Calibri" pitchFamily="34" charset="0"/>
              </a:rPr>
              <a:t>2. Признаки языковой ситуации</a:t>
            </a:r>
          </a:p>
          <a:p>
            <a:r>
              <a:rPr lang="ru-RU" sz="2800" b="1">
                <a:latin typeface="Calibri" pitchFamily="34" charset="0"/>
              </a:rPr>
              <a:t>3. Коммуникативный ранг языка  </a:t>
            </a:r>
          </a:p>
          <a:p>
            <a:endParaRPr lang="uk-UA">
              <a:latin typeface="Calibri" pitchFamily="34" charset="0"/>
            </a:endParaRPr>
          </a:p>
        </p:txBody>
      </p:sp>
      <p:pic>
        <p:nvPicPr>
          <p:cNvPr id="14340" name="Picture 4" descr="C:\Documents and Settings\Владелец\Рабочий стол\1Xvre-8DYo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0438"/>
            <a:ext cx="3779838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Documents and Settings\Владелец\Рабочий стол\NeFyu4NBZ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1908175" y="1125538"/>
            <a:ext cx="59039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latin typeface="Calibri" pitchFamily="34" charset="0"/>
              </a:rPr>
              <a:t>Языковая ситуация – это совокупность языков и языковых образований, обслуживающих некоторый социум (этнос) в границах определенного региона, политико-территориального объединения или государства.</a:t>
            </a:r>
            <a:endParaRPr lang="uk-UA" sz="2400" b="1" i="1">
              <a:latin typeface="Calibri" pitchFamily="34" charset="0"/>
            </a:endParaRPr>
          </a:p>
        </p:txBody>
      </p:sp>
      <p:pic>
        <p:nvPicPr>
          <p:cNvPr id="15363" name="Picture 3" descr="C:\Documents and Settings\Владелец\Рабочий стол\JFze2D1C4w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357563"/>
            <a:ext cx="435610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763713" y="549275"/>
            <a:ext cx="6496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</a:rPr>
              <a:t>1. Особенности языковой ситуации</a:t>
            </a:r>
            <a:endParaRPr lang="uk-UA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Documents and Settings\Владелец\Рабочий стол\1KTpWtbzuw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250825" y="765175"/>
            <a:ext cx="7850188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t"/>
            <a:r>
              <a:rPr lang="vi-VN" sz="3200" b="1" i="1">
                <a:solidFill>
                  <a:schemeClr val="bg1"/>
                </a:solidFill>
              </a:rPr>
              <a:t>Языкова́я ситуа́ция —</a:t>
            </a:r>
            <a:r>
              <a:rPr lang="ru-RU" sz="3200" b="1" i="1">
                <a:solidFill>
                  <a:schemeClr val="bg1"/>
                </a:solidFill>
                <a:latin typeface="Calibri" pitchFamily="34" charset="0"/>
              </a:rPr>
              <a:t> одно из основных понятий и предмет изучения в социолингвистике. Разнообразные  Я. с. описываются посредством различных признаков — количественных, качественных и оценочных  (эстимационных), на основе которых можно строить типологию.</a:t>
            </a:r>
          </a:p>
          <a:p>
            <a:pPr algn="ctr" fontAlgn="t"/>
            <a:endParaRPr lang="vi-VN" sz="3200" b="1" i="1"/>
          </a:p>
          <a:p>
            <a:r>
              <a:rPr lang="vi-VN"/>
              <a:t/>
            </a:r>
            <a:br>
              <a:rPr lang="vi-VN"/>
            </a:br>
            <a:endParaRPr lang="uk-UA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Documents and Settings\Владелец\Рабочий стол\1KTpWtbzuw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965200" y="1700213"/>
            <a:ext cx="6735763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i="1">
                <a:solidFill>
                  <a:schemeClr val="bg1"/>
                </a:solidFill>
                <a:latin typeface="Calibri" pitchFamily="34" charset="0"/>
              </a:rPr>
              <a:t>Языковая ситуация делится на </a:t>
            </a:r>
          </a:p>
          <a:p>
            <a:pPr algn="ctr"/>
            <a:r>
              <a:rPr lang="ru-RU" sz="3600" b="1" i="1">
                <a:solidFill>
                  <a:schemeClr val="bg1"/>
                </a:solidFill>
                <a:latin typeface="Calibri" pitchFamily="34" charset="0"/>
              </a:rPr>
              <a:t>признаки:</a:t>
            </a:r>
          </a:p>
          <a:p>
            <a:pPr algn="ctr"/>
            <a:endParaRPr lang="ru-RU" sz="3600" b="1" i="1">
              <a:latin typeface="Calibri" pitchFamily="34" charset="0"/>
            </a:endParaRPr>
          </a:p>
          <a:p>
            <a:pPr algn="ctr"/>
            <a:endParaRPr lang="uk-UA" sz="3600" b="1" i="1">
              <a:latin typeface="Calibri" pitchFamily="34" charset="0"/>
            </a:endParaRP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755650" y="3213100"/>
            <a:ext cx="53990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i="1">
                <a:solidFill>
                  <a:srgbClr val="FFFF00"/>
                </a:solidFill>
                <a:latin typeface="Calibri" pitchFamily="34" charset="0"/>
              </a:rPr>
              <a:t>Количественные признаки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>
                <a:solidFill>
                  <a:srgbClr val="FFFF00"/>
                </a:solidFill>
                <a:latin typeface="Calibri" pitchFamily="34" charset="0"/>
              </a:rPr>
              <a:t>Качественные признаки 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>
                <a:solidFill>
                  <a:srgbClr val="FFFF00"/>
                </a:solidFill>
                <a:latin typeface="Calibri" pitchFamily="34" charset="0"/>
              </a:rPr>
              <a:t>Оценочные признаки </a:t>
            </a:r>
            <a:endParaRPr lang="uk-UA" sz="3200" b="1" i="1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1476375" y="549275"/>
            <a:ext cx="6613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Calibri" pitchFamily="34" charset="0"/>
              </a:rPr>
              <a:t>2. Признаки языковой ситуации</a:t>
            </a:r>
            <a:endParaRPr lang="uk-UA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Documents and Settings\Владелец\Рабочий стол\VzNE6ILYwj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395288" y="404813"/>
            <a:ext cx="8208962" cy="627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alibri" pitchFamily="34" charset="0"/>
              </a:rPr>
              <a:t>К количественным </a:t>
            </a:r>
            <a:r>
              <a:rPr lang="ru-RU" sz="2000" b="1" i="1">
                <a:latin typeface="Calibri" pitchFamily="34" charset="0"/>
              </a:rPr>
              <a:t>признакам языковых ситуаций относят: 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r>
              <a:rPr lang="ru-RU" b="1" i="1">
                <a:latin typeface="Calibri" pitchFamily="34" charset="0"/>
              </a:rPr>
              <a:t>1. Количество компонентов языковой ситуации (степень языкового разнообразия) — число идиомов в исследумом ареале. Различают монокомпонентные и поликомпонентные языковые ситуации. Абсолютно преобладают поликомпонентные ситуации, в том числе и в одноязычных регионах, поскольку практически во всех языках мира различаются территориальные и социальные разновидности. </a:t>
            </a:r>
            <a:br>
              <a:rPr lang="ru-RU" b="1" i="1">
                <a:latin typeface="Calibri" pitchFamily="34" charset="0"/>
              </a:rPr>
            </a:br>
            <a:r>
              <a:rPr lang="ru-RU" b="1" i="1">
                <a:latin typeface="Calibri" pitchFamily="34" charset="0"/>
              </a:rPr>
              <a:t>2. Количество носителей каждого из идиомов, определяемое как процентное соотношение групп населения, говорящих на каждом из идиомов, в определённом языковом регионе (демографическая мощность идиомов). Выделяются языковые ситуации с равным или разным количеством носителей языковых форм (демографически равновесные и неравновесные языковые ситуации). </a:t>
            </a:r>
            <a:br>
              <a:rPr lang="ru-RU" b="1" i="1">
                <a:latin typeface="Calibri" pitchFamily="34" charset="0"/>
              </a:rPr>
            </a:br>
            <a:r>
              <a:rPr lang="ru-RU" b="1" i="1">
                <a:latin typeface="Calibri" pitchFamily="34" charset="0"/>
              </a:rPr>
              <a:t>3. Количество сфер коммуникации, в которых используется каждый из идиомов по отношению к общему числу таких сфер (коммуникативная мощность идиомов). По разной степени коммуникативной мощности идиомов языковые ситуации разделяют так же, как и по демографической мощности, на равновесные и неравновесные. </a:t>
            </a:r>
            <a:br>
              <a:rPr lang="ru-RU" b="1" i="1">
                <a:latin typeface="Calibri" pitchFamily="34" charset="0"/>
              </a:rPr>
            </a:br>
            <a:r>
              <a:rPr lang="ru-RU" b="1" i="1">
                <a:latin typeface="Calibri" pitchFamily="34" charset="0"/>
              </a:rPr>
              <a:t>4. Количество функционально доминирующих идиомов. В неравновесных ситуациях отмечается наличие одного или нескольких функционально доминирующих идиомов, в связи с чем различают однополюсные и многополюсные языковые ситуации.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Documents and Settings\Владелец\Рабочий стол\VzNE6ILYwj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179388" y="188913"/>
            <a:ext cx="8353425" cy="62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latin typeface="Calibri" pitchFamily="34" charset="0"/>
              </a:rPr>
              <a:t>     </a:t>
            </a:r>
            <a:r>
              <a:rPr lang="ru-RU" sz="2400" b="1" i="1">
                <a:latin typeface="Calibri" pitchFamily="34" charset="0"/>
              </a:rPr>
              <a:t>Качественные признаки</a:t>
            </a:r>
            <a:r>
              <a:rPr lang="ru-RU" sz="2000" b="1" i="1">
                <a:latin typeface="Calibri" pitchFamily="34" charset="0"/>
              </a:rPr>
              <a:t/>
            </a:r>
            <a:br>
              <a:rPr lang="ru-RU" sz="2000" b="1" i="1">
                <a:latin typeface="Calibri" pitchFamily="34" charset="0"/>
              </a:rPr>
            </a:br>
            <a:r>
              <a:rPr lang="ru-RU" sz="2000" b="1" i="1">
                <a:latin typeface="Calibri" pitchFamily="34" charset="0"/>
              </a:rPr>
              <a:t>В число качественных признаков включают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1</a:t>
            </a:r>
            <a:r>
              <a:rPr lang="ru-RU" b="1">
                <a:latin typeface="Calibri" pitchFamily="34" charset="0"/>
              </a:rPr>
              <a:t>. Лингвистический характер языковой ситуации, в которую входят либо разные формы одного языка, либо разные языки. По этому признаку выделяют одноязычные и многоязычные языковые ситуации. 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2. Степень структурной и генетической близости идиом — языковые ситуации со сходными и несходными, близкородственными и неродственными идиомами. Языковые ситуации с типологически сходными идиомами называют гомоморфными, с родственными идиомами — гомогенными, с типологически несходными идиомами — гетероморфными, с неродственными идиомами — гетерогенными. Поскольку структурное сходство и генетическое родство не взаимосвязаны, языковые ситуации могут характеризоваться одновременно двумя признаками: гомогенная и гомоморфная ситуация, гомогенная и гетероморфная ситуация и т. д. 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3. Функциональная равнозначность или неравнозначность идиом. Языковые ситуации, в которых языковые формы имеют равный официальный статус, называют гармоничными, языковые ситуации с неравными по статусу идиомами называют дисгармоничными. 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4. Характер происхождения доминирующей идиомы (металекта) в масштабе государства. По этому признаку различают языковые ситуации с местным идиомом (эндоглоссные) и с иностранным идиомом (экзоглоссные).</a:t>
            </a:r>
            <a:endParaRPr lang="uk-UA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Documents and Settings\Владелец\Рабочий стол\VzNE6ILYwj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900113" y="549275"/>
            <a:ext cx="61198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                   Оценочные признаки</a:t>
            </a:r>
            <a:r>
              <a:rPr lang="ru-RU" sz="2000" b="1">
                <a:latin typeface="Calibri" pitchFamily="34" charset="0"/>
              </a:rPr>
              <a:t/>
            </a:r>
            <a:br>
              <a:rPr lang="ru-RU" sz="2000" b="1">
                <a:latin typeface="Calibri" pitchFamily="34" charset="0"/>
              </a:rPr>
            </a:br>
            <a:r>
              <a:rPr lang="ru-RU" sz="2000" b="1">
                <a:latin typeface="Calibri" pitchFamily="34" charset="0"/>
              </a:rPr>
              <a:t>Признаки тех или иных идиомов могут различаться по внутренним и внешним оценкам. Идиомы могут оцениваться по их престижности, эстетическим характеристикам, функциональным возможностям и т. д. Различия внутренних оценок, данных самими носителями родному идиому (позитивные, нейтральные, негативные), определяют степень так называемой языковой лояльности языкового сообщества и влияют на степень устойчивости и сохранности языка. </a:t>
            </a:r>
            <a:br>
              <a:rPr lang="ru-RU" sz="2000" b="1">
                <a:latin typeface="Calibri" pitchFamily="34" charset="0"/>
              </a:rPr>
            </a:br>
            <a:r>
              <a:rPr lang="ru-RU" sz="2000" b="1">
                <a:latin typeface="Calibri" pitchFamily="34" charset="0"/>
              </a:rPr>
              <a:t>При наличии в языковой ситуации диглоссии выделяют диглоссные языковые ситуации (все прочие соответственно являются недиглоссными).</a:t>
            </a:r>
            <a:endParaRPr lang="uk-UA" sz="2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Documents and Settings\Владелец\Рабочий стол\KnrIPq4oME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187450" y="620713"/>
            <a:ext cx="68849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Calibri" pitchFamily="34" charset="0"/>
              </a:rPr>
              <a:t>3. Коммуникативный ранг языка </a:t>
            </a:r>
            <a:endParaRPr lang="uk-UA" sz="3600" b="1">
              <a:latin typeface="Calibri" pitchFamily="34" charset="0"/>
            </a:endParaRP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611188" y="1412875"/>
            <a:ext cx="756126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latin typeface="Calibri" pitchFamily="34" charset="0"/>
              </a:rPr>
              <a:t>В социолингвистике различают пять коммуникативных рангов языков. На вершине этой пирамиды – 6 так называемых мировых языков, в основании – сотни бесписьменных «местных» языков, которые используются в обиходно-бытовом общении только внутри своего этнического коллектива.</a:t>
            </a:r>
            <a:endParaRPr lang="uk-UA" sz="2400" b="1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738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12</cp:revision>
  <dcterms:modified xsi:type="dcterms:W3CDTF">2016-05-27T11:18:06Z</dcterms:modified>
</cp:coreProperties>
</file>