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72" r:id="rId4"/>
    <p:sldId id="273" r:id="rId5"/>
    <p:sldId id="276" r:id="rId6"/>
    <p:sldId id="274" r:id="rId7"/>
    <p:sldId id="257" r:id="rId8"/>
    <p:sldId id="270" r:id="rId9"/>
    <p:sldId id="262" r:id="rId10"/>
    <p:sldId id="263" r:id="rId11"/>
    <p:sldId id="277" r:id="rId12"/>
    <p:sldId id="278" r:id="rId13"/>
    <p:sldId id="279" r:id="rId14"/>
    <p:sldId id="280" r:id="rId15"/>
    <p:sldId id="281" r:id="rId16"/>
    <p:sldId id="282" r:id="rId17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-576" y="-102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"/>
              <a:ea typeface="+mn-ea"/>
              <a:cs typeface="+mn-cs"/>
            </a:rPr>
            <a:t>1</a:t>
          </a:r>
          <a:endParaRPr lang="ru-RU" sz="1800" b="0" i="0" noProof="0" dirty="0">
            <a:latin typeface="Century"/>
            <a:ea typeface="+mn-ea"/>
            <a:cs typeface="+mn-cs"/>
          </a:endParaRPr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pPr algn="ctr"/>
          <a:endParaRPr lang="ru-RU" noProof="0" dirty="0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pPr algn="ctr"/>
          <a:endParaRPr lang="ru-RU" noProof="0" dirty="0"/>
        </a:p>
      </dgm:t>
    </dgm:pt>
    <dgm:pt modelId="{3C67E77D-62FA-499D-B5E6-E79A091C5267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"/>
              <a:ea typeface="+mn-ea"/>
              <a:cs typeface="+mn-cs"/>
            </a:rPr>
            <a:t>3</a:t>
          </a:r>
          <a:endParaRPr lang="ru-RU" sz="1800" b="0" i="0" noProof="0" dirty="0">
            <a:latin typeface="Century"/>
            <a:ea typeface="+mn-ea"/>
            <a:cs typeface="+mn-cs"/>
          </a:endParaRPr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pPr algn="ctr"/>
          <a:endParaRPr lang="ru-RU" noProof="0" dirty="0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pPr algn="ctr"/>
          <a:endParaRPr lang="ru-RU" noProof="0" dirty="0"/>
        </a:p>
      </dgm:t>
    </dgm:pt>
    <dgm:pt modelId="{CC6B7442-0B72-4EF2-9F13-1325B51AFF9F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"/>
              <a:ea typeface="+mn-ea"/>
              <a:cs typeface="+mn-cs"/>
            </a:rPr>
            <a:t>2</a:t>
          </a:r>
          <a:endParaRPr lang="ru-RU" sz="1800" b="0" i="0" noProof="0" dirty="0">
            <a:latin typeface="Century"/>
            <a:ea typeface="+mn-ea"/>
            <a:cs typeface="+mn-cs"/>
          </a:endParaRP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pPr algn="ctr"/>
          <a:endParaRPr lang="ru-RU" noProof="0" dirty="0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pPr algn="ctr"/>
          <a:endParaRPr lang="ru-RU" noProof="0" dirty="0"/>
        </a:p>
      </dgm:t>
    </dgm:pt>
    <dgm:pt modelId="{E16D65B4-494C-45C0-82F5-A63E581063CB}" type="pres">
      <dgm:prSet presAssocID="{90119837-5B71-4D44-BB01-DB0B084933C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2B315-EA92-4E8C-914E-FCF8B923D9BA}" type="pres">
      <dgm:prSet presAssocID="{477D14C5-CED9-4CFC-B338-DFB0C8090B9F}" presName="circ1" presStyleLbl="vennNode1" presStyleIdx="0" presStyleCnt="3"/>
      <dgm:spPr/>
      <dgm:t>
        <a:bodyPr/>
        <a:lstStyle/>
        <a:p>
          <a:endParaRPr lang="en-US"/>
        </a:p>
      </dgm:t>
    </dgm:pt>
    <dgm:pt modelId="{1114C5CF-9DB7-4B7A-9D02-B353869E5D38}" type="pres">
      <dgm:prSet presAssocID="{477D14C5-CED9-4CFC-B338-DFB0C8090B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9E5A2-93C2-49EF-825C-26E5802651A1}" type="pres">
      <dgm:prSet presAssocID="{3C67E77D-62FA-499D-B5E6-E79A091C5267}" presName="circ2" presStyleLbl="vennNode1" presStyleIdx="1" presStyleCnt="3"/>
      <dgm:spPr/>
      <dgm:t>
        <a:bodyPr/>
        <a:lstStyle/>
        <a:p>
          <a:endParaRPr lang="en-US"/>
        </a:p>
      </dgm:t>
    </dgm:pt>
    <dgm:pt modelId="{EB02C228-AFBE-4EA8-ADAD-5E115CB980C7}" type="pres">
      <dgm:prSet presAssocID="{3C67E77D-62FA-499D-B5E6-E79A091C52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1D8EC-23D3-4EEE-B141-81E29A0B04B6}" type="pres">
      <dgm:prSet presAssocID="{CC6B7442-0B72-4EF2-9F13-1325B51AFF9F}" presName="circ3" presStyleLbl="vennNode1" presStyleIdx="2" presStyleCnt="3"/>
      <dgm:spPr/>
      <dgm:t>
        <a:bodyPr/>
        <a:lstStyle/>
        <a:p>
          <a:endParaRPr lang="en-US"/>
        </a:p>
      </dgm:t>
    </dgm:pt>
    <dgm:pt modelId="{99560A19-63A4-4F58-BF54-93D1A84B1A1C}" type="pres">
      <dgm:prSet presAssocID="{CC6B7442-0B72-4EF2-9F13-1325B51AFF9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BEF9E1-8D57-4A22-93E0-87299CF8A4AD}" type="presOf" srcId="{CC6B7442-0B72-4EF2-9F13-1325B51AFF9F}" destId="{2B11D8EC-23D3-4EEE-B141-81E29A0B04B6}" srcOrd="0" destOrd="0" presId="urn:microsoft.com/office/officeart/2005/8/layout/venn1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72EC0D90-B3C0-40C5-979A-2051A1711AC2}" type="presOf" srcId="{477D14C5-CED9-4CFC-B338-DFB0C8090B9F}" destId="{7A12B315-EA92-4E8C-914E-FCF8B923D9BA}" srcOrd="0" destOrd="0" presId="urn:microsoft.com/office/officeart/2005/8/layout/venn1"/>
    <dgm:cxn modelId="{8314FB70-092A-47FB-83E3-C595090DBA48}" type="presOf" srcId="{477D14C5-CED9-4CFC-B338-DFB0C8090B9F}" destId="{1114C5CF-9DB7-4B7A-9D02-B353869E5D38}" srcOrd="1" destOrd="0" presId="urn:microsoft.com/office/officeart/2005/8/layout/venn1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25C8D00E-7E96-4A36-A375-D219ADDEF7E1}" type="presOf" srcId="{90119837-5B71-4D44-BB01-DB0B084933C8}" destId="{E16D65B4-494C-45C0-82F5-A63E581063CB}" srcOrd="0" destOrd="0" presId="urn:microsoft.com/office/officeart/2005/8/layout/venn1"/>
    <dgm:cxn modelId="{2F29C697-80C6-4535-BD23-A3D8AD090463}" type="presOf" srcId="{3C67E77D-62FA-499D-B5E6-E79A091C5267}" destId="{3469E5A2-93C2-49EF-825C-26E5802651A1}" srcOrd="0" destOrd="0" presId="urn:microsoft.com/office/officeart/2005/8/layout/venn1"/>
    <dgm:cxn modelId="{6A7A996A-CD4C-4228-8B30-C5D8E8EDF64D}" type="presOf" srcId="{3C67E77D-62FA-499D-B5E6-E79A091C5267}" destId="{EB02C228-AFBE-4EA8-ADAD-5E115CB980C7}" srcOrd="1" destOrd="0" presId="urn:microsoft.com/office/officeart/2005/8/layout/venn1"/>
    <dgm:cxn modelId="{54CA38E1-8678-4786-A265-770FD25C3115}" type="presOf" srcId="{CC6B7442-0B72-4EF2-9F13-1325B51AFF9F}" destId="{99560A19-63A4-4F58-BF54-93D1A84B1A1C}" srcOrd="1" destOrd="0" presId="urn:microsoft.com/office/officeart/2005/8/layout/venn1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44472F79-9B0F-4D76-8B36-0088629008C0}" type="presParOf" srcId="{E16D65B4-494C-45C0-82F5-A63E581063CB}" destId="{7A12B315-EA92-4E8C-914E-FCF8B923D9BA}" srcOrd="0" destOrd="0" presId="urn:microsoft.com/office/officeart/2005/8/layout/venn1"/>
    <dgm:cxn modelId="{EED42847-ACC7-4B5B-B7A1-8F60C94743CB}" type="presParOf" srcId="{E16D65B4-494C-45C0-82F5-A63E581063CB}" destId="{1114C5CF-9DB7-4B7A-9D02-B353869E5D38}" srcOrd="1" destOrd="0" presId="urn:microsoft.com/office/officeart/2005/8/layout/venn1"/>
    <dgm:cxn modelId="{EA084191-AAFD-4120-8E5D-065F61D9C184}" type="presParOf" srcId="{E16D65B4-494C-45C0-82F5-A63E581063CB}" destId="{3469E5A2-93C2-49EF-825C-26E5802651A1}" srcOrd="2" destOrd="0" presId="urn:microsoft.com/office/officeart/2005/8/layout/venn1"/>
    <dgm:cxn modelId="{497995D6-2D56-4D4A-9810-B2A982093C33}" type="presParOf" srcId="{E16D65B4-494C-45C0-82F5-A63E581063CB}" destId="{EB02C228-AFBE-4EA8-ADAD-5E115CB980C7}" srcOrd="3" destOrd="0" presId="urn:microsoft.com/office/officeart/2005/8/layout/venn1"/>
    <dgm:cxn modelId="{B89A92EA-5677-4AE6-8638-A1DFDAED14CE}" type="presParOf" srcId="{E16D65B4-494C-45C0-82F5-A63E581063CB}" destId="{2B11D8EC-23D3-4EEE-B141-81E29A0B04B6}" srcOrd="4" destOrd="0" presId="urn:microsoft.com/office/officeart/2005/8/layout/venn1"/>
    <dgm:cxn modelId="{33E257C4-E013-433E-855E-23803CD553AD}" type="presParOf" srcId="{E16D65B4-494C-45C0-82F5-A63E581063CB}" destId="{99560A19-63A4-4F58-BF54-93D1A84B1A1C}" srcOrd="5" destOrd="0" presId="urn:microsoft.com/office/officeart/2005/8/layout/venn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E553C-FE44-493D-9CD4-A6CFB7F34028}" type="doc">
      <dgm:prSet loTypeId="urn:microsoft.com/office/officeart/2005/8/layout/arrow6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87AB46E-832F-4201-9AFC-F16E2B4D2E9F}">
      <dgm:prSet phldrT="[Текст]"/>
      <dgm:spPr/>
      <dgm:t>
        <a:bodyPr/>
        <a:lstStyle/>
        <a:p>
          <a:r>
            <a:rPr lang="ru-RU" dirty="0" smtClean="0"/>
            <a:t>Новояз</a:t>
          </a:r>
          <a:endParaRPr lang="ru-RU" dirty="0"/>
        </a:p>
      </dgm:t>
    </dgm:pt>
    <dgm:pt modelId="{BA91FE90-8D9E-4B40-8A83-9D7713FCB425}" type="parTrans" cxnId="{9FDB1C01-1E6E-42FD-A0EF-28D28E35B25E}">
      <dgm:prSet/>
      <dgm:spPr/>
      <dgm:t>
        <a:bodyPr/>
        <a:lstStyle/>
        <a:p>
          <a:endParaRPr lang="ru-RU"/>
        </a:p>
      </dgm:t>
    </dgm:pt>
    <dgm:pt modelId="{7E49A7D3-6F2B-4F6D-84DD-A1A74834DE80}" type="sibTrans" cxnId="{9FDB1C01-1E6E-42FD-A0EF-28D28E35B25E}">
      <dgm:prSet/>
      <dgm:spPr/>
      <dgm:t>
        <a:bodyPr/>
        <a:lstStyle/>
        <a:p>
          <a:endParaRPr lang="ru-RU"/>
        </a:p>
      </dgm:t>
    </dgm:pt>
    <dgm:pt modelId="{9E7C6B40-36F8-4E7B-AD2D-D56DF229271E}">
      <dgm:prSet phldrT="[Текст]"/>
      <dgm:spPr/>
      <dgm:t>
        <a:bodyPr/>
        <a:lstStyle/>
        <a:p>
          <a:r>
            <a:rPr lang="ru-RU" dirty="0" err="1" smtClean="0"/>
            <a:t>Постновояз</a:t>
          </a:r>
          <a:endParaRPr lang="ru-RU" dirty="0"/>
        </a:p>
      </dgm:t>
    </dgm:pt>
    <dgm:pt modelId="{A10DB0A1-79D7-44C2-9D85-40AF4C862D23}" type="parTrans" cxnId="{A9840F47-A3D4-4621-916B-810B0DEDBBA4}">
      <dgm:prSet/>
      <dgm:spPr/>
      <dgm:t>
        <a:bodyPr/>
        <a:lstStyle/>
        <a:p>
          <a:endParaRPr lang="ru-RU"/>
        </a:p>
      </dgm:t>
    </dgm:pt>
    <dgm:pt modelId="{ABB98FE9-443A-44C5-A819-9C0F2D6AA3C4}" type="sibTrans" cxnId="{A9840F47-A3D4-4621-916B-810B0DEDBBA4}">
      <dgm:prSet/>
      <dgm:spPr/>
      <dgm:t>
        <a:bodyPr/>
        <a:lstStyle/>
        <a:p>
          <a:endParaRPr lang="ru-RU"/>
        </a:p>
      </dgm:t>
    </dgm:pt>
    <dgm:pt modelId="{33FB722B-AEB7-4DFD-8E23-94FA6CA30752}" type="pres">
      <dgm:prSet presAssocID="{1EFE553C-FE44-493D-9CD4-A6CFB7F340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D41DFA-F7A6-4424-905B-DF0C93EF2D19}" type="pres">
      <dgm:prSet presAssocID="{1EFE553C-FE44-493D-9CD4-A6CFB7F34028}" presName="ribbon" presStyleLbl="node1" presStyleIdx="0" presStyleCnt="1"/>
      <dgm:spPr/>
    </dgm:pt>
    <dgm:pt modelId="{C515DACD-F3B3-4986-8A2A-6435EE4802DD}" type="pres">
      <dgm:prSet presAssocID="{1EFE553C-FE44-493D-9CD4-A6CFB7F3402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34615-1243-4B43-A3AD-7EF1035E9D36}" type="pres">
      <dgm:prSet presAssocID="{1EFE553C-FE44-493D-9CD4-A6CFB7F3402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AE9775-2BF1-447B-965A-B5F1D9B6987D}" type="presOf" srcId="{1EFE553C-FE44-493D-9CD4-A6CFB7F34028}" destId="{33FB722B-AEB7-4DFD-8E23-94FA6CA30752}" srcOrd="0" destOrd="0" presId="urn:microsoft.com/office/officeart/2005/8/layout/arrow6"/>
    <dgm:cxn modelId="{30CA6687-1D3C-4132-A4FB-AA329B9A71D3}" type="presOf" srcId="{687AB46E-832F-4201-9AFC-F16E2B4D2E9F}" destId="{C515DACD-F3B3-4986-8A2A-6435EE4802DD}" srcOrd="0" destOrd="0" presId="urn:microsoft.com/office/officeart/2005/8/layout/arrow6"/>
    <dgm:cxn modelId="{88E3CF2F-D082-4CEE-8D5F-040AC9429D7C}" type="presOf" srcId="{9E7C6B40-36F8-4E7B-AD2D-D56DF229271E}" destId="{0E134615-1243-4B43-A3AD-7EF1035E9D36}" srcOrd="0" destOrd="0" presId="urn:microsoft.com/office/officeart/2005/8/layout/arrow6"/>
    <dgm:cxn modelId="{9FDB1C01-1E6E-42FD-A0EF-28D28E35B25E}" srcId="{1EFE553C-FE44-493D-9CD4-A6CFB7F34028}" destId="{687AB46E-832F-4201-9AFC-F16E2B4D2E9F}" srcOrd="0" destOrd="0" parTransId="{BA91FE90-8D9E-4B40-8A83-9D7713FCB425}" sibTransId="{7E49A7D3-6F2B-4F6D-84DD-A1A74834DE80}"/>
    <dgm:cxn modelId="{A9840F47-A3D4-4621-916B-810B0DEDBBA4}" srcId="{1EFE553C-FE44-493D-9CD4-A6CFB7F34028}" destId="{9E7C6B40-36F8-4E7B-AD2D-D56DF229271E}" srcOrd="1" destOrd="0" parTransId="{A10DB0A1-79D7-44C2-9D85-40AF4C862D23}" sibTransId="{ABB98FE9-443A-44C5-A819-9C0F2D6AA3C4}"/>
    <dgm:cxn modelId="{A18F4E75-AE18-4795-8DC9-FE4571236ECC}" type="presParOf" srcId="{33FB722B-AEB7-4DFD-8E23-94FA6CA30752}" destId="{86D41DFA-F7A6-4424-905B-DF0C93EF2D19}" srcOrd="0" destOrd="0" presId="urn:microsoft.com/office/officeart/2005/8/layout/arrow6"/>
    <dgm:cxn modelId="{493F5863-B789-4518-9443-A6FE3E8182C5}" type="presParOf" srcId="{33FB722B-AEB7-4DFD-8E23-94FA6CA30752}" destId="{C515DACD-F3B3-4986-8A2A-6435EE4802DD}" srcOrd="1" destOrd="0" presId="urn:microsoft.com/office/officeart/2005/8/layout/arrow6"/>
    <dgm:cxn modelId="{C05A27C6-2B46-4984-B8CB-4D69CBCC01B6}" type="presParOf" srcId="{33FB722B-AEB7-4DFD-8E23-94FA6CA30752}" destId="{0E134615-1243-4B43-A3AD-7EF1035E9D36}" srcOrd="2" destOrd="0" presId="urn:microsoft.com/office/officeart/2005/8/layout/arrow6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5C3220-4582-4421-AB93-16BE69395B03}" type="datetimeFigureOut">
              <a:rPr lang="ru-RU"/>
              <a:pPr>
                <a:defRPr/>
              </a:pPr>
              <a:t>02.06.2016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671D1B-D7CA-4D74-8E2D-11D1B582BE9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FBDC03-1032-4E75-99F5-D1E065C28195}" type="datetimeFigureOut">
              <a:rPr lang="ru-RU"/>
              <a:pPr>
                <a:defRPr/>
              </a:pPr>
              <a:t>02.06.2016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C80907-CC6E-4853-A714-B137949093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392738" y="0"/>
            <a:ext cx="679608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10"/>
          <p:cNvSpPr/>
          <p:nvPr/>
        </p:nvSpPr>
        <p:spPr>
          <a:xfrm>
            <a:off x="5484813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1CBF-AFE1-4DBC-BD83-7124FFC29991}" type="datetimeFigureOut">
              <a:rPr lang="ru-RU"/>
              <a:pPr>
                <a:defRPr/>
              </a:pPr>
              <a:t>02.06.2016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DD16-69A5-4606-A566-654D5B960C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53C5-0F60-4AF7-9164-2F4AA8EE491A}" type="datetimeFigureOut">
              <a:rPr lang="ru-RU"/>
              <a:pPr>
                <a:defRPr/>
              </a:pPr>
              <a:t>02.06.2016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CDB0-BA80-4090-ACF2-4BF7B583C1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9CD8C-4246-4A67-BC71-7E2917423AC3}" type="datetimeFigureOut">
              <a:rPr lang="ru-RU"/>
              <a:pPr>
                <a:defRPr/>
              </a:pPr>
              <a:t>02.06.2016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731A-7180-46C1-B234-E2624582E7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5777-DD3A-44DD-94B1-28AAB43E3C2C}" type="datetimeFigureOut">
              <a:rPr lang="ru-RU"/>
              <a:pPr>
                <a:defRPr/>
              </a:pPr>
              <a:t>02.06.2016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DA8F-431C-49FB-84B7-6E14E9B464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6942-AA5A-42F2-897B-BF95118FFD25}" type="datetimeFigureOut">
              <a:rPr lang="ru-RU"/>
              <a:pPr>
                <a:defRPr/>
              </a:pPr>
              <a:t>02.06.2016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1B1C-A5CB-458B-B119-FA12996F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29EE-3065-4E6D-BEB5-D2C7CE40E401}" type="datetimeFigureOut">
              <a:rPr lang="ru-RU"/>
              <a:pPr>
                <a:defRPr/>
              </a:pPr>
              <a:t>02.06.2016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8EC8D-217B-49DB-9022-A44D3BEB88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7D14-1EC2-4599-B17C-0540810A6345}" type="datetimeFigureOut">
              <a:rPr lang="ru-RU"/>
              <a:pPr>
                <a:defRPr/>
              </a:pPr>
              <a:t>02.06.2016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D0A4-DD7C-49E8-9187-7D9D754AA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7206-5A7D-4332-8C93-30AB953DE35F}" type="datetimeFigureOut">
              <a:rPr lang="ru-RU"/>
              <a:pPr>
                <a:defRPr/>
              </a:pPr>
              <a:t>02.06.2016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8F205-29D2-40F2-9C03-33AC1FE461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2972-BB97-4460-91C8-1CB1E593753B}" type="datetimeFigureOut">
              <a:rPr lang="ru-RU"/>
              <a:pPr>
                <a:defRPr/>
              </a:pPr>
              <a:t>02.06.2016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997F-2AF9-4206-9D61-048ABE804A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608013" y="0"/>
            <a:ext cx="488315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10"/>
          <p:cNvSpPr/>
          <p:nvPr/>
        </p:nvSpPr>
        <p:spPr>
          <a:xfrm>
            <a:off x="700088" y="0"/>
            <a:ext cx="4700587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87558-A56C-4E48-A6A5-A22A75550C2A}" type="datetimeFigureOut">
              <a:rPr lang="ru-RU"/>
              <a:pPr>
                <a:defRPr/>
              </a:pPr>
              <a:t>02.06.2016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CC8B-F858-413F-9564-4D5C262CB1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/>
          <p:cNvSpPr/>
          <p:nvPr/>
        </p:nvSpPr>
        <p:spPr>
          <a:xfrm>
            <a:off x="608013" y="0"/>
            <a:ext cx="488315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12"/>
          <p:cNvSpPr/>
          <p:nvPr/>
        </p:nvSpPr>
        <p:spPr>
          <a:xfrm>
            <a:off x="700088" y="0"/>
            <a:ext cx="4700587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C8AE-9AAC-4CDD-80F3-9428E599E170}" type="datetimeFigureOut">
              <a:rPr lang="ru-RU"/>
              <a:pPr>
                <a:defRPr/>
              </a:pPr>
              <a:t>02.06.2016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38D5-CC91-4BC1-8504-E54CF6F5C9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828800"/>
            <a:ext cx="960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3" y="6400800"/>
            <a:ext cx="132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69C2E2-4C7F-4FE0-AF57-CE8C150CB739}" type="datetimeFigureOut">
              <a:rPr lang="ru-RU"/>
              <a:pPr>
                <a:defRPr/>
              </a:pPr>
              <a:t>02.06.2016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0"/>
            <a:ext cx="632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3" y="6400800"/>
            <a:ext cx="1219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490F4C-52F3-4C1F-BCEB-8A3D6F38B2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62" r:id="rId8"/>
    <p:sldLayoutId id="2147483663" r:id="rId9"/>
    <p:sldLayoutId id="2147483664" r:id="rId10"/>
    <p:sldLayoutId id="2147483654" r:id="rId11"/>
    <p:sldLayoutId id="214748365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800"/>
        </a:spcBef>
        <a:spcAft>
          <a:spcPct val="0"/>
        </a:spcAft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25563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0688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3;&#1086;&#1074;&#1086;&#1103;&#1079;" TargetMode="External"/><Relationship Id="rId2" Type="http://schemas.openxmlformats.org/officeDocument/2006/relationships/hyperlink" Target="http://lib.liim.ru/creations/o-049/o-049-24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1054100" y="1412875"/>
            <a:ext cx="8839200" cy="1976438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Проблемы русского литературного языка </a:t>
            </a:r>
            <a:br>
              <a:rPr lang="ru-RU" smtClean="0"/>
            </a:br>
            <a:r>
              <a:rPr lang="ru-RU" smtClean="0"/>
              <a:t>в конце ХХ 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800" cy="9906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90B365">
                    <a:lumMod val="75000"/>
                  </a:srgbClr>
                </a:solidFill>
              </a:rPr>
              <a:t>Новояз. ПостНовояз</a:t>
            </a:r>
            <a:endParaRPr lang="ru-RU" sz="3200" dirty="0">
              <a:solidFill>
                <a:srgbClr val="90B365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38" y="-242888"/>
            <a:ext cx="10128250" cy="1862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         </a:t>
            </a:r>
            <a:r>
              <a:rPr lang="ru-RU" sz="4400" b="1" dirty="0" smtClean="0"/>
              <a:t>Употребление термина « новояз »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> </a:t>
            </a:r>
            <a:r>
              <a:rPr lang="ru-RU" sz="4400" b="1" dirty="0" smtClean="0"/>
              <a:t>                       в публицистике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1438"/>
            <a:ext cx="11880850" cy="55816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публицистике термин «новояз» употребляется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значениях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Диалект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определённой субкультуры, особенно образованный путём преднамеренного искажения слов литературного языка (например, часто термин «новояз» употребляется по отношению к «языку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падонков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Языковой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политической или иной пропаганды и агитации, в котором используются неологизмы и эвфемизмы, призванные замаскировать или скрыть реальное положение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вещей 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частности, как «новояз» в публицистике нередко обозначаются языки официальных документов и периодики нацистской Германии и СССР[6] (например, об уничтожении евреев говорилось как о «решении еврейского вопроса», об Афганской войне как о «выполнении интернационального долга» и т. п.).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-146050" y="0"/>
            <a:ext cx="7534275" cy="1143000"/>
          </a:xfrm>
        </p:spPr>
        <p:txBody>
          <a:bodyPr/>
          <a:lstStyle/>
          <a:p>
            <a:r>
              <a:rPr lang="ru-RU" b="1" smtClean="0"/>
              <a:t>Новояз и естественные языки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846263" y="1136650"/>
            <a:ext cx="10104437" cy="57213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         Многие приёмы, использованные при конструировании новояза являются естественными для некоторых групп языков: так, использование сложносокращённых слов характерно для русского и немецкого, словообразование путём добавления к слову префиксов и суффиксов — для агглютинативных языков и т. д. Не может служить признаком новояза само по себе образование эвфемизмов, которое также является естественным языковым процессом. Вместе с тем, ни сложносокращенные слова, ни агглютинация действительно не характерны для аналитического английского языка.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           Кроме того, любой язык содержит в себе отдельные элементы новояза, поскольку любому естественному языку присуща регулятивная функция (воздействие на адресата с целью создать у него определённое представление о предмете или побудить его к совершению каких-либо действий).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Поэтому в лингвистике и социальной философии термин «новояз» используется лишь по отношению к ситуации, когда конструктивные элементы новояза преднамеренно и массово используются для воздействия на сознание человека.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549275" y="333375"/>
          <a:ext cx="1123315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125" y="188913"/>
            <a:ext cx="11661775" cy="6453187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ресемантизации имеют решающее значение для расширения и обогащения концептосферы русского языка, которая в начале века претерпела существенное сокращение и объединение в связи с выведением из культурного обращения церковнославянских текстов, с непомерным расширением зоны официально – политического общения, не обеспечивающего раскрытия личностного потенциала человека. Оживление большого пласта русской и церковно – славянской лексики и фразеологии, связанной с духовной народной и христианской культурой, содействует активизации потенций, скрытых в самой системе языка, например, как расширение семантических отношений и связей слов, обогащение и углубление оценочных коннотаций, оживление словообразовательных стандартов.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3825" y="0"/>
            <a:ext cx="8255000" cy="68580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       Эти соображения позволяют высказать уверенность в том, что многие отрицательно оцениваемые признаки современного состояния русского языка, имеющие скорее функциональную, чем структурную природу, могут быть преодолены на основе коммуникативно – функциональной сферы общения, осуществляемой в условиях духовного раскрепощения и культурного обогащения личности – носителя языка.</a:t>
            </a:r>
            <a:endParaRPr lang="ru-RU" sz="3500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Литература: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1293813" y="1828800"/>
            <a:ext cx="9601200" cy="4913313"/>
          </a:xfrm>
        </p:spPr>
        <p:txBody>
          <a:bodyPr/>
          <a:lstStyle/>
          <a:p>
            <a:r>
              <a:rPr lang="ru-RU" smtClean="0"/>
              <a:t>Дыдров А. А. Новояз Ангсоца как форма «согласия» // Sci-Article №10 (июнь) 2014</a:t>
            </a:r>
          </a:p>
          <a:p>
            <a:r>
              <a:rPr lang="ru-RU" smtClean="0"/>
              <a:t>Оруэлл, Дж. Политика и английский язык // Политическая лингвистика. Вып. 20. Екатеринбург, 2006. С. 280—294.</a:t>
            </a:r>
          </a:p>
          <a:p>
            <a:r>
              <a:rPr lang="ru-RU" smtClean="0"/>
              <a:t>Наш советский новояз. // Сарнов Б. Маленькая энциклопедия реального социализма. М., 2005.</a:t>
            </a:r>
          </a:p>
          <a:p>
            <a:r>
              <a:rPr lang="ru-RU" smtClean="0"/>
              <a:t>Шаповал С. А. Новояз // Общая психология. Словарь / Под. ред. А. В. Петровского // Психологический лексикон. Энциклопедический словарь в шести томах. М., 2005. 251 с.</a:t>
            </a:r>
          </a:p>
          <a:p>
            <a:r>
              <a:rPr lang="en-US" smtClean="0">
                <a:hlinkClick r:id="rId2"/>
              </a:rPr>
              <a:t>http://lib.liim.ru/creations/o-049/o-049-24.html</a:t>
            </a:r>
            <a:endParaRPr lang="ru-RU" smtClean="0"/>
          </a:p>
          <a:p>
            <a:r>
              <a:rPr lang="ru-RU" smtClean="0"/>
              <a:t>Википедия.</a:t>
            </a:r>
            <a:r>
              <a:rPr lang="en-US" smtClean="0"/>
              <a:t> </a:t>
            </a:r>
            <a:r>
              <a:rPr lang="en-US" smtClean="0">
                <a:hlinkClick r:id="rId3"/>
              </a:rPr>
              <a:t>https://ru.wikipedia.org/wiki/</a:t>
            </a:r>
            <a:r>
              <a:rPr lang="ru-RU" smtClean="0">
                <a:hlinkClick r:id="rId3"/>
              </a:rPr>
              <a:t>Новояз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765175" y="381000"/>
            <a:ext cx="10129838" cy="3768725"/>
          </a:xfrm>
        </p:spPr>
        <p:txBody>
          <a:bodyPr/>
          <a:lstStyle/>
          <a:p>
            <a:r>
              <a:rPr lang="ru-RU" sz="8800" smtClean="0"/>
              <a:t>Спасибо за</a:t>
            </a:r>
            <a:br>
              <a:rPr lang="ru-RU" sz="8800" smtClean="0"/>
            </a:br>
            <a:r>
              <a:rPr lang="ru-RU" sz="8800" smtClean="0"/>
              <a:t>            внимание!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2"/>
          <p:cNvSpPr>
            <a:spLocks noGrp="1"/>
          </p:cNvSpPr>
          <p:nvPr>
            <p:ph type="title"/>
          </p:nvPr>
        </p:nvSpPr>
        <p:spPr>
          <a:xfrm>
            <a:off x="1290638" y="-1828800"/>
            <a:ext cx="9601200" cy="1828800"/>
          </a:xfrm>
        </p:spPr>
        <p:txBody>
          <a:bodyPr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Объект 13"/>
          <p:cNvSpPr>
            <a:spLocks noGrp="1"/>
          </p:cNvSpPr>
          <p:nvPr>
            <p:ph idx="1"/>
          </p:nvPr>
        </p:nvSpPr>
        <p:spPr>
          <a:xfrm>
            <a:off x="1265238" y="620713"/>
            <a:ext cx="9601200" cy="4343400"/>
          </a:xfrm>
        </p:spPr>
        <p:txBody>
          <a:bodyPr/>
          <a:lstStyle/>
          <a:p>
            <a:pPr marL="0" indent="0">
              <a:buClr>
                <a:schemeClr val="tx1"/>
              </a:buClr>
              <a:buFont typeface="Arial" charset="0"/>
              <a:buNone/>
            </a:pP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Уходящий ХХ век ознаменовался крупнейшими общественно-политическими преобразованиями, которые протекали и протекают во всех сферах жизни бывшего СССР и новой России. Состояние русского языка, формы его существования и реализации подвергались в течение последнего столетия разносторонними изменениями, которые проявлялись в лексических и грамматических новациях, обусловленных внутренними закономерностями развития языковой системы.</a:t>
            </a:r>
            <a:endParaRPr lang="ru-RU" sz="36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319213"/>
          </a:xfrm>
        </p:spPr>
        <p:txBody>
          <a:bodyPr/>
          <a:lstStyle/>
          <a:p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Процессы лексического развития русского языка ХХ века: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2225" y="1385888"/>
            <a:ext cx="11953875" cy="5156200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28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/>
              <a:t>Словообразовательный путь появления лексических новаций связан с устойчивой продуктивностью аффиксации, </a:t>
            </a:r>
            <a:r>
              <a:rPr lang="ru-RU" sz="2800" dirty="0" err="1" smtClean="0"/>
              <a:t>осново</a:t>
            </a:r>
            <a:r>
              <a:rPr lang="ru-RU" sz="2800" dirty="0" smtClean="0"/>
              <a:t>- и слово- сложения, с формированием нового словообразовательного типа – аббревиации.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28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/>
              <a:t>Процесс подпитки словаря литературного языка за счет территориальных диалектов и профессиональных жаргонов в связи с расширением носителей литературного языка, демократизации общественной жизни и др.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4"/>
          <p:cNvSpPr>
            <a:spLocks noGrp="1"/>
          </p:cNvSpPr>
          <p:nvPr>
            <p:ph sz="half" idx="1"/>
          </p:nvPr>
        </p:nvSpPr>
        <p:spPr>
          <a:xfrm>
            <a:off x="261938" y="188913"/>
            <a:ext cx="11593512" cy="6480175"/>
          </a:xfrm>
        </p:spPr>
        <p:txBody>
          <a:bodyPr/>
          <a:lstStyle/>
          <a:p>
            <a:pPr marL="0" indent="0">
              <a:buClr>
                <a:schemeClr val="tx1"/>
              </a:buClr>
              <a:buFont typeface="Arial" charset="0"/>
              <a:buNone/>
            </a:pPr>
            <a:endParaRPr lang="ru-RU" smtClean="0"/>
          </a:p>
          <a:p>
            <a:pPr marL="0" indent="0">
              <a:buClr>
                <a:schemeClr val="tx1"/>
              </a:buClr>
              <a:buFont typeface="Arial" charset="0"/>
              <a:buNone/>
            </a:pPr>
            <a:r>
              <a:rPr lang="ru-RU" smtClean="0"/>
              <a:t>3. Семантические сдвиги вызванные в изменение синтагматических и парадигматических связях слов. Переосмысление слов общественно – государственной терминологии дореволюционной России                                   ( </a:t>
            </a:r>
            <a:r>
              <a:rPr lang="ru-RU" i="1" smtClean="0"/>
              <a:t>бригадир,комиссар </a:t>
            </a:r>
            <a:r>
              <a:rPr lang="ru-RU" smtClean="0"/>
              <a:t>) и слов, не примыкающих к общественному политическому словарю, развитие новых оценочных коннотаций                      ( положительных у слов </a:t>
            </a:r>
            <a:r>
              <a:rPr lang="ru-RU" i="1" smtClean="0"/>
              <a:t>ненависть</a:t>
            </a:r>
            <a:r>
              <a:rPr lang="ru-RU" smtClean="0"/>
              <a:t>, </a:t>
            </a:r>
            <a:r>
              <a:rPr lang="ru-RU" i="1" smtClean="0"/>
              <a:t>беспощадность</a:t>
            </a:r>
            <a:r>
              <a:rPr lang="ru-RU" smtClean="0"/>
              <a:t>, отрицательных – </a:t>
            </a:r>
            <a:r>
              <a:rPr lang="ru-RU" i="1" smtClean="0"/>
              <a:t>жалость</a:t>
            </a:r>
            <a:r>
              <a:rPr lang="ru-RU" smtClean="0"/>
              <a:t>, </a:t>
            </a:r>
            <a:r>
              <a:rPr lang="ru-RU" i="1" smtClean="0"/>
              <a:t>милость</a:t>
            </a:r>
            <a:r>
              <a:rPr lang="ru-RU" smtClean="0"/>
              <a:t> ).</a:t>
            </a:r>
            <a:endParaRPr lang="ru-RU" i="1" smtClean="0"/>
          </a:p>
          <a:p>
            <a:pPr marL="0" indent="0">
              <a:buClr>
                <a:schemeClr val="tx1"/>
              </a:buClr>
              <a:buFont typeface="Arial" charset="0"/>
              <a:buNone/>
            </a:pPr>
            <a:endParaRPr lang="ru-RU" smtClean="0"/>
          </a:p>
          <a:p>
            <a:pPr marL="0" indent="0">
              <a:buClr>
                <a:schemeClr val="tx1"/>
              </a:buClr>
              <a:buFont typeface="Arial" charset="0"/>
              <a:buNone/>
            </a:pPr>
            <a:r>
              <a:rPr lang="ru-RU" smtClean="0"/>
              <a:t>4. Структурные изменения в лексическом составе русского языка, лексико – семантические новации, широкое функционально – стилистическое взаимодействие, которое реализовывалось как стилистическая нейтрализация или межстилевая маркированность слов и групп слов, – все это представляет своеобразный итог взаимодействия внешнелингвистических факторов функционирования русского языка ХХ века и тех внутрилингвистических тенденций, которые определяют развитие языка ( экспрессивность и др. ).</a:t>
            </a:r>
          </a:p>
          <a:p>
            <a:pPr marL="0" indent="0">
              <a:buClr>
                <a:schemeClr val="tx1"/>
              </a:buCl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sz="half" idx="1"/>
          </p:nvPr>
        </p:nvSpPr>
        <p:spPr>
          <a:xfrm>
            <a:off x="261938" y="260350"/>
            <a:ext cx="11736387" cy="64087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5.  Широкое использование эвфемистических наименований социально значимых денотатов ( </a:t>
            </a:r>
            <a:r>
              <a:rPr lang="ru-RU" i="1" smtClean="0"/>
              <a:t>обезвредить </a:t>
            </a:r>
            <a:r>
              <a:rPr lang="ru-RU" smtClean="0"/>
              <a:t>– убить, </a:t>
            </a:r>
            <a:r>
              <a:rPr lang="ru-RU" i="1" smtClean="0"/>
              <a:t>компетентные органы, либерализация цен, бомж </a:t>
            </a:r>
            <a:r>
              <a:rPr lang="ru-RU" smtClean="0"/>
              <a:t>).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     Расширение синонимических рядов, пополнение словаря заимствованиями, неологизмами способствуют изменениям значений слов       ( </a:t>
            </a:r>
            <a:r>
              <a:rPr lang="ru-RU" i="1" smtClean="0"/>
              <a:t>совесть – сознательность, зрелищность – шоу </a:t>
            </a:r>
            <a:r>
              <a:rPr lang="ru-RU" smtClean="0"/>
              <a:t>).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     Формировалась особая лексико-семантическая подсистема, которая имеет признаки функционального стиля – </a:t>
            </a:r>
            <a:r>
              <a:rPr lang="ru-RU" b="1" i="1" smtClean="0"/>
              <a:t>новояз</a:t>
            </a:r>
            <a:r>
              <a:rPr lang="ru-RU" smtClean="0"/>
              <a:t>.                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93738" y="260350"/>
            <a:ext cx="10591800" cy="1143000"/>
          </a:xfrm>
        </p:spPr>
        <p:txBody>
          <a:bodyPr/>
          <a:lstStyle/>
          <a:p>
            <a:r>
              <a:rPr lang="ru-RU" b="1" smtClean="0"/>
              <a:t>Процессы языкового возрождения: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</p:nvPr>
        </p:nvGraphicFramePr>
        <p:xfrm>
          <a:off x="117748" y="181485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Объект 5"/>
          <p:cNvSpPr>
            <a:spLocks noGrp="1"/>
          </p:cNvSpPr>
          <p:nvPr>
            <p:ph sz="half" idx="2"/>
          </p:nvPr>
        </p:nvSpPr>
        <p:spPr>
          <a:xfrm>
            <a:off x="4941888" y="1828800"/>
            <a:ext cx="6985000" cy="5029200"/>
          </a:xfrm>
        </p:spPr>
        <p:txBody>
          <a:bodyPr/>
          <a:lstStyle/>
          <a:p>
            <a:pPr marL="0" indent="0">
              <a:buClr>
                <a:schemeClr val="tx1"/>
              </a:buClr>
              <a:buFont typeface="Arial" charset="0"/>
              <a:buNone/>
            </a:pPr>
            <a:r>
              <a:rPr lang="ru-RU" smtClean="0"/>
              <a:t>1. Освобождение от языковых штампов новояза, десемантизированных, тавтологических словосочетаний и конструкций;</a:t>
            </a:r>
          </a:p>
          <a:p>
            <a:pPr marL="0" indent="0">
              <a:buClr>
                <a:schemeClr val="tx1"/>
              </a:buClr>
              <a:buFont typeface="Arial" charset="0"/>
              <a:buNone/>
            </a:pPr>
            <a:r>
              <a:rPr lang="ru-RU" smtClean="0"/>
              <a:t>2. Актуализация большого количества слов, которые ранее не были востребованные ( </a:t>
            </a:r>
            <a:r>
              <a:rPr lang="ru-RU" i="1" smtClean="0"/>
              <a:t>Бог</a:t>
            </a:r>
            <a:r>
              <a:rPr lang="ru-RU" smtClean="0"/>
              <a:t>, </a:t>
            </a:r>
            <a:r>
              <a:rPr lang="ru-RU" i="1" smtClean="0"/>
              <a:t>милосердие</a:t>
            </a:r>
            <a:r>
              <a:rPr lang="ru-RU" smtClean="0"/>
              <a:t>, </a:t>
            </a:r>
            <a:r>
              <a:rPr lang="ru-RU" i="1" smtClean="0"/>
              <a:t>великодушие</a:t>
            </a:r>
            <a:r>
              <a:rPr lang="ru-RU" smtClean="0"/>
              <a:t>, </a:t>
            </a:r>
            <a:r>
              <a:rPr lang="ru-RU" i="1" smtClean="0"/>
              <a:t>покаяние</a:t>
            </a:r>
            <a:r>
              <a:rPr lang="ru-RU" smtClean="0"/>
              <a:t>, </a:t>
            </a:r>
            <a:r>
              <a:rPr lang="ru-RU" i="1" smtClean="0"/>
              <a:t>честь</a:t>
            </a:r>
            <a:r>
              <a:rPr lang="ru-RU" smtClean="0"/>
              <a:t>, </a:t>
            </a:r>
            <a:r>
              <a:rPr lang="ru-RU" i="1" smtClean="0"/>
              <a:t>добро и зло </a:t>
            </a:r>
            <a:r>
              <a:rPr lang="ru-RU" smtClean="0"/>
              <a:t>).</a:t>
            </a:r>
          </a:p>
          <a:p>
            <a:pPr marL="0" indent="0">
              <a:buClr>
                <a:schemeClr val="tx1"/>
              </a:buClr>
              <a:buFont typeface="Arial" charset="0"/>
              <a:buNone/>
            </a:pPr>
            <a:r>
              <a:rPr lang="ru-RU" smtClean="0"/>
              <a:t>3. Устранение отрицательных оценок нейтральных слов ( </a:t>
            </a:r>
            <a:r>
              <a:rPr lang="ru-RU" i="1" smtClean="0"/>
              <a:t>собственность</a:t>
            </a:r>
            <a:r>
              <a:rPr lang="ru-RU" smtClean="0"/>
              <a:t>, </a:t>
            </a:r>
            <a:r>
              <a:rPr lang="ru-RU" i="1" smtClean="0"/>
              <a:t>предпринимательство</a:t>
            </a:r>
            <a:r>
              <a:rPr lang="ru-RU" smtClean="0"/>
              <a:t>, </a:t>
            </a:r>
            <a:r>
              <a:rPr lang="ru-RU" i="1" smtClean="0"/>
              <a:t>коммерция</a:t>
            </a:r>
            <a:r>
              <a:rPr lang="ru-RU" smtClean="0"/>
              <a:t>, </a:t>
            </a:r>
            <a:r>
              <a:rPr lang="ru-RU" i="1" smtClean="0"/>
              <a:t>конкуренция</a:t>
            </a:r>
            <a:r>
              <a:rPr lang="ru-RU" smtClean="0"/>
              <a:t>, </a:t>
            </a:r>
            <a:r>
              <a:rPr lang="ru-RU" i="1" smtClean="0"/>
              <a:t>диссидент</a:t>
            </a:r>
            <a:r>
              <a:rPr lang="ru-RU" smtClean="0"/>
              <a:t> 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5"/>
          <p:cNvSpPr>
            <a:spLocks noGrp="1"/>
          </p:cNvSpPr>
          <p:nvPr>
            <p:ph idx="1"/>
          </p:nvPr>
        </p:nvSpPr>
        <p:spPr>
          <a:xfrm>
            <a:off x="4725988" y="236538"/>
            <a:ext cx="7462837" cy="63817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600" smtClean="0"/>
              <a:t>       </a:t>
            </a:r>
            <a:r>
              <a:rPr lang="ru-RU" sz="2600" b="1" smtClean="0"/>
              <a:t>Новоя́з</a:t>
            </a:r>
            <a:r>
              <a:rPr lang="ru-RU" sz="2600" smtClean="0"/>
              <a:t> (англ. Newspeak) — вымышленный язык из романа-антиутопии </a:t>
            </a:r>
            <a:r>
              <a:rPr lang="ru-RU" sz="2600" b="1" smtClean="0"/>
              <a:t>Джорджа Оруэлла «1984».</a:t>
            </a:r>
            <a:r>
              <a:rPr lang="ru-RU" sz="260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ru-RU" sz="2600" smtClean="0"/>
              <a:t>       Официальный язык Океании — был разработан в соответствии с идеологическими потребностями английского социализма.</a:t>
            </a:r>
          </a:p>
          <a:p>
            <a:pPr marL="0" indent="0">
              <a:buFont typeface="Arial" charset="0"/>
              <a:buNone/>
            </a:pPr>
            <a:r>
              <a:rPr lang="ru-RU" sz="2600" smtClean="0"/>
              <a:t>        В романе новоязом называется язык тоталитарного общества, изуродованного партийной идеологией и партийно-бюрократическими лексическими оборотами, в котором слова теряют свой изначальный смысл и означают нечто противоположное (например, «Война — это мир»). Смысл — иронически о нелепом, созданным вопреки нормам и традициям языка.</a:t>
            </a:r>
          </a:p>
        </p:txBody>
      </p:sp>
      <p:pic>
        <p:nvPicPr>
          <p:cNvPr id="2253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236538"/>
            <a:ext cx="45847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31263" y="1125538"/>
            <a:ext cx="2736850" cy="4343400"/>
          </a:xfrm>
        </p:spPr>
      </p:pic>
      <p:sp>
        <p:nvSpPr>
          <p:cNvPr id="23554" name="Объект 10"/>
          <p:cNvSpPr>
            <a:spLocks noGrp="1"/>
          </p:cNvSpPr>
          <p:nvPr>
            <p:ph sz="half" idx="2"/>
          </p:nvPr>
        </p:nvSpPr>
        <p:spPr>
          <a:xfrm>
            <a:off x="0" y="0"/>
            <a:ext cx="8615363" cy="6858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      </a:t>
            </a:r>
            <a:r>
              <a:rPr lang="ru-RU" sz="2500" smtClean="0"/>
              <a:t>В романе новояз описывается как «единственный           на свете язык, чей словарь с каждым годом сокращается». Оруэлл включил в роман в форме приложения эссе «О новоязе», в котором объясняются базовые принципы построения языка. Новояз у Оруэлла образуется из английского языка путём существенного сокращения и упрощения его словаря и грамматических правил. Язык в романе служит тоталитарному режиму Партии («Ангсоц») и призван сделать невозможным оппозиционный образ мышления («мыслепреступление») или речи путём исключения слов или выражений, описывающих понятия свободы, революции и т. д. Один из персонажей романа так говорит о сокращающемся словаре нового языка: «Это прекрасно — уничтожать слова».</a:t>
            </a:r>
          </a:p>
          <a:p>
            <a:pPr marL="0" indent="0">
              <a:buFont typeface="Arial" charset="0"/>
              <a:buNone/>
            </a:pPr>
            <a:r>
              <a:rPr lang="ru-RU" sz="2500" smtClean="0"/>
              <a:t>     Английский язык на новоязе получает название «старояз». Старояз в романе должен был быть полностью вытеснен новоязом к 2050 году.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</a:t>
            </a:r>
            <a:r>
              <a:rPr lang="ru-RU" b="1" smtClean="0"/>
              <a:t>Основные принципы новояза</a:t>
            </a:r>
            <a:r>
              <a:rPr lang="ru-RU" smtClean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/>
              <a:t>Разделение лексики языка на три словаря по области </a:t>
            </a:r>
            <a:r>
              <a:rPr lang="ru-RU" sz="3200" dirty="0" smtClean="0"/>
              <a:t>употребления;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/>
              <a:t>Ликвидация смысловых оттенков и сокращение </a:t>
            </a:r>
            <a:r>
              <a:rPr lang="ru-RU" sz="3200" dirty="0" smtClean="0"/>
              <a:t>словаря;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/>
              <a:t>Навязывание словами определённой политической </a:t>
            </a:r>
            <a:r>
              <a:rPr lang="ru-RU" sz="3200" dirty="0" smtClean="0"/>
              <a:t>позиции;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/>
              <a:t>Обилие аббревиатур и сложносокращённых </a:t>
            </a:r>
            <a:r>
              <a:rPr lang="ru-RU" sz="3200" dirty="0" smtClean="0"/>
              <a:t>слов;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/>
              <a:t>Предельно упрощённая </a:t>
            </a:r>
            <a:r>
              <a:rPr lang="ru-RU" sz="3200" dirty="0" smtClean="0"/>
              <a:t>грамматика.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_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</Template>
  <TotalTime>0</TotalTime>
  <Words>912</Words>
  <Application>Microsoft Office PowerPoint</Application>
  <PresentationFormat>Произвольный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Century</vt:lpstr>
      <vt:lpstr>Arial</vt:lpstr>
      <vt:lpstr>Times New Roman</vt:lpstr>
      <vt:lpstr>Woodgrain_16x9</vt:lpstr>
      <vt:lpstr>Woodgrain_16x9</vt:lpstr>
      <vt:lpstr>Woodgrain_16x9</vt:lpstr>
      <vt:lpstr>Woodgrain_16x9</vt:lpstr>
      <vt:lpstr>Woodgrain_16x9</vt:lpstr>
      <vt:lpstr> Проблемы русского литературного языка  в конце ХХ века</vt:lpstr>
      <vt:lpstr>  </vt:lpstr>
      <vt:lpstr>Процессы лексического развития русского языка ХХ века:</vt:lpstr>
      <vt:lpstr>Слайд 4</vt:lpstr>
      <vt:lpstr>Слайд 5</vt:lpstr>
      <vt:lpstr>Процессы языкового возрождения:</vt:lpstr>
      <vt:lpstr>Слайд 7</vt:lpstr>
      <vt:lpstr>Слайд 8</vt:lpstr>
      <vt:lpstr>     Основные принципы новояза:</vt:lpstr>
      <vt:lpstr>              Употребление термина « новояз »                          в публицистике</vt:lpstr>
      <vt:lpstr>Новояз и естественные языки</vt:lpstr>
      <vt:lpstr>Слайд 12</vt:lpstr>
      <vt:lpstr>Слайд 13</vt:lpstr>
      <vt:lpstr>Слайд 14</vt:lpstr>
      <vt:lpstr>Литература:</vt:lpstr>
      <vt:lpstr>Спасибо за            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Проблемы русского литературного языка  в конце ХХ века</dc:title>
  <dc:creator/>
  <cp:keywords/>
  <cp:lastModifiedBy/>
  <cp:revision>1</cp:revision>
  <dcterms:created xsi:type="dcterms:W3CDTF">2016-06-01T16:09:42Z</dcterms:created>
  <dcterms:modified xsi:type="dcterms:W3CDTF">2016-06-02T10:35:40Z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