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D33BC-207F-4281-A081-12AE276CF366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4A4D1-746B-4E2E-A4A5-F4782C8135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4A4D1-746B-4E2E-A4A5-F4782C81352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0164785-C0B1-4C43-B2AA-B42CD5C008C5}" type="datetimeFigureOut">
              <a:rPr lang="ru-RU" smtClean="0"/>
              <a:pPr/>
              <a:t>18.08.2015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C2975B-D6AF-41A3-96C1-53AF45E5B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diamond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mtClean="0"/>
              <a:t>Теории происхождения </a:t>
            </a:r>
            <a:r>
              <a:rPr lang="ru-RU" b="1" dirty="0" smtClean="0"/>
              <a:t>языка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8186750" cy="192882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Выполнила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м</a:t>
            </a:r>
            <a:r>
              <a:rPr lang="ru-RU" b="1" dirty="0" smtClean="0">
                <a:solidFill>
                  <a:schemeClr val="tx1"/>
                </a:solidFill>
              </a:rPr>
              <a:t>агистрант заочной формы обучения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Кулиш Анастасия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Преподаватель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д</a:t>
            </a:r>
            <a:r>
              <a:rPr lang="ru-RU" b="1" dirty="0" smtClean="0">
                <a:solidFill>
                  <a:schemeClr val="tx1"/>
                </a:solidFill>
              </a:rPr>
              <a:t>оц. Недашковская Т.Е.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428604"/>
            <a:ext cx="27334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Язык животных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/>
              <a:t>Язык животных врожденный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428736"/>
            <a:ext cx="3429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/>
              <a:t>Сигналы выражают их эмоциональное состояние и не предназначены для своих сотоварищей.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643182"/>
            <a:ext cx="3357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/>
              <a:t>Коммуникация животных однонаправленная.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357562"/>
            <a:ext cx="34290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/>
              <a:t>Между сигналами животных нет четких границ, их значение зависит от ситуации, в которой они воспроизведены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5214950"/>
            <a:ext cx="3357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/>
              <a:t>В коммуникации животных невозможна информация не о себе.</a:t>
            </a:r>
          </a:p>
        </p:txBody>
      </p:sp>
      <p:pic>
        <p:nvPicPr>
          <p:cNvPr id="8194" name="Picture 2" descr="C:\Documents and Settings\Олега\Рабочий стол\язык\a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714488"/>
            <a:ext cx="5157250" cy="3867938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2357430"/>
            <a:ext cx="7715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Спасибо за внимание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4" y="714356"/>
            <a:ext cx="6409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Гипотезы о происхождении языка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143116"/>
            <a:ext cx="19078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Религиозные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теории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2357430"/>
            <a:ext cx="21852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Первые опыты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и </a:t>
            </a:r>
            <a:r>
              <a:rPr lang="ru-RU" sz="2000" b="1" dirty="0"/>
              <a:t>научные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гипотезы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2428868"/>
            <a:ext cx="1548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Античные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гипотезы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29454" y="2214554"/>
            <a:ext cx="2284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Гипотезы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нового </a:t>
            </a:r>
            <a:r>
              <a:rPr lang="ru-RU" sz="2000" b="1" dirty="0"/>
              <a:t>времени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388" y="3929066"/>
            <a:ext cx="25010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Гипотезы в духе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античной </a:t>
            </a:r>
            <a:r>
              <a:rPr lang="ru-RU" sz="2000" b="1" dirty="0"/>
              <a:t>теории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 err="1"/>
              <a:t>тесей</a:t>
            </a:r>
            <a:r>
              <a:rPr lang="ru-RU" sz="2000" b="1" dirty="0"/>
              <a:t>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3857628"/>
            <a:ext cx="26997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Трудовые гипотезы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3714752"/>
            <a:ext cx="19014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Гипотеза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Спонтанного</a:t>
            </a:r>
          </a:p>
          <a:p>
            <a:pPr algn="ctr"/>
            <a:r>
              <a:rPr lang="ru-RU" sz="2000" b="1" dirty="0" smtClean="0"/>
              <a:t>скачка</a:t>
            </a:r>
            <a:endParaRPr lang="ru-RU" sz="20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1571604" y="1357298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071802" y="178592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214414" y="2285992"/>
            <a:ext cx="257176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857620" y="2428868"/>
            <a:ext cx="24288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5464181" y="1821645"/>
            <a:ext cx="107236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6858016" y="1428736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5572132" y="2357430"/>
            <a:ext cx="242889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357167"/>
            <a:ext cx="4857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Религиозные </a:t>
            </a:r>
          </a:p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теории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28586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Согласно индийским ведам (XX век до н.э.), главный бог дал имена другим богам, а имена вещам дали святые мудрецы при помощи главного бога.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271462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Согласно </a:t>
            </a:r>
            <a:r>
              <a:rPr lang="ru-RU" sz="2000" dirty="0" smtClean="0"/>
              <a:t>Корану, вдохнув </a:t>
            </a:r>
            <a:r>
              <a:rPr lang="ru-RU" sz="2000" dirty="0"/>
              <a:t>в Адама жизнь, Аллах научил его именам всех вещей и этим возвысил его над </a:t>
            </a:r>
            <a:r>
              <a:rPr lang="ru-RU" sz="2000" dirty="0" smtClean="0"/>
              <a:t>ангелами.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78632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Согласно </a:t>
            </a:r>
            <a:r>
              <a:rPr lang="ru-RU" sz="2000" dirty="0"/>
              <a:t>Библии, потомков Адама за их попытку построить башню до небес Бог покарал разнообразием языков:</a:t>
            </a:r>
          </a:p>
        </p:txBody>
      </p:sp>
      <p:pic>
        <p:nvPicPr>
          <p:cNvPr id="1026" name="Picture 2" descr="C:\Documents and Settings\Олега\Рабочий стол\язык\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714356"/>
            <a:ext cx="1587388" cy="1975909"/>
          </a:xfrm>
          <a:prstGeom prst="rect">
            <a:avLst/>
          </a:prstGeom>
          <a:noFill/>
        </p:spPr>
      </p:pic>
      <p:pic>
        <p:nvPicPr>
          <p:cNvPr id="1027" name="Picture 3" descr="C:\Documents and Settings\Олега\Рабочий стол\язык\146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2857496"/>
            <a:ext cx="2681302" cy="1993788"/>
          </a:xfrm>
          <a:prstGeom prst="rect">
            <a:avLst/>
          </a:prstGeom>
          <a:noFill/>
        </p:spPr>
      </p:pic>
      <p:pic>
        <p:nvPicPr>
          <p:cNvPr id="1028" name="Picture 4" descr="C:\Documents and Settings\Олега\Рабочий стол\язык\babylon_sma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4143380"/>
            <a:ext cx="1857388" cy="2539339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357166"/>
            <a:ext cx="52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Первые опыты </a:t>
            </a:r>
          </a:p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и научные гипотезы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357298"/>
            <a:ext cx="47863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Еще в Древнем Египте люди задумывались над тем, какой язык самый древний, то есть, ставили проблему происхождения языка.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57588" y="3995678"/>
            <a:ext cx="52864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Подобный эксперимент </a:t>
            </a:r>
            <a:r>
              <a:rPr lang="ru-RU" sz="2000" dirty="0"/>
              <a:t>повторяли в XIII веке германский император </a:t>
            </a:r>
            <a:r>
              <a:rPr lang="ru-RU" sz="2000" b="1" dirty="0"/>
              <a:t>Фридрих II</a:t>
            </a:r>
            <a:r>
              <a:rPr lang="ru-RU" sz="2000" dirty="0"/>
              <a:t> (дети умерли), а в XVI веке </a:t>
            </a:r>
            <a:r>
              <a:rPr lang="ru-RU" sz="2000" b="1" dirty="0"/>
              <a:t>Джеймс IV Шотландский </a:t>
            </a:r>
            <a:r>
              <a:rPr lang="ru-RU" sz="2000" dirty="0"/>
              <a:t>(дети заговорили на древнееврейском - очевидно чистота опыта не была соблюдена) и хан </a:t>
            </a:r>
            <a:r>
              <a:rPr lang="ru-RU" sz="2000" b="1" dirty="0" err="1"/>
              <a:t>Джелаладдин</a:t>
            </a:r>
            <a:r>
              <a:rPr lang="ru-RU" sz="2000" b="1" dirty="0"/>
              <a:t> Акбар</a:t>
            </a:r>
            <a:r>
              <a:rPr lang="ru-RU" sz="2000" dirty="0"/>
              <a:t>, властитель империи Моголов в Индии (дети заговорили жестами).</a:t>
            </a:r>
          </a:p>
        </p:txBody>
      </p:sp>
      <p:pic>
        <p:nvPicPr>
          <p:cNvPr id="2050" name="Picture 2" descr="C:\Documents and Settings\Олега\Рабочий стол\язык\justice_of_Oziry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357298"/>
            <a:ext cx="3857620" cy="2571747"/>
          </a:xfrm>
          <a:prstGeom prst="rect">
            <a:avLst/>
          </a:prstGeom>
          <a:noFill/>
        </p:spPr>
      </p:pic>
      <p:pic>
        <p:nvPicPr>
          <p:cNvPr id="2051" name="Picture 3" descr="C:\Documents and Settings\Олега\Рабочий стол\язык\00004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643182"/>
            <a:ext cx="3071840" cy="401023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428604"/>
            <a:ext cx="471490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Античные </a:t>
            </a:r>
          </a:p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гипотезы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714488"/>
            <a:ext cx="10807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/>
              <a:t>Фюсей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15074" y="1857364"/>
            <a:ext cx="9364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Тесей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214554"/>
            <a:ext cx="371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Сторонники природного происхождения названий предметов (</a:t>
            </a:r>
            <a:r>
              <a:rPr lang="ru-RU" sz="2000" dirty="0" err="1"/>
              <a:t>φυσει </a:t>
            </a:r>
            <a:r>
              <a:rPr lang="ru-RU" sz="2000" dirty="0"/>
              <a:t>- греч. </a:t>
            </a:r>
            <a:r>
              <a:rPr lang="ru-RU" sz="2000" i="1" dirty="0"/>
              <a:t>по природе</a:t>
            </a:r>
            <a:r>
              <a:rPr lang="ru-RU" sz="2000" dirty="0"/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2285992"/>
            <a:ext cx="3214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Имена происходят от установления, согласно обычаю, заявляли приверженцы установления названий по соглашению, договоренности между людьми (</a:t>
            </a:r>
            <a:r>
              <a:rPr lang="ru-RU" sz="2000" dirty="0" err="1"/>
              <a:t>θεσει </a:t>
            </a:r>
            <a:r>
              <a:rPr lang="ru-RU" sz="2000" dirty="0"/>
              <a:t>- греч. </a:t>
            </a:r>
            <a:r>
              <a:rPr lang="ru-RU" sz="2000" i="1" dirty="0"/>
              <a:t>по установлению</a:t>
            </a:r>
            <a:r>
              <a:rPr lang="ru-RU" sz="2000" dirty="0"/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3929066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Стоики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4429132"/>
            <a:ext cx="285752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Одни </a:t>
            </a:r>
            <a:r>
              <a:rPr lang="ru-RU" dirty="0"/>
              <a:t>из первых слов были </a:t>
            </a:r>
            <a:r>
              <a:rPr lang="ru-RU" sz="2000" dirty="0"/>
              <a:t>звукоподражательными</a:t>
            </a:r>
            <a:r>
              <a:rPr lang="ru-RU" dirty="0"/>
              <a:t>, а другие звучали так, как они воздействуют на чувства</a:t>
            </a:r>
          </a:p>
        </p:txBody>
      </p:sp>
      <p:pic>
        <p:nvPicPr>
          <p:cNvPr id="3074" name="Picture 2" descr="C:\Documents and Settings\Олега\Рабочий стол\язык\gerakli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876"/>
            <a:ext cx="2117750" cy="2732581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428604"/>
            <a:ext cx="4857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Гипотезы </a:t>
            </a:r>
          </a:p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нового времени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28736"/>
            <a:ext cx="23574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Ономатопоэтическая</a:t>
            </a:r>
            <a:r>
              <a:rPr lang="ru-RU" sz="2000" dirty="0"/>
              <a:t> (греч. «создающая имена»)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496"/>
            <a:ext cx="25003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Язык возник из подражания звукам природы.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1428736"/>
            <a:ext cx="21467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Междометная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гипотеза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2571744"/>
            <a:ext cx="264319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Эмоциональные </a:t>
            </a:r>
            <a:r>
              <a:rPr lang="ru-RU" sz="2000" dirty="0"/>
              <a:t>выкрики от радости, страха, боли и т.д. привели к созданию языка.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3636" y="1500174"/>
            <a:ext cx="21900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Биологическая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гипотеза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2500306"/>
            <a:ext cx="24288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Язык - естественный организм, возникает самопроизвольно, имеет определенный срок жизни и умирает как организм.</a:t>
            </a:r>
          </a:p>
        </p:txBody>
      </p:sp>
      <p:pic>
        <p:nvPicPr>
          <p:cNvPr id="4098" name="Picture 2" descr="C:\Documents and Settings\Олега\Рабочий стол\язык\Leibni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5" y="4214818"/>
            <a:ext cx="2168961" cy="2500330"/>
          </a:xfrm>
          <a:prstGeom prst="rect">
            <a:avLst/>
          </a:prstGeom>
          <a:noFill/>
        </p:spPr>
      </p:pic>
      <p:pic>
        <p:nvPicPr>
          <p:cNvPr id="4099" name="Picture 3" descr="C:\Documents and Settings\Олега\Рабочий стол\язык\1097r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4357694"/>
            <a:ext cx="1741488" cy="2304569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285728"/>
            <a:ext cx="45720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Гипотезы в духе </a:t>
            </a:r>
          </a:p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античной теории «</a:t>
            </a:r>
            <a:r>
              <a:rPr lang="ru-RU" sz="280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тесей</a:t>
            </a:r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5" y="1071546"/>
            <a:ext cx="26432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Гипотеза общественного (социального) договора</a:t>
            </a:r>
            <a:r>
              <a:rPr lang="ru-RU" sz="20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428868"/>
            <a:ext cx="30718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этой гипотезе видно влияние античной теории </a:t>
            </a:r>
            <a:r>
              <a:rPr lang="ru-RU" sz="2000" i="1" dirty="0" err="1"/>
              <a:t>тесей</a:t>
            </a:r>
            <a:r>
              <a:rPr lang="ru-RU" sz="2000" dirty="0"/>
              <a:t>, согласно которой люди договорились об обозначении предметов словами.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1214422"/>
            <a:ext cx="24882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Жестовая теория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5007" y="1928803"/>
            <a:ext cx="314327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Связана с другими гипотезами (междометной, социального договора).</a:t>
            </a:r>
          </a:p>
        </p:txBody>
      </p:sp>
      <p:pic>
        <p:nvPicPr>
          <p:cNvPr id="5122" name="Picture 2" descr="C:\Documents and Settings\Олега\Рабочий стол\язык\8d036daf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19" y="3857628"/>
            <a:ext cx="3612205" cy="2762252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500042"/>
            <a:ext cx="353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Трудовые гипотезы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71546"/>
            <a:ext cx="3143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Коллективистская гипотеза (теория трудовых выкриков)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1142984"/>
            <a:ext cx="39116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Трудовая гипотеза Энгельса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000240"/>
            <a:ext cx="2286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Язык появился в ходе коллективной работы из ритмичных трудовых выкриков.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86380" y="2071678"/>
            <a:ext cx="27146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Труд создал человека, а одновременно с этим возник и язык.</a:t>
            </a:r>
          </a:p>
        </p:txBody>
      </p:sp>
      <p:pic>
        <p:nvPicPr>
          <p:cNvPr id="6146" name="Picture 2" descr="C:\Documents and Settings\Олега\Рабочий стол\язык\энгель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286124"/>
            <a:ext cx="2541584" cy="3366337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64" y="428604"/>
            <a:ext cx="384272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Гипотеза </a:t>
            </a:r>
          </a:p>
          <a:p>
            <a:pPr algn="ctr"/>
            <a:r>
              <a:rPr lang="ru-RU" sz="28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спонтанного скачка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285992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По этой гипотезе язык возник скачком, сразу же с богатым словарем и языковой системой. </a:t>
            </a:r>
          </a:p>
        </p:txBody>
      </p:sp>
      <p:pic>
        <p:nvPicPr>
          <p:cNvPr id="7170" name="Picture 2" descr="C:\Documents and Settings\Олега\Рабочий стол\язык\Image2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500438"/>
            <a:ext cx="5500726" cy="316857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232</TotalTime>
  <Words>422</Words>
  <Application>Microsoft Office PowerPoint</Application>
  <PresentationFormat>Экран (4:3)</PresentationFormat>
  <Paragraphs>82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Теории происхождения языка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о происхождении языка</dc:title>
  <dc:creator>Олег</dc:creator>
  <cp:lastModifiedBy>Admin</cp:lastModifiedBy>
  <cp:revision>33</cp:revision>
  <dcterms:created xsi:type="dcterms:W3CDTF">2010-11-19T17:35:00Z</dcterms:created>
  <dcterms:modified xsi:type="dcterms:W3CDTF">2015-08-18T14:18:27Z</dcterms:modified>
</cp:coreProperties>
</file>