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62" r:id="rId16"/>
    <p:sldId id="263" r:id="rId17"/>
    <p:sldId id="273" r:id="rId18"/>
    <p:sldId id="274" r:id="rId19"/>
    <p:sldId id="277" r:id="rId20"/>
    <p:sldId id="275" r:id="rId21"/>
    <p:sldId id="282" r:id="rId22"/>
    <p:sldId id="279" r:id="rId23"/>
    <p:sldId id="283" r:id="rId24"/>
    <p:sldId id="280" r:id="rId25"/>
    <p:sldId id="285" r:id="rId26"/>
    <p:sldId id="28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852E99-17CA-4078-860F-591A8A3B2B8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B824D27-EB20-4B47-9526-52BDD3E2BDC4}">
      <dgm:prSet phldrT="[Текст]"/>
      <dgm:spPr/>
      <dgm:t>
        <a:bodyPr/>
        <a:lstStyle/>
        <a:p>
          <a:r>
            <a:rPr lang="ru-RU" dirty="0" smtClean="0"/>
            <a:t>Функционально-стилевая окраска лексики русского языка</a:t>
          </a:r>
          <a:endParaRPr lang="ru-RU" dirty="0"/>
        </a:p>
      </dgm:t>
    </dgm:pt>
    <dgm:pt modelId="{A1710259-9B11-4A04-AFD6-082D8D499B0E}" type="parTrans" cxnId="{85ADE687-4499-43A8-904F-97184FBCB96C}">
      <dgm:prSet/>
      <dgm:spPr/>
      <dgm:t>
        <a:bodyPr/>
        <a:lstStyle/>
        <a:p>
          <a:endParaRPr lang="ru-RU"/>
        </a:p>
      </dgm:t>
    </dgm:pt>
    <dgm:pt modelId="{C90702F8-EF68-4E5C-9A88-8BF484F99C9D}" type="sibTrans" cxnId="{85ADE687-4499-43A8-904F-97184FBCB96C}">
      <dgm:prSet/>
      <dgm:spPr/>
      <dgm:t>
        <a:bodyPr/>
        <a:lstStyle/>
        <a:p>
          <a:endParaRPr lang="ru-RU"/>
        </a:p>
      </dgm:t>
    </dgm:pt>
    <dgm:pt modelId="{1C6A96F1-D239-429C-9186-D8BCE5A8FC83}">
      <dgm:prSet phldrT="[Текст]"/>
      <dgm:spPr/>
      <dgm:t>
        <a:bodyPr/>
        <a:lstStyle/>
        <a:p>
          <a:r>
            <a:rPr lang="ru-RU" dirty="0" smtClean="0"/>
            <a:t> Слова, употребляющиеся преимущественно в книжно-письменной сфере русского языка</a:t>
          </a:r>
          <a:endParaRPr lang="ru-RU" dirty="0"/>
        </a:p>
      </dgm:t>
    </dgm:pt>
    <dgm:pt modelId="{B2A9F12D-8D6E-4B2E-B9B6-A8A4A25BDA91}" type="parTrans" cxnId="{C30E7027-C57A-4BEE-87FC-FEDB28ED460F}">
      <dgm:prSet/>
      <dgm:spPr/>
      <dgm:t>
        <a:bodyPr/>
        <a:lstStyle/>
        <a:p>
          <a:endParaRPr lang="ru-RU"/>
        </a:p>
      </dgm:t>
    </dgm:pt>
    <dgm:pt modelId="{E79F2012-E25D-4B54-88AC-D18598E7DD1E}" type="sibTrans" cxnId="{C30E7027-C57A-4BEE-87FC-FEDB28ED460F}">
      <dgm:prSet/>
      <dgm:spPr/>
      <dgm:t>
        <a:bodyPr/>
        <a:lstStyle/>
        <a:p>
          <a:endParaRPr lang="ru-RU"/>
        </a:p>
      </dgm:t>
    </dgm:pt>
    <dgm:pt modelId="{F9C3F6E1-850D-4907-BF4F-642989DC4980}">
      <dgm:prSet phldrT="[Текст]"/>
      <dgm:spPr/>
      <dgm:t>
        <a:bodyPr/>
        <a:lstStyle/>
        <a:p>
          <a:r>
            <a:rPr lang="ru-RU" dirty="0" smtClean="0"/>
            <a:t>Слова, употребляющиеся преимущественно в устно-разговорной сфере русского языка</a:t>
          </a:r>
          <a:endParaRPr lang="ru-RU" dirty="0"/>
        </a:p>
      </dgm:t>
    </dgm:pt>
    <dgm:pt modelId="{067077C1-1E37-4054-A77D-55297D1A79FC}" type="parTrans" cxnId="{FB493C89-18BA-40EE-A085-2968071DBEFB}">
      <dgm:prSet/>
      <dgm:spPr/>
      <dgm:t>
        <a:bodyPr/>
        <a:lstStyle/>
        <a:p>
          <a:endParaRPr lang="ru-RU"/>
        </a:p>
      </dgm:t>
    </dgm:pt>
    <dgm:pt modelId="{68237129-4D1E-4819-9778-A9CA151B3E8B}" type="sibTrans" cxnId="{FB493C89-18BA-40EE-A085-2968071DBEFB}">
      <dgm:prSet/>
      <dgm:spPr/>
      <dgm:t>
        <a:bodyPr/>
        <a:lstStyle/>
        <a:p>
          <a:endParaRPr lang="ru-RU"/>
        </a:p>
      </dgm:t>
    </dgm:pt>
    <dgm:pt modelId="{D06385DC-784F-4A9F-AF0D-333BBB59C14C}" type="pres">
      <dgm:prSet presAssocID="{23852E99-17CA-4078-860F-591A8A3B2B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0902B1-79FB-4F82-8465-BD3EB9213CC1}" type="pres">
      <dgm:prSet presAssocID="{5B824D27-EB20-4B47-9526-52BDD3E2BDC4}" presName="hierRoot1" presStyleCnt="0"/>
      <dgm:spPr/>
      <dgm:t>
        <a:bodyPr/>
        <a:lstStyle/>
        <a:p>
          <a:endParaRPr lang="ru-RU"/>
        </a:p>
      </dgm:t>
    </dgm:pt>
    <dgm:pt modelId="{4B86FC20-09C3-4ADB-B883-ACB8327F2CE4}" type="pres">
      <dgm:prSet presAssocID="{5B824D27-EB20-4B47-9526-52BDD3E2BDC4}" presName="composite" presStyleCnt="0"/>
      <dgm:spPr/>
      <dgm:t>
        <a:bodyPr/>
        <a:lstStyle/>
        <a:p>
          <a:endParaRPr lang="ru-RU"/>
        </a:p>
      </dgm:t>
    </dgm:pt>
    <dgm:pt modelId="{719158DB-06E4-41A5-90E5-D47EB046C613}" type="pres">
      <dgm:prSet presAssocID="{5B824D27-EB20-4B47-9526-52BDD3E2BDC4}" presName="background" presStyleLbl="node0" presStyleIdx="0" presStyleCnt="1"/>
      <dgm:spPr/>
      <dgm:t>
        <a:bodyPr/>
        <a:lstStyle/>
        <a:p>
          <a:endParaRPr lang="ru-RU"/>
        </a:p>
      </dgm:t>
    </dgm:pt>
    <dgm:pt modelId="{64A84F86-930C-4648-AA2D-B5CC251B4456}" type="pres">
      <dgm:prSet presAssocID="{5B824D27-EB20-4B47-9526-52BDD3E2BDC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835970-5D34-45B5-832E-6F3069F85C25}" type="pres">
      <dgm:prSet presAssocID="{5B824D27-EB20-4B47-9526-52BDD3E2BDC4}" presName="hierChild2" presStyleCnt="0"/>
      <dgm:spPr/>
      <dgm:t>
        <a:bodyPr/>
        <a:lstStyle/>
        <a:p>
          <a:endParaRPr lang="ru-RU"/>
        </a:p>
      </dgm:t>
    </dgm:pt>
    <dgm:pt modelId="{0E4AAB62-DE02-4BA6-9DC7-273171D78FF1}" type="pres">
      <dgm:prSet presAssocID="{B2A9F12D-8D6E-4B2E-B9B6-A8A4A25BDA9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8915847F-AE42-47C1-9ECC-0C5C121B0821}" type="pres">
      <dgm:prSet presAssocID="{1C6A96F1-D239-429C-9186-D8BCE5A8FC83}" presName="hierRoot2" presStyleCnt="0"/>
      <dgm:spPr/>
      <dgm:t>
        <a:bodyPr/>
        <a:lstStyle/>
        <a:p>
          <a:endParaRPr lang="ru-RU"/>
        </a:p>
      </dgm:t>
    </dgm:pt>
    <dgm:pt modelId="{F47C4CA4-E934-4015-8ACD-10A46528BFE6}" type="pres">
      <dgm:prSet presAssocID="{1C6A96F1-D239-429C-9186-D8BCE5A8FC83}" presName="composite2" presStyleCnt="0"/>
      <dgm:spPr/>
      <dgm:t>
        <a:bodyPr/>
        <a:lstStyle/>
        <a:p>
          <a:endParaRPr lang="ru-RU"/>
        </a:p>
      </dgm:t>
    </dgm:pt>
    <dgm:pt modelId="{FED1D958-217C-4915-B198-013DE6DDF172}" type="pres">
      <dgm:prSet presAssocID="{1C6A96F1-D239-429C-9186-D8BCE5A8FC83}" presName="background2" presStyleLbl="node2" presStyleIdx="0" presStyleCnt="2"/>
      <dgm:spPr/>
      <dgm:t>
        <a:bodyPr/>
        <a:lstStyle/>
        <a:p>
          <a:endParaRPr lang="ru-RU"/>
        </a:p>
      </dgm:t>
    </dgm:pt>
    <dgm:pt modelId="{5956B0B6-0AC6-4235-AF66-1E6244E61190}" type="pres">
      <dgm:prSet presAssocID="{1C6A96F1-D239-429C-9186-D8BCE5A8FC8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0217FE-7553-494C-A692-CCAB37C8A3E3}" type="pres">
      <dgm:prSet presAssocID="{1C6A96F1-D239-429C-9186-D8BCE5A8FC83}" presName="hierChild3" presStyleCnt="0"/>
      <dgm:spPr/>
      <dgm:t>
        <a:bodyPr/>
        <a:lstStyle/>
        <a:p>
          <a:endParaRPr lang="ru-RU"/>
        </a:p>
      </dgm:t>
    </dgm:pt>
    <dgm:pt modelId="{B4012CD9-3B93-4C15-A131-1056E732C7E6}" type="pres">
      <dgm:prSet presAssocID="{067077C1-1E37-4054-A77D-55297D1A79FC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15AE7BB-3E4C-4FCF-BF95-C0F8624505FF}" type="pres">
      <dgm:prSet presAssocID="{F9C3F6E1-850D-4907-BF4F-642989DC4980}" presName="hierRoot2" presStyleCnt="0"/>
      <dgm:spPr/>
      <dgm:t>
        <a:bodyPr/>
        <a:lstStyle/>
        <a:p>
          <a:endParaRPr lang="ru-RU"/>
        </a:p>
      </dgm:t>
    </dgm:pt>
    <dgm:pt modelId="{221A9A67-D6F8-4E55-A942-84F11D148799}" type="pres">
      <dgm:prSet presAssocID="{F9C3F6E1-850D-4907-BF4F-642989DC4980}" presName="composite2" presStyleCnt="0"/>
      <dgm:spPr/>
      <dgm:t>
        <a:bodyPr/>
        <a:lstStyle/>
        <a:p>
          <a:endParaRPr lang="ru-RU"/>
        </a:p>
      </dgm:t>
    </dgm:pt>
    <dgm:pt modelId="{DBB674DD-F476-4B8F-AEBE-3D1ED4AF16BC}" type="pres">
      <dgm:prSet presAssocID="{F9C3F6E1-850D-4907-BF4F-642989DC4980}" presName="background2" presStyleLbl="node2" presStyleIdx="1" presStyleCnt="2"/>
      <dgm:spPr/>
      <dgm:t>
        <a:bodyPr/>
        <a:lstStyle/>
        <a:p>
          <a:endParaRPr lang="ru-RU"/>
        </a:p>
      </dgm:t>
    </dgm:pt>
    <dgm:pt modelId="{FC18DE93-86F5-46B4-BFAF-8222AD13BE5F}" type="pres">
      <dgm:prSet presAssocID="{F9C3F6E1-850D-4907-BF4F-642989DC498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C46F93-6084-4F60-AD0D-7B19CB535A7A}" type="pres">
      <dgm:prSet presAssocID="{F9C3F6E1-850D-4907-BF4F-642989DC4980}" presName="hierChild3" presStyleCnt="0"/>
      <dgm:spPr/>
      <dgm:t>
        <a:bodyPr/>
        <a:lstStyle/>
        <a:p>
          <a:endParaRPr lang="ru-RU"/>
        </a:p>
      </dgm:t>
    </dgm:pt>
  </dgm:ptLst>
  <dgm:cxnLst>
    <dgm:cxn modelId="{1BD091BE-8C6F-4D04-9273-75A49F4482E8}" type="presOf" srcId="{F9C3F6E1-850D-4907-BF4F-642989DC4980}" destId="{FC18DE93-86F5-46B4-BFAF-8222AD13BE5F}" srcOrd="0" destOrd="0" presId="urn:microsoft.com/office/officeart/2005/8/layout/hierarchy1"/>
    <dgm:cxn modelId="{C71ACCB3-0EE4-483B-A46E-8BB60F2A87D1}" type="presOf" srcId="{1C6A96F1-D239-429C-9186-D8BCE5A8FC83}" destId="{5956B0B6-0AC6-4235-AF66-1E6244E61190}" srcOrd="0" destOrd="0" presId="urn:microsoft.com/office/officeart/2005/8/layout/hierarchy1"/>
    <dgm:cxn modelId="{FB493C89-18BA-40EE-A085-2968071DBEFB}" srcId="{5B824D27-EB20-4B47-9526-52BDD3E2BDC4}" destId="{F9C3F6E1-850D-4907-BF4F-642989DC4980}" srcOrd="1" destOrd="0" parTransId="{067077C1-1E37-4054-A77D-55297D1A79FC}" sibTransId="{68237129-4D1E-4819-9778-A9CA151B3E8B}"/>
    <dgm:cxn modelId="{79B3EB62-7DEA-4B31-90A8-C02CF6A7CE6E}" type="presOf" srcId="{23852E99-17CA-4078-860F-591A8A3B2B84}" destId="{D06385DC-784F-4A9F-AF0D-333BBB59C14C}" srcOrd="0" destOrd="0" presId="urn:microsoft.com/office/officeart/2005/8/layout/hierarchy1"/>
    <dgm:cxn modelId="{A4675037-7FFC-4219-BAF1-BE32F8E68BB2}" type="presOf" srcId="{067077C1-1E37-4054-A77D-55297D1A79FC}" destId="{B4012CD9-3B93-4C15-A131-1056E732C7E6}" srcOrd="0" destOrd="0" presId="urn:microsoft.com/office/officeart/2005/8/layout/hierarchy1"/>
    <dgm:cxn modelId="{C30E7027-C57A-4BEE-87FC-FEDB28ED460F}" srcId="{5B824D27-EB20-4B47-9526-52BDD3E2BDC4}" destId="{1C6A96F1-D239-429C-9186-D8BCE5A8FC83}" srcOrd="0" destOrd="0" parTransId="{B2A9F12D-8D6E-4B2E-B9B6-A8A4A25BDA91}" sibTransId="{E79F2012-E25D-4B54-88AC-D18598E7DD1E}"/>
    <dgm:cxn modelId="{F6F5238F-46EC-4A86-83B0-15E4E66CB57F}" type="presOf" srcId="{5B824D27-EB20-4B47-9526-52BDD3E2BDC4}" destId="{64A84F86-930C-4648-AA2D-B5CC251B4456}" srcOrd="0" destOrd="0" presId="urn:microsoft.com/office/officeart/2005/8/layout/hierarchy1"/>
    <dgm:cxn modelId="{1EE33BD7-53A2-425B-9594-11CF6A9AAA05}" type="presOf" srcId="{B2A9F12D-8D6E-4B2E-B9B6-A8A4A25BDA91}" destId="{0E4AAB62-DE02-4BA6-9DC7-273171D78FF1}" srcOrd="0" destOrd="0" presId="urn:microsoft.com/office/officeart/2005/8/layout/hierarchy1"/>
    <dgm:cxn modelId="{85ADE687-4499-43A8-904F-97184FBCB96C}" srcId="{23852E99-17CA-4078-860F-591A8A3B2B84}" destId="{5B824D27-EB20-4B47-9526-52BDD3E2BDC4}" srcOrd="0" destOrd="0" parTransId="{A1710259-9B11-4A04-AFD6-082D8D499B0E}" sibTransId="{C90702F8-EF68-4E5C-9A88-8BF484F99C9D}"/>
    <dgm:cxn modelId="{DDF07EAB-3831-4CBF-9E6C-1092353E7C48}" type="presParOf" srcId="{D06385DC-784F-4A9F-AF0D-333BBB59C14C}" destId="{670902B1-79FB-4F82-8465-BD3EB9213CC1}" srcOrd="0" destOrd="0" presId="urn:microsoft.com/office/officeart/2005/8/layout/hierarchy1"/>
    <dgm:cxn modelId="{ECC2D150-1B5C-4CCA-97E3-354F1C5DDAAF}" type="presParOf" srcId="{670902B1-79FB-4F82-8465-BD3EB9213CC1}" destId="{4B86FC20-09C3-4ADB-B883-ACB8327F2CE4}" srcOrd="0" destOrd="0" presId="urn:microsoft.com/office/officeart/2005/8/layout/hierarchy1"/>
    <dgm:cxn modelId="{F18C66DB-C7EB-4DB4-9F63-3D58EA31A85D}" type="presParOf" srcId="{4B86FC20-09C3-4ADB-B883-ACB8327F2CE4}" destId="{719158DB-06E4-41A5-90E5-D47EB046C613}" srcOrd="0" destOrd="0" presId="urn:microsoft.com/office/officeart/2005/8/layout/hierarchy1"/>
    <dgm:cxn modelId="{278D2CD5-D343-4796-8BDE-C24C4EF2C24E}" type="presParOf" srcId="{4B86FC20-09C3-4ADB-B883-ACB8327F2CE4}" destId="{64A84F86-930C-4648-AA2D-B5CC251B4456}" srcOrd="1" destOrd="0" presId="urn:microsoft.com/office/officeart/2005/8/layout/hierarchy1"/>
    <dgm:cxn modelId="{9C3999D6-54B5-4125-A800-579B1940D29B}" type="presParOf" srcId="{670902B1-79FB-4F82-8465-BD3EB9213CC1}" destId="{05835970-5D34-45B5-832E-6F3069F85C25}" srcOrd="1" destOrd="0" presId="urn:microsoft.com/office/officeart/2005/8/layout/hierarchy1"/>
    <dgm:cxn modelId="{562198B4-3C2F-474A-94B7-9FD46CF6C022}" type="presParOf" srcId="{05835970-5D34-45B5-832E-6F3069F85C25}" destId="{0E4AAB62-DE02-4BA6-9DC7-273171D78FF1}" srcOrd="0" destOrd="0" presId="urn:microsoft.com/office/officeart/2005/8/layout/hierarchy1"/>
    <dgm:cxn modelId="{951ECCB4-101B-405B-96ED-EA16F80DB12A}" type="presParOf" srcId="{05835970-5D34-45B5-832E-6F3069F85C25}" destId="{8915847F-AE42-47C1-9ECC-0C5C121B0821}" srcOrd="1" destOrd="0" presId="urn:microsoft.com/office/officeart/2005/8/layout/hierarchy1"/>
    <dgm:cxn modelId="{93F443EA-6EAD-4040-9D9C-C8E21A903319}" type="presParOf" srcId="{8915847F-AE42-47C1-9ECC-0C5C121B0821}" destId="{F47C4CA4-E934-4015-8ACD-10A46528BFE6}" srcOrd="0" destOrd="0" presId="urn:microsoft.com/office/officeart/2005/8/layout/hierarchy1"/>
    <dgm:cxn modelId="{45135DD3-E873-4EA1-B987-BA70EA32A0F0}" type="presParOf" srcId="{F47C4CA4-E934-4015-8ACD-10A46528BFE6}" destId="{FED1D958-217C-4915-B198-013DE6DDF172}" srcOrd="0" destOrd="0" presId="urn:microsoft.com/office/officeart/2005/8/layout/hierarchy1"/>
    <dgm:cxn modelId="{6FE25A76-42DB-49F4-A8AC-DC83424B83F9}" type="presParOf" srcId="{F47C4CA4-E934-4015-8ACD-10A46528BFE6}" destId="{5956B0B6-0AC6-4235-AF66-1E6244E61190}" srcOrd="1" destOrd="0" presId="urn:microsoft.com/office/officeart/2005/8/layout/hierarchy1"/>
    <dgm:cxn modelId="{75D538C0-8FED-4AEF-A0C4-B81ED6AD583F}" type="presParOf" srcId="{8915847F-AE42-47C1-9ECC-0C5C121B0821}" destId="{570217FE-7553-494C-A692-CCAB37C8A3E3}" srcOrd="1" destOrd="0" presId="urn:microsoft.com/office/officeart/2005/8/layout/hierarchy1"/>
    <dgm:cxn modelId="{D76E9D12-D1E9-4498-BA95-8277E18D440B}" type="presParOf" srcId="{05835970-5D34-45B5-832E-6F3069F85C25}" destId="{B4012CD9-3B93-4C15-A131-1056E732C7E6}" srcOrd="2" destOrd="0" presId="urn:microsoft.com/office/officeart/2005/8/layout/hierarchy1"/>
    <dgm:cxn modelId="{E7B05C19-B86A-4C0D-9A3A-459E2ED797B8}" type="presParOf" srcId="{05835970-5D34-45B5-832E-6F3069F85C25}" destId="{A15AE7BB-3E4C-4FCF-BF95-C0F8624505FF}" srcOrd="3" destOrd="0" presId="urn:microsoft.com/office/officeart/2005/8/layout/hierarchy1"/>
    <dgm:cxn modelId="{B61D68E7-41B7-487B-9FD4-4C458B8AD09F}" type="presParOf" srcId="{A15AE7BB-3E4C-4FCF-BF95-C0F8624505FF}" destId="{221A9A67-D6F8-4E55-A942-84F11D148799}" srcOrd="0" destOrd="0" presId="urn:microsoft.com/office/officeart/2005/8/layout/hierarchy1"/>
    <dgm:cxn modelId="{545BEE30-2AFD-4DC4-A648-EAE24720E9CE}" type="presParOf" srcId="{221A9A67-D6F8-4E55-A942-84F11D148799}" destId="{DBB674DD-F476-4B8F-AEBE-3D1ED4AF16BC}" srcOrd="0" destOrd="0" presId="urn:microsoft.com/office/officeart/2005/8/layout/hierarchy1"/>
    <dgm:cxn modelId="{0DBD985C-8E46-4271-8149-AAC83CF09BA1}" type="presParOf" srcId="{221A9A67-D6F8-4E55-A942-84F11D148799}" destId="{FC18DE93-86F5-46B4-BFAF-8222AD13BE5F}" srcOrd="1" destOrd="0" presId="urn:microsoft.com/office/officeart/2005/8/layout/hierarchy1"/>
    <dgm:cxn modelId="{D910878D-9548-4ABD-B5A4-376CC4B23B37}" type="presParOf" srcId="{A15AE7BB-3E4C-4FCF-BF95-C0F8624505FF}" destId="{55C46F93-6084-4F60-AD0D-7B19CB535A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12CD9-3B93-4C15-A131-1056E732C7E6}">
      <dsp:nvSpPr>
        <dsp:cNvPr id="0" name=""/>
        <dsp:cNvSpPr/>
      </dsp:nvSpPr>
      <dsp:spPr>
        <a:xfrm>
          <a:off x="3551176" y="2324593"/>
          <a:ext cx="1952646" cy="929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278"/>
              </a:lnTo>
              <a:lnTo>
                <a:pt x="1952646" y="633278"/>
              </a:lnTo>
              <a:lnTo>
                <a:pt x="1952646" y="92928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AAB62-DE02-4BA6-9DC7-273171D78FF1}">
      <dsp:nvSpPr>
        <dsp:cNvPr id="0" name=""/>
        <dsp:cNvSpPr/>
      </dsp:nvSpPr>
      <dsp:spPr>
        <a:xfrm>
          <a:off x="1598530" y="2324593"/>
          <a:ext cx="1952646" cy="929282"/>
        </a:xfrm>
        <a:custGeom>
          <a:avLst/>
          <a:gdLst/>
          <a:ahLst/>
          <a:cxnLst/>
          <a:rect l="0" t="0" r="0" b="0"/>
          <a:pathLst>
            <a:path>
              <a:moveTo>
                <a:pt x="1952646" y="0"/>
              </a:moveTo>
              <a:lnTo>
                <a:pt x="1952646" y="633278"/>
              </a:lnTo>
              <a:lnTo>
                <a:pt x="0" y="633278"/>
              </a:lnTo>
              <a:lnTo>
                <a:pt x="0" y="92928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158DB-06E4-41A5-90E5-D47EB046C613}">
      <dsp:nvSpPr>
        <dsp:cNvPr id="0" name=""/>
        <dsp:cNvSpPr/>
      </dsp:nvSpPr>
      <dsp:spPr>
        <a:xfrm>
          <a:off x="1953556" y="295616"/>
          <a:ext cx="3195239" cy="20289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84F86-930C-4648-AA2D-B5CC251B4456}">
      <dsp:nvSpPr>
        <dsp:cNvPr id="0" name=""/>
        <dsp:cNvSpPr/>
      </dsp:nvSpPr>
      <dsp:spPr>
        <a:xfrm>
          <a:off x="2308583" y="632891"/>
          <a:ext cx="3195239" cy="2028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Функционально-стилевая окраска лексики русского языка</a:t>
          </a:r>
          <a:endParaRPr lang="ru-RU" sz="2400" kern="1200" dirty="0"/>
        </a:p>
      </dsp:txBody>
      <dsp:txXfrm>
        <a:off x="2368010" y="692318"/>
        <a:ext cx="3076385" cy="1910123"/>
      </dsp:txXfrm>
    </dsp:sp>
    <dsp:sp modelId="{FED1D958-217C-4915-B198-013DE6DDF172}">
      <dsp:nvSpPr>
        <dsp:cNvPr id="0" name=""/>
        <dsp:cNvSpPr/>
      </dsp:nvSpPr>
      <dsp:spPr>
        <a:xfrm>
          <a:off x="910" y="3253875"/>
          <a:ext cx="3195239" cy="20289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6B0B6-0AC6-4235-AF66-1E6244E61190}">
      <dsp:nvSpPr>
        <dsp:cNvPr id="0" name=""/>
        <dsp:cNvSpPr/>
      </dsp:nvSpPr>
      <dsp:spPr>
        <a:xfrm>
          <a:off x="355936" y="3591150"/>
          <a:ext cx="3195239" cy="2028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Слова, употребляющиеся преимущественно в книжно-письменной сфере русского языка</a:t>
          </a:r>
          <a:endParaRPr lang="ru-RU" sz="2400" kern="1200" dirty="0"/>
        </a:p>
      </dsp:txBody>
      <dsp:txXfrm>
        <a:off x="415363" y="3650577"/>
        <a:ext cx="3076385" cy="1910123"/>
      </dsp:txXfrm>
    </dsp:sp>
    <dsp:sp modelId="{DBB674DD-F476-4B8F-AEBE-3D1ED4AF16BC}">
      <dsp:nvSpPr>
        <dsp:cNvPr id="0" name=""/>
        <dsp:cNvSpPr/>
      </dsp:nvSpPr>
      <dsp:spPr>
        <a:xfrm>
          <a:off x="3906203" y="3253875"/>
          <a:ext cx="3195239" cy="20289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8DE93-86F5-46B4-BFAF-8222AD13BE5F}">
      <dsp:nvSpPr>
        <dsp:cNvPr id="0" name=""/>
        <dsp:cNvSpPr/>
      </dsp:nvSpPr>
      <dsp:spPr>
        <a:xfrm>
          <a:off x="4261229" y="3591150"/>
          <a:ext cx="3195239" cy="2028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Слова, употребляющиеся преимущественно в устно-разговорной сфере русского языка</a:t>
          </a:r>
          <a:endParaRPr lang="ru-RU" sz="2400" kern="1200" dirty="0"/>
        </a:p>
      </dsp:txBody>
      <dsp:txXfrm>
        <a:off x="4320656" y="3650577"/>
        <a:ext cx="3076385" cy="1910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067E9C-195A-4402-A6EB-0E14C51DB37D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4888869-1EA1-42E7-98DB-088F0F1FAB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files.ru/preview/3542315/page:6/" TargetMode="External"/><Relationship Id="rId2" Type="http://schemas.openxmlformats.org/officeDocument/2006/relationships/hyperlink" Target="http://lit.lib.ru/m/martinowich_g_a/03stlokrlex.s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59898"/>
            <a:ext cx="7723584" cy="32131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Два типа стилистической окрашенности: функционально-стилистическая, эмоционально-экспрессивная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581128"/>
            <a:ext cx="7406640" cy="1944216"/>
          </a:xfrm>
        </p:spPr>
        <p:txBody>
          <a:bodyPr/>
          <a:lstStyle/>
          <a:p>
            <a:pPr algn="r"/>
            <a:r>
              <a:rPr lang="ru-RU" dirty="0" smtClean="0"/>
              <a:t>подготовила студентка 62 группы</a:t>
            </a:r>
          </a:p>
          <a:p>
            <a:pPr algn="r"/>
            <a:r>
              <a:rPr lang="ru-RU" dirty="0" smtClean="0"/>
              <a:t>УНИ филологии и журналистики </a:t>
            </a:r>
          </a:p>
          <a:p>
            <a:pPr algn="r"/>
            <a:r>
              <a:rPr lang="ru-RU" dirty="0" smtClean="0"/>
              <a:t>Суй Мария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Лексика публицистического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Классификация лексики публицистического стиля: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1) Специальная публицистическая терминология: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интервью, репортаж, хроника, обозреватель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2) Общественно-политическая терминология: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дискриминация, геноцид, авангард, демократия, миролюбивый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 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Характерно употребление в публицистическом стиле эмоционально-оценочной лексики: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грядущий, свершение, творец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т. п.   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Лексика стиля художественной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литературы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художественной речи используются элементы всех функциональных стилей русского языка.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Использование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тропов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Уж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лето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осенью дышало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поэтизмов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лира, нектар, дева, дивный, былой, отчий, гласить, лелеять, пламенеть)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экспрессивно-выразительных и эмоционально-оценочных средств ()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народно-поэтической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лексики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горюшко, голубушка, кручина, погожий, лазоревый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другие).  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Разговорная лексика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Литературно-разговорная лексика (ЛРЛ)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слова, употребляющиеся преимущественно в ЛРР и придающие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ей разговорный характер (литературно-разговорный).   </a:t>
            </a:r>
          </a:p>
          <a:p>
            <a:pPr marL="82296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ЛРЛ: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Собственно разговорная лексика -  широко распространенная, общеупотребительная лексика в сфере ЛРР. Например: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заочник, выпускник, электричка, брюзгливый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т. д.  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2) Разговорно-бытовая лексика - слова, используемые в повседневном обиходно-бытовом (иногда с оттенком фамильярности) общении. Например: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ахнуть, балагурить, всплакнуть, гуляка, вразвалку, вертлявый, нарасхват, молокосос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т. п. 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620688"/>
            <a:ext cx="8250120" cy="597666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Нелитературно-разговорная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лексика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ней относятся слова, находящиеся на грани или за пределами литературной сферы языка, нарушающие строгие литературные нормы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1) Просторечная лексика.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А) Слова негрубого обиходно-бытового просторечия. Они не нарушают, в общем, норм литературного языка, а только придают речи разговорно-просторечный характер. Грань между этими словами и словами разговорно-бытовыми очень тонкая и порой малозаметная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батя, пустомеля, ляпнуть, хлипкий,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верняк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скупердяй, одурелый, шпынять, бесноватый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Слова грубого просторечия или вульгаризмы. Это слова, недопустимые в сферах литературной речи, нарушающие нормы литературного словоупотребления, иногда бранные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брехня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пентюх, пузо, рыло, рожа,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харя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шваль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жрать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шамать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трескать, лопать,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стерва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сволочь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В) Слова неправильные, ненормативные с точки зрения литературного языка.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востро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(остро),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кликать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(клич),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малец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(малыш),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ихний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(их),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(на),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стреча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(встреча),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хвороба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(хворь).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76672"/>
            <a:ext cx="7962088" cy="612068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/>
              <a:t>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 2)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Разговорно-профессиональная лексика (социальные диалекты). 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 А) Разговорно-терминологическая лексика. Слова, не обладающие признаками собственно научных терминов, но употребляющиеся в устной речи людей, объединяемых общими профессионально-социальными интересами. 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Например: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гипертоник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(медицина), 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кибер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(робототехника), 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колесник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(колесный трактор - механизация) и т. п.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 Б) Разговорно-жаргонные слова. В эту подгруппу входят разговорные слова, имеющие узкоспециальное значение и бытующие, как правило, лишь в речи людей определенных социальных и профессиональных слоев общества, в сленгах. 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Например: 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баранка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руль автомашины (у автомобилистов), 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горючка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жидкое топливо для двигателей (у тех, кто работает с двигателями),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бочка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фигура высшего пилотажа (у авиаторов), 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самоволка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самовольная отлучка (у военных). 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В) Арготические слова (арготизмы). Лексика, свойственная арго, т. е. тайным языкам, языкам отдельных социальных групп, сообществ, корпораций и т. п., искусственно создаваемым (потайные языки) с целью языкового обособления, отличается главным образом наличием слов, непонятных непосвященным - воровское арго, арго картежников, школьное арго и т. д. 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Например: 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шивар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товар, 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ухлит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знает, 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урка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вор, </a:t>
            </a:r>
            <a:r>
              <a:rPr lang="ru-RU" sz="3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ботать</a:t>
            </a:r>
            <a:r>
              <a:rPr lang="ru-RU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- спать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800" i="1" dirty="0" err="1" smtClean="0">
                <a:latin typeface="Times New Roman" pitchFamily="18" charset="0"/>
                <a:cs typeface="Times New Roman" pitchFamily="18" charset="0"/>
              </a:rPr>
              <a:t>хилять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- идти и т. п.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890080" cy="6192688"/>
          </a:xfrm>
        </p:spPr>
        <p:txBody>
          <a:bodyPr>
            <a:normAutofit fontScale="70000" lnSpcReduction="20000"/>
          </a:bodyPr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3) Диалектная лексика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лексика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русских народных говоров, варьирующихся на различных территориях.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Лексические диалектизмы. Слова, корни которых вообще неизвестны литературному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языку. Например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баской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красивый,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вачуги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варежки,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музга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болото,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лес.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Семантические диалектизмы. Общеупотребительные слова, употребляющиеся в другом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значении. Например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бодрый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нарядный,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пахать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мести (пол),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орать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пахать и т. д.  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В) Фонетические диалектизмы. Слова фонетически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акцентологически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оформленные по нормам того или иного диалекта: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пшоно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пшено,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писня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песня,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ламоцки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лямочки,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чай,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срам и т. д.   </a:t>
            </a:r>
          </a:p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Словообразовательные диалектизмы. Слова, отличающиеся от литературных словообразовательными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элементами. Например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блюдка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блюдце,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любжа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любовь,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марь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марево,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леваш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левша.  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Диалектные слова в необходимых случаях также используются писателями в художественных произведениях. 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Эмоционально-оценочная (стилистическая) </a:t>
            </a:r>
            <a:r>
              <a:rPr lang="ru-RU" dirty="0" smtClean="0"/>
              <a:t>окраска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48006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 окраска органически свойственна языковой единице, неотделима от ее значения. Она проявляется в любой сфере использования этой единицы, в самых минимальных контекстах и даже изолированно. Например: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шалопай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бездельник, любящий пошалить;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чмокать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целовать,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стяг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знамя;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грядущий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наступающий, будущий;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пар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устремляться к возвышенным мыслям, чувствам.  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с эмоционально-оценочной окраской иногда очень трудно переводить на другие (даже родственные) языки, так как они часто обладают ярким национальным колоритом.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05976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Эмоционально-оценочная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окраска слов: положительная, отрицательная.  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Положительные оттенки слов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а) торжественный, возвышенный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водрузить, чаяния, дерзновенный, воистину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т. п.);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риторический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возвещать, кара, властелин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возвышенно-поэтический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лучезарный, горделивый, блистательный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одобрительный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прекрасный, благородный, изумительный); 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 ласкательный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(мамочка, весточка, золотце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 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Отрицательные оттенки слов: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неодобрительный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критикан, брюзга, гулена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презрительный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зубрила, балаболка, балбес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укоризненный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бесстыдник, бедокурить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иронический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вздыхатель, благонравие, великовозрастный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фамильярный, пренебрежительный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выскочка, белобрысый, злопыхатель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е) бранный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гад, выдра, барахло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пометы в словарях для обозначения эмоционально-оценочной окраски слов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1495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Положительная окраска :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торж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торжественное;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возв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возвышенное;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ритор.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риторическое;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одобр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одобрительное;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ласк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ласкательное. 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Отрицательная окраска: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бран.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бранное;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ирон.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ироническое;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неодобр.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неодобрительное;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презр.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презрительное;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пренебр.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пренебрежительное;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шутл.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шутливое;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фам.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фамильярное. 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4516457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628800"/>
            <a:ext cx="7101397" cy="3992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i="1" dirty="0" smtClean="0"/>
              <a:t>Определите, какие из приведенных ниже слов имеют нейтральную стилистическую окраску, а какие являются стилистически окрашенными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Абонемент, абориген, абрис, агитаторша, алиби, баба, безалаберный, белобрысый, бяка, вдолбить, великосветский, версификатор, выкамаривать, давеча, дама, дева, девка, деяние, добро, ежели, зазеваться, кисть,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кровинушка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мальчуган, молвить, рвач, рохля, хват.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1.Понятие стилистической окраски.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Функционально-стилистически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окрашенная лексика: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книжная лексика;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разговорная лексика.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Эмоционально-оценочная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окраска.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/>
              <a:t>Сравните различные редакции предложений, выделенных курсивом; укажите функционально-стилистическую принадлежность и экспрессивную окраску слов, употребление которых приводит к смешению стилей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54102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1.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Вначале они искренне посмеивались над предложением бригадира прихватить для работы и ночные часы. Теперь вся бригада убедилась, что работа по-новому - дело стоящее, что такая работа приносит результаты вдвое лучше в сравнении со старыми.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Вначале предложение бригадира работать и в ночное время не было принято всерьез, но с временем все убедились, что такая организация труда позволяет увеличить выработку вдвое. - Предложение бригадира работать в ночную смену сначала не нашло отклика у нас, но теперь все понимают, что новая организация труда дает вдвое лучшие результаты.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2.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что способны хлопцы бригадиров Петрова и Иванова? В первом полугодии они осрамились.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Смогут ли теперь члены бригады Петрова и Иванова доказать свое мастерство, если в первом полугодии они показали плохие результаты?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   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548680"/>
            <a:ext cx="8106104" cy="569972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3.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То, что у провинциального тренера своя школа, - уже блестящий факт.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Замечательно то, что тренер, работающий на периферии, сумел создать свою собственную школу. - То, что на периферии у тренера есть своя система воспитания спортсменов, - примечательный факт.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 последнее время пешеход стал каким-то одержимым. Он словно подстерегает автотранспорт, чтобы ринуться прямо под машины.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последнее время пешеходы стали особенно недисциплинированны. - Из-за неосторожности пешеходов в последнее время участились несчастные случаи.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Замечено постепенное падение интереса к водопроводной воде, что объясняется ее не особенно приятными вкусовыми качествами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Вкусовые качества воды из крана заметно снизились. - С меньшим удовольствием люди стали использовать водопроводную воду из-за ее плохого вкуса. - Вряд ли кого из нас можно убедить в том, что вода из крана вкусна. - Невкусной стала вода из крана, и поэтому ее пьют неохотно.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Выделите стилистически закрепленную лексику </a:t>
            </a:r>
            <a:r>
              <a:rPr lang="ru-RU" sz="1600" smtClean="0">
                <a:solidFill>
                  <a:schemeClr val="tx1"/>
                </a:solidFill>
              </a:rPr>
              <a:t>из статьи в газете. </a:t>
            </a:r>
            <a:r>
              <a:rPr lang="ru-RU" sz="1600" dirty="0" smtClean="0">
                <a:solidFill>
                  <a:schemeClr val="tx1"/>
                </a:solidFill>
              </a:rPr>
              <a:t>При этом разграничьте общенаучные термины и специальные, укажите разговорные, экспрессивно окрашенные слова, а также термины, употребленные в метафорическом значении. Дайте стилистическую оценку использованию лексико-фразеологических средств в публицистической речи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Безработная № 2070107, или о Хромосомах советского периода</a:t>
            </a: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    В центре занятости Коминтерновского района Воронежа Лидия Ивановна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Чабала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зарегистрирована под порядковым номером 2070107. Дважды в месяц с трудовой книжкой она приходит сюда, отмечается, чтобы получать пособие по безработице.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    - Лидия Ивановна у нас необыкновенная безработная, - сказала мне руководитель службы занятости Вера Колесникова, - она встала на учет кандидатом наук, а сейчас уже докторскую защитила.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    О хромосоме, «структурном элементе ядра клетки, в котором содержится наследственная информация организма», к концу нашего столетия, казалось бы, было известно все. А Л.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Чабале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, ассистенту кафедры медицинской биологии и генетики Воронежского мединститута, удалось углядеть и исследовать нечто новое. К примеру, во всех вузовских учебниках по биологии утверждалось, что структура, функции и формы хромосом постоянны для каждого вида живого организма, она обнаружила, что они в зависимости от условий меняются. Она экспериментально установила, что хромосомные наборы бывают не одного, а трех типов и каждый выполняет свою функцию в кроветворении. То есть </a:t>
            </a:r>
            <a:r>
              <a:rPr lang="ru-RU" sz="4900" dirty="0" err="1" smtClean="0">
                <a:latin typeface="Times New Roman" pitchFamily="18" charset="0"/>
                <a:cs typeface="Times New Roman" pitchFamily="18" charset="0"/>
              </a:rPr>
              <a:t>Чабала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«подрыла» нечто, казавшееся фундаментом, и показала дорогу к открытию новых тайн.</a:t>
            </a:r>
          </a:p>
          <a:p>
            <a:pPr>
              <a:lnSpc>
                <a:spcPct val="170000"/>
              </a:lnSpc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322128" cy="6858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Когда Лидия Ивановна приступала к своим исследованиям, она и мечтать не могла о подобных выводах. Ей стали предлагать соавторство, и неудивительно, что все последующее время работы над докторской ей пришлось совмещать с борьбой за место в институте.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      Ее увольняли четыре раза. После первых трех то Минздрав, то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райнарсуд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находили в действиях администрации существенные недоработки, и Л.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Чабалу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приходилось восстанавливать. В четвертый раз увольнение удалось - сократили ее должность, и суд признал действо законным. Напряженные отношения в институте как-то компенсировались поддержкой ученых из других городов. В Москве академик с мировым именем Н. Дубинин взялся курировать ее исследования, включил их в свой план. Результаты, полученные Л.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Чабалой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проверял Институт медико-биологических проблем и помог с публикацией данных в журнале «Космическая биология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авиакосмическая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медицина». Затем свои научные труды она опубликовала в ведущих журналах Академии наук. Ее способ ранней диагностики по анализу типов хромосом защищен авторским свидетельством.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   Защищалась безработная № 2070107 в октябре 1994 года в С.-Петербурге. Все без исключения оппоненты назвали работу Л.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Чабалы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новым фундаментальным направлением в генетике, открытием, имеющим большое значение для медиков, биологов, селекционеров. Из одиннадцати голосовавших за присуждение ей ученой степени доктора биологических наук высказались все одиннадцать.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         У сильной женщины Лидии Ивановны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Чабалы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беззащитные глаза. Может быть, они стали такими в безработные годы. Она, видимо, знает об этом и, когда фотокорреспондент делал снимок, надела темные очки. Она уверена в себе, но почти разуверилась в окружающем мире. Может быть, у нас многое не так из-за генетического кода, оставшегося в наших хромосомах советского периода?..</a:t>
            </a:r>
          </a:p>
          <a:p>
            <a:pPr algn="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Миролевич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В. // Известия. 1996. 27 сент.)</a:t>
            </a:r>
          </a:p>
          <a:p>
            <a:pPr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 </a:t>
            </a:r>
            <a:r>
              <a:rPr lang="ru-RU" sz="2800" dirty="0" smtClean="0"/>
              <a:t>Выделите оценочную лексику и фразеологию в заметке из газеты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5077544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Сторонние наблюдатели из числа экспертов Международного валютного фонда (МВФ) и Конференции ООН по торговле и развитию (ЮНКТАД) пролили бальзам на душу президентов, премьеров и правительств в странах СНГ и, в частности, в России. Они единодушны в своем выводе - «завтра в России будет лучше», поскольку инфляция спала, а развал производства затормозился.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…После нескольких фальстартов политика экономической стабилизации в России, похоже, начинает приносить некоторые плоды: падение производства, составлявшее 13% в 1994 году, уменьшилось до 4% в 1995 году.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Добрых слов заграничных специалистов заслужила уже отработавшая свое идея «валютного коридора».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…Доклад завершается на мажорной ноте: «После пяти лет спада страны с переходной экономикой вышли в 1996 году на отметку стабилизации».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Несмотря на ряд обнадеживающих признаков выздоровления, эксперты напоминают, что впереди дальняя дорога…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(Известия. 1996. 27 сент.)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Кожина М. Н. Стилистика русского языка. М.: «Просвещение», 1983.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Мартинович Г. А. Стилистически окрашенная лексика в русском языка. – Режим доступа: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http://lit.lib.ru/m/martinowich_g_a/03stlokrlex.shtml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Словарь лингвистических терминов под ред. Т.В.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Жеребило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Назрань.: «Пилигрим», 2005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Стилистический энциклопедический словарь русского языка под ред. М. Н.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Кожиной,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2006.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Голуб И. Упражнения по стилистике русского языка. – Режим доступа: </a:t>
            </a:r>
            <a:r>
              <a:rPr lang="en-US" dirty="0" smtClean="0">
                <a:hlinkClick r:id="rId3"/>
              </a:rPr>
              <a:t>http://www.studfiles.ru/preview/3542315/page:6/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" name="Рисунок 4" descr="i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150" r="815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Понятие стилистической окраски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47800"/>
            <a:ext cx="825012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Стилистическая окраска языковой единицы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дополнительные к ее основному значению эмоционально-оценочные, экспрессивные и функциональные свойства. Эти свойства ограничивают употребление единиц языка определенными сферами, стилями, жанрами и условиями общения (ситуацией) и тем самым несут стилистическую информацию.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(Г. А. Мартинович)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Стилистическая окраска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экспрессивное или функциональное свойство языковой единицы, обусловленное или свойствами самой единицы 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прощелыга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экспрессивная окраска), или контекстом употребления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исходящий, дебет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функциональная окраска).  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Словарь лингвистических терминов Т.В.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Жеребило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Стилистическая окраска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дополнительные по отношению к предметно логическому и грамматическому значению языковой единицы ее экспрессивно эмоционально оценочные и функциональные свойства.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Стилистический энциклопедический словарь русского языка М. Н. Кожина)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08720"/>
            <a:ext cx="7746064" cy="540060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Стилистически окрашенные единицы не могут употребляться повсеместно, а только в определенных условиях.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Уровни стилистической окраски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1640" y="2276871"/>
          <a:ext cx="734481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224136"/>
                <a:gridCol w="1224136"/>
                <a:gridCol w="1224136"/>
                <a:gridCol w="1224136"/>
              </a:tblGrid>
              <a:tr h="438709">
                <a:tc gridSpan="6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Стилистические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dirty="0" smtClean="0"/>
                        <a:t>парадигмы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5399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+</a:t>
                      </a:r>
                    </a:p>
                    <a:p>
                      <a:pPr algn="ctr"/>
                      <a:r>
                        <a:rPr lang="ru-RU" sz="1200" dirty="0" smtClean="0"/>
                        <a:t>Книжные стили</a:t>
                      </a:r>
                      <a:r>
                        <a:rPr lang="ru-RU" sz="1200" baseline="0" dirty="0" smtClean="0"/>
                        <a:t>, положительная оценка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длань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вкушать</a:t>
                      </a:r>
                      <a:endParaRPr lang="ru-RU" dirty="0"/>
                    </a:p>
                  </a:txBody>
                  <a:tcPr/>
                </a:tc>
              </a:tr>
              <a:tr h="851611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0</a:t>
                      </a:r>
                    </a:p>
                    <a:p>
                      <a:pPr algn="ctr"/>
                      <a:r>
                        <a:rPr lang="ru-RU" sz="1200" dirty="0" smtClean="0"/>
                        <a:t>Нейтральные средства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глаза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лицо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есть</a:t>
                      </a:r>
                      <a:endParaRPr lang="ru-RU" dirty="0"/>
                    </a:p>
                  </a:txBody>
                  <a:tcPr/>
                </a:tc>
              </a:tr>
              <a:tr h="1316126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</a:t>
                      </a:r>
                    </a:p>
                    <a:p>
                      <a:pPr algn="ctr"/>
                      <a:r>
                        <a:rPr lang="ru-RU" sz="1200" dirty="0" smtClean="0"/>
                        <a:t>Разговорные, просторечные средства, отрицательная оценка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гляделки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морда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лапа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нагоняй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уплетать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Функционально-стилистическая (стилевая)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окраска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Обусловлена регулярным употреблением той или иной единицы языка в определенном функциональном стиле. Это приводит к тому, что и сама данная единица языка получает окраску, отпечаток той сферы или стиля, в которой она обычно встречается.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Например: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социальный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публицистическое,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синхрофазотрон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научное,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дебет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деловое.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 Окраска слова особенно ярко проявляется в "чужих" для данного слова контекстах: книжные слова в разговорной речи, разговорные - в книжной.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Иногда это свойство намеренно используется писателями в определенных художественно-выразительных целях, чаще всего - иронических, юмористических, каламбурных.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Неосознанное, неспециальное употребление стилистически окрашенного слова в несвойственном ему функциональном стиле является фактором, разрушающим стиль.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8640"/>
            <a:ext cx="8322128" cy="633670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Примеры употребления разговорных слов в книжно-письменной сфере: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Руководители общественного питания города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хлопочут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о том, чтобы расширить обеденный зал.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Держатель электрода можно изготовить из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деревяшки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По сути дела нам без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передыха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предстоял второй длинный рейс.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Мы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усекли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все указания и подключились к работе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Примеры употребления  книжных слов в разговорной речи: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Я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вручил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тебе билет?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(Разговор двух мальчиков.)   </a:t>
            </a:r>
          </a:p>
          <a:p>
            <a:pPr algn="just">
              <a:buFontTx/>
              <a:buChar char="-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Химия связана с сельским хозяйством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неувядаемыми узами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После двух шахматных туров впереди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шествуют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российские гроссмейстеры.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 algn="just">
              <a:buFontTx/>
              <a:buChar char="-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В летнее время в городе не был налажен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полив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воды.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332656"/>
          <a:ext cx="7457380" cy="5915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Книжная лексика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1.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Лексика научного стиля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(ЛНС).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ЛНС относятся слова-термины, выражающие научные понятия;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общекнижная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лексика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(движение, колебание, начинание, положение, сравнение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 аббревиатуры терминологического характера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КПД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(коэффициент полезного действия),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ЭВМ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(электронно-вычислительная машина),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ЛСГ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(лексико-семантическая группа).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Виды ЛНС: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1) общенаучная, классификационная лексика, т. е. лексика, используемая в ряде наук, группах наук или даже всех науках (например: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классификация, функция, аргумент, апробация, дифференцировать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 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узкоспециальная лексика: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окись, молекула, гидрат, полимер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(химия);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 вектор, катет, логарифм, делитель, косинус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(математика);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этимология, орфоэпия, стилистика, фонема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(лингвистика).  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890080" cy="5915744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Лексика официально-делового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(ОДС)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полное отсутствие эмоционально-оценочных оттенков,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антиэкспрессивность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строгая замкнутость пределами своего стиля, системность.  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Классификации лексики ОДС: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Канцелярско-деловая лексика: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гражданин, абонент, заказчик, клиент, зачислить, проживать, вручить, полив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другие. Значительное место в этой подгруппе занимают служебные слова: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силу, за счет, в целях, согласно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(чему),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касательно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(чего),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поскольку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т. д. 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б) Официально-документальная лексика: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постановляет, оповещает, надлежит, следует, необходимо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 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в) Судебно-юридическая лексика: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вина, наказание, заявитель, податель, свидетель, соучастник, кассация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т. д.  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Дипломатическая лексика: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резиденция, атташе, посол, поверенный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(в делах),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ратификация, миссия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Довольно часто в дипломатическом языке используются высокие книжные слова: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возмездие, деяние, кара, посланец, неодолимый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т. д. 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53796" indent="-57150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ІІ) </a:t>
            </a:r>
          </a:p>
          <a:p>
            <a:pPr marL="653796" indent="-57150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 а) Официально-терминологическую: широкоупотребительную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закон, декрет, паспорт, заявление, протокол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 узкоспециальную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санкция, истец, ответчик, расследование -юридическая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 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б) Канцелярскую: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нижеподписавшийся, взимать, наличествовать, удовлетворять, вышеизложенный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Служебные слова и словосочетания: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соответствии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(с чем),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деле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(чего),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 также, в силу того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386</TotalTime>
  <Words>604</Words>
  <Application>Microsoft Office PowerPoint</Application>
  <PresentationFormat>Экран (4:3)</PresentationFormat>
  <Paragraphs>206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Два типа стилистической окрашенности: функционально-стилистическая, эмоционально-экспрессивная</vt:lpstr>
      <vt:lpstr>План</vt:lpstr>
      <vt:lpstr>Понятие стилистической окраски</vt:lpstr>
      <vt:lpstr>Презентация PowerPoint</vt:lpstr>
      <vt:lpstr>Функционально-стилистическая (стилевая) окраска</vt:lpstr>
      <vt:lpstr>Презентация PowerPoint</vt:lpstr>
      <vt:lpstr>Презентация PowerPoint</vt:lpstr>
      <vt:lpstr>Книжная лексика</vt:lpstr>
      <vt:lpstr>Презентация PowerPoint</vt:lpstr>
      <vt:lpstr>Презентация PowerPoint</vt:lpstr>
      <vt:lpstr>Разговорная лексика</vt:lpstr>
      <vt:lpstr>Презентация PowerPoint</vt:lpstr>
      <vt:lpstr>Презентация PowerPoint</vt:lpstr>
      <vt:lpstr>Презентация PowerPoint</vt:lpstr>
      <vt:lpstr>Эмоционально-оценочная (стилистическая) окраска</vt:lpstr>
      <vt:lpstr>Презентация PowerPoint</vt:lpstr>
      <vt:lpstr>Основные пометы в словарях для обозначения эмоционально-оценочной окраски слов</vt:lpstr>
      <vt:lpstr>ЗАДАНИЯ!</vt:lpstr>
      <vt:lpstr>Определите, какие из приведенных ниже слов имеют нейтральную стилистическую окраску, а какие являются стилистически окрашенными </vt:lpstr>
      <vt:lpstr>Сравните различные редакции предложений, выделенных курсивом; укажите функционально-стилистическую принадлежность и экспрессивную окраску слов, употребление которых приводит к смешению стилей</vt:lpstr>
      <vt:lpstr>Презентация PowerPoint</vt:lpstr>
      <vt:lpstr>Выделите стилистически закрепленную лексику из статьи в газете. При этом разграничьте общенаучные термины и специальные, укажите разговорные, экспрессивно окрашенные слова, а также термины, употребленные в метафорическом значении. Дайте стилистическую оценку использованию лексико-фразеологических средств в публицистической речи</vt:lpstr>
      <vt:lpstr>Презентация PowerPoint</vt:lpstr>
      <vt:lpstr> Выделите оценочную лексику и фразеологию в заметке из газеты</vt:lpstr>
      <vt:lpstr>Литература: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Два типа стилистической окраски: функционально-стилевая, эмоцианально-экспрессивная</dc:title>
  <dc:creator>1111</dc:creator>
  <cp:lastModifiedBy>Марийка</cp:lastModifiedBy>
  <cp:revision>38</cp:revision>
  <dcterms:created xsi:type="dcterms:W3CDTF">2016-04-21T05:48:41Z</dcterms:created>
  <dcterms:modified xsi:type="dcterms:W3CDTF">2016-05-31T19:13:01Z</dcterms:modified>
</cp:coreProperties>
</file>